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4_EA1419E.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42_92836439.xml" ContentType="application/vnd.ms-powerpoint.comments+xml"/>
  <Override PartName="/ppt/notesSlides/notesSlide6.xml" ContentType="application/vnd.openxmlformats-officedocument.presentationml.notesSlide+xml"/>
  <Override PartName="/ppt/comments/modernComment_140_5A123A6A.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43_24435B4.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0F_7F447638.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11_3A405C5A.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13_EFC68B4F.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0D_6D5247A3.xml" ContentType="application/vnd.ms-powerpoint.comments+xml"/>
  <Override PartName="/ppt/notesSlides/notesSlide26.xml" ContentType="application/vnd.openxmlformats-officedocument.presentationml.notesSlide+xml"/>
  <Override PartName="/ppt/comments/modernComment_116_96DC8CFB.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53_8FA9697B.xml" ContentType="application/vnd.ms-powerpoint.comments+xml"/>
  <Override PartName="/ppt/notesSlides/notesSlide30.xml" ContentType="application/vnd.openxmlformats-officedocument.presentationml.notesSlide+xml"/>
  <Override PartName="/ppt/comments/modernComment_154_838CB62B.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18_2806A187.xml" ContentType="application/vnd.ms-powerpoint.comments+xml"/>
  <Override PartName="/ppt/ink/ink1.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11A_1C9C0850.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modernComment_11C_C0608BB8.xml" ContentType="application/vnd.ms-powerpoint.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modernComment_162_3F47C899.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1"/>
  </p:sldMasterIdLst>
  <p:notesMasterIdLst>
    <p:notesMasterId r:id="rId66"/>
  </p:notesMasterIdLst>
  <p:sldIdLst>
    <p:sldId id="256" r:id="rId2"/>
    <p:sldId id="257" r:id="rId3"/>
    <p:sldId id="258" r:id="rId4"/>
    <p:sldId id="260" r:id="rId5"/>
    <p:sldId id="333" r:id="rId6"/>
    <p:sldId id="322" r:id="rId7"/>
    <p:sldId id="320" r:id="rId8"/>
    <p:sldId id="262" r:id="rId9"/>
    <p:sldId id="263" r:id="rId10"/>
    <p:sldId id="334" r:id="rId11"/>
    <p:sldId id="266" r:id="rId12"/>
    <p:sldId id="267" r:id="rId13"/>
    <p:sldId id="323" r:id="rId14"/>
    <p:sldId id="321" r:id="rId15"/>
    <p:sldId id="268" r:id="rId16"/>
    <p:sldId id="324" r:id="rId17"/>
    <p:sldId id="271" r:id="rId18"/>
    <p:sldId id="329" r:id="rId19"/>
    <p:sldId id="325" r:id="rId20"/>
    <p:sldId id="326" r:id="rId21"/>
    <p:sldId id="327" r:id="rId22"/>
    <p:sldId id="273" r:id="rId23"/>
    <p:sldId id="328" r:id="rId24"/>
    <p:sldId id="332" r:id="rId25"/>
    <p:sldId id="275" r:id="rId26"/>
    <p:sldId id="348" r:id="rId27"/>
    <p:sldId id="349" r:id="rId28"/>
    <p:sldId id="350" r:id="rId29"/>
    <p:sldId id="351" r:id="rId30"/>
    <p:sldId id="269" r:id="rId31"/>
    <p:sldId id="276" r:id="rId32"/>
    <p:sldId id="277" r:id="rId33"/>
    <p:sldId id="278" r:id="rId34"/>
    <p:sldId id="335" r:id="rId35"/>
    <p:sldId id="336" r:id="rId36"/>
    <p:sldId id="338" r:id="rId37"/>
    <p:sldId id="343" r:id="rId38"/>
    <p:sldId id="339" r:id="rId39"/>
    <p:sldId id="340" r:id="rId40"/>
    <p:sldId id="341" r:id="rId41"/>
    <p:sldId id="344" r:id="rId42"/>
    <p:sldId id="342" r:id="rId43"/>
    <p:sldId id="346" r:id="rId44"/>
    <p:sldId id="345" r:id="rId45"/>
    <p:sldId id="353" r:id="rId46"/>
    <p:sldId id="347" r:id="rId47"/>
    <p:sldId id="355" r:id="rId48"/>
    <p:sldId id="357" r:id="rId49"/>
    <p:sldId id="360" r:id="rId50"/>
    <p:sldId id="366" r:id="rId51"/>
    <p:sldId id="279" r:id="rId52"/>
    <p:sldId id="280" r:id="rId53"/>
    <p:sldId id="281" r:id="rId54"/>
    <p:sldId id="330" r:id="rId55"/>
    <p:sldId id="282" r:id="rId56"/>
    <p:sldId id="331" r:id="rId57"/>
    <p:sldId id="283" r:id="rId58"/>
    <p:sldId id="284" r:id="rId59"/>
    <p:sldId id="286" r:id="rId60"/>
    <p:sldId id="287" r:id="rId61"/>
    <p:sldId id="288" r:id="rId62"/>
    <p:sldId id="289" r:id="rId63"/>
    <p:sldId id="290" r:id="rId64"/>
    <p:sldId id="354"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EC348A-0B7A-511B-F455-24E5D28BC55F}" name="Gotou Akitomo" initials="GA" userId="Gotou Akitomo" providerId="None"/>
  <p188:author id="{5BEAD7EE-33F5-52C6-09B1-D81BE11F3F2A}" name="晟友 後藤" initials="晟後" userId="a7c64ff4f6e794f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間スタイル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12"/>
    <p:restoredTop sz="68879"/>
  </p:normalViewPr>
  <p:slideViewPr>
    <p:cSldViewPr snapToGrid="0">
      <p:cViewPr varScale="1">
        <p:scale>
          <a:sx n="79" d="100"/>
          <a:sy n="79" d="100"/>
        </p:scale>
        <p:origin x="1376"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2816"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modernComment_104_EA1419E.xml><?xml version="1.0" encoding="utf-8"?>
<p188:cmLst xmlns:a="http://schemas.openxmlformats.org/drawingml/2006/main" xmlns:r="http://schemas.openxmlformats.org/officeDocument/2006/relationships" xmlns:p188="http://schemas.microsoft.com/office/powerpoint/2018/8/main">
  <p188:cm id="{D371A660-B412-A34D-A8A0-7BD9DCE8DF09}" authorId="{5BEAD7EE-33F5-52C6-09B1-D81BE11F3F2A}" created="2024-05-09T05:11:05.249">
    <ac:txMkLst xmlns:ac="http://schemas.microsoft.com/office/drawing/2013/main/command">
      <pc:docMk xmlns:pc="http://schemas.microsoft.com/office/powerpoint/2013/main/command"/>
      <pc:sldMk xmlns:pc="http://schemas.microsoft.com/office/powerpoint/2013/main/command" cId="245449118" sldId="260"/>
      <ac:spMk id="9" creationId="{14D8D33C-C13D-2A61-33E5-02B54B21F45D}"/>
      <ac:txMk cp="35" len="6">
        <ac:context len="48" hash="366062213"/>
      </ac:txMk>
    </ac:txMkLst>
    <p188:pos x="6527754" y="1371175"/>
    <p188:replyLst>
      <p188:reply id="{6543A6F9-D937-FC45-B100-8954965D68E8}" authorId="{5BEAD7EE-33F5-52C6-09B1-D81BE11F3F2A}" created="2024-05-09T07:34:03.975">
        <p188:txBody>
          <a:bodyPr/>
          <a:lstStyle/>
          <a:p>
            <a:r>
              <a:rPr lang="ja-JP" altLang="en-US"/>
              <a:t>・ノイズをパターンだと思ってしまう
・偶発的な相関
・不完全なデータ</a:t>
            </a:r>
          </a:p>
        </p188:txBody>
      </p188:reply>
    </p188:replyLst>
    <p188:txBody>
      <a:bodyPr/>
      <a:lstStyle/>
      <a:p>
        <a:r>
          <a:rPr lang="ja-JP" altLang="en-US"/>
          <a:t>例として出せるようにしておく</a:t>
        </a:r>
      </a:p>
    </p188:txBody>
  </p188:cm>
</p188:cmLst>
</file>

<file path=ppt/comments/modernComment_10D_6D5247A3.xml><?xml version="1.0" encoding="utf-8"?>
<p188:cmLst xmlns:a="http://schemas.openxmlformats.org/drawingml/2006/main" xmlns:r="http://schemas.openxmlformats.org/officeDocument/2006/relationships" xmlns:p188="http://schemas.microsoft.com/office/powerpoint/2018/8/main">
  <p188:cm id="{80952676-E45C-364A-A660-6182523700C7}" authorId="{5BEAD7EE-33F5-52C6-09B1-D81BE11F3F2A}" status="resolved" created="2024-05-09T05:08:19.225" complete="100000">
    <ac:deMkLst xmlns:ac="http://schemas.microsoft.com/office/drawing/2013/main/command">
      <pc:docMk xmlns:pc="http://schemas.microsoft.com/office/powerpoint/2013/main/command"/>
      <pc:sldMk xmlns:pc="http://schemas.microsoft.com/office/powerpoint/2013/main/command" cId="1834108835" sldId="269"/>
      <ac:spMk id="17" creationId="{1E155A0C-3950-3CE1-960C-6EC297343B4C}"/>
    </ac:deMkLst>
    <p188:replyLst>
      <p188:reply id="{113A5B44-DB14-EB4D-8935-0C404D700523}" authorId="{5BEAD7EE-33F5-52C6-09B1-D81BE11F3F2A}" created="2024-05-09T05:38:04.660">
        <p188:txBody>
          <a:bodyPr/>
          <a:lstStyle/>
          <a:p>
            <a:r>
              <a:rPr lang="ja-JP" altLang="en-US"/>
              <a:t>多分解決</a:t>
            </a:r>
          </a:p>
        </p188:txBody>
      </p188:reply>
    </p188:replyLst>
    <p188:txBody>
      <a:bodyPr/>
      <a:lstStyle/>
      <a:p>
        <a:r>
          <a:rPr lang="ja-JP" altLang="en-US"/>
          <a:t>ごちゃついている</a:t>
        </a:r>
      </a:p>
    </p188:txBody>
  </p188:cm>
</p188:cmLst>
</file>

<file path=ppt/comments/modernComment_10F_7F447638.xml><?xml version="1.0" encoding="utf-8"?>
<p188:cmLst xmlns:a="http://schemas.openxmlformats.org/drawingml/2006/main" xmlns:r="http://schemas.openxmlformats.org/officeDocument/2006/relationships" xmlns:p188="http://schemas.microsoft.com/office/powerpoint/2018/8/main">
  <p188:cm id="{7CD3BF0E-8D5E-7442-9DB3-C549730D640F}" authorId="{5BEAD7EE-33F5-52C6-09B1-D81BE11F3F2A}" status="resolved" created="2024-04-25T03:37:58.184" complete="100000">
    <pc:sldMkLst xmlns:pc="http://schemas.microsoft.com/office/powerpoint/2013/main/command">
      <pc:docMk/>
      <pc:sldMk cId="2135193144" sldId="271"/>
    </pc:sldMkLst>
    <p188:replyLst>
      <p188:reply id="{ABE0AA53-CE11-034C-814E-CEFE1E34A495}" authorId="{5BEAD7EE-33F5-52C6-09B1-D81BE11F3F2A}" created="2024-04-25T03:39:03.218">
        <p188:txBody>
          <a:bodyPr/>
          <a:lstStyle/>
          <a:p>
            <a:r>
              <a:rPr lang="ja-JP" altLang="en-US"/>
              <a:t>射影を図に入れておく</a:t>
            </a:r>
          </a:p>
        </p188:txBody>
      </p188:reply>
      <p188:reply id="{DF4D5736-3A7E-2C4C-852D-7DADAB61AE8B}" authorId="{5BEAD7EE-33F5-52C6-09B1-D81BE11F3F2A}" created="2024-04-26T02:50:17.910">
        <p188:txBody>
          <a:bodyPr/>
          <a:lstStyle/>
          <a:p>
            <a:r>
              <a:rPr lang="ja-JP" altLang="en-US"/>
              <a:t>射影を図に入れた
文も以前より簡潔に</a:t>
            </a:r>
          </a:p>
        </p188:txBody>
      </p188:reply>
    </p188:replyLst>
    <p188:txBody>
      <a:bodyPr/>
      <a:lstStyle/>
      <a:p>
        <a:r>
          <a:rPr lang="ja-JP" altLang="en-US"/>
          <a:t>口で説明できるからシンプルに</a:t>
        </a:r>
      </a:p>
    </p188:txBody>
  </p188:cm>
</p188:cmLst>
</file>

<file path=ppt/comments/modernComment_111_3A405C5A.xml><?xml version="1.0" encoding="utf-8"?>
<p188:cmLst xmlns:a="http://schemas.openxmlformats.org/drawingml/2006/main" xmlns:r="http://schemas.openxmlformats.org/officeDocument/2006/relationships" xmlns:p188="http://schemas.microsoft.com/office/powerpoint/2018/8/main">
  <p188:cm id="{B2500180-A076-634F-868F-3F05FA74A9D0}" authorId="{5BEAD7EE-33F5-52C6-09B1-D81BE11F3F2A}" status="resolved" created="2024-04-25T03:41:59.869" complete="100000">
    <pc:sldMkLst xmlns:pc="http://schemas.microsoft.com/office/powerpoint/2013/main/command">
      <pc:docMk/>
      <pc:sldMk cId="977296474" sldId="273"/>
    </pc:sldMkLst>
    <p188:replyLst>
      <p188:reply id="{EF0EF0A1-1256-344D-AD3A-A25A8C2E49A4}" authorId="{5BEAD7EE-33F5-52C6-09B1-D81BE11F3F2A}" created="2024-04-26T02:50:32.818">
        <p188:txBody>
          <a:bodyPr/>
          <a:lstStyle/>
          <a:p>
            <a:r>
              <a:rPr lang="ja-JP" altLang="en-US"/>
              <a:t>解決済み</a:t>
            </a:r>
          </a:p>
        </p188:txBody>
      </p188:reply>
    </p188:replyLst>
    <p188:txBody>
      <a:bodyPr/>
      <a:lstStyle/>
      <a:p>
        <a:r>
          <a:rPr lang="ja-JP" altLang="en-US"/>
          <a:t>軸に名前を入れる
二次元の場合という注釈を入れる</a:t>
        </a:r>
      </a:p>
    </p188:txBody>
  </p188:cm>
</p188:cmLst>
</file>

<file path=ppt/comments/modernComment_113_EFC68B4F.xml><?xml version="1.0" encoding="utf-8"?>
<p188:cmLst xmlns:a="http://schemas.openxmlformats.org/drawingml/2006/main" xmlns:r="http://schemas.openxmlformats.org/officeDocument/2006/relationships" xmlns:p188="http://schemas.microsoft.com/office/powerpoint/2018/8/main">
  <p188:cm id="{627EB334-1765-EB46-A489-BDA9458C826B}" authorId="{46EC348A-0B7A-511B-F455-24E5D28BC55F}" status="resolved" created="2024-04-24T01:33:37.615" complete="100000">
    <pc:sldMkLst xmlns:pc="http://schemas.microsoft.com/office/powerpoint/2013/main/command">
      <pc:docMk/>
      <pc:sldMk cId="4022766415" sldId="275"/>
    </pc:sldMkLst>
    <p188:replyLst>
      <p188:reply id="{4BB5EAB2-A628-494D-B6A2-B6FCC9F38BE6}" authorId="{5BEAD7EE-33F5-52C6-09B1-D81BE11F3F2A}" created="2024-04-25T03:46:20.926">
        <p188:txBody>
          <a:bodyPr/>
          <a:lstStyle/>
          <a:p>
            <a:r>
              <a:rPr lang="ja-JP" altLang="en-US"/>
              <a:t>なるべく入れる</a:t>
            </a:r>
          </a:p>
        </p188:txBody>
      </p188:reply>
      <p188:reply id="{A980A647-7F5F-F24E-9287-4E596035C923}" authorId="{5BEAD7EE-33F5-52C6-09B1-D81BE11F3F2A}" created="2024-04-25T06:32:35.978">
        <p188:txBody>
          <a:bodyPr/>
          <a:lstStyle/>
          <a:p>
            <a:r>
              <a:rPr lang="ja-JP" altLang="en-US"/>
              <a:t>SNE次第
</a:t>
            </a:r>
          </a:p>
        </p188:txBody>
      </p188:reply>
      <p188:reply id="{F141FBBB-47DF-3C45-9EA7-3D2158479BB3}" authorId="{5BEAD7EE-33F5-52C6-09B1-D81BE11F3F2A}" created="2024-05-07T20:08:29.416">
        <p188:txBody>
          <a:bodyPr/>
          <a:lstStyle/>
          <a:p>
            <a:r>
              <a:rPr lang="ja-JP" altLang="en-US"/>
              <a:t>入れた</a:t>
            </a:r>
          </a:p>
        </p188:txBody>
      </p188:reply>
    </p188:replyLst>
    <p188:txBody>
      <a:bodyPr/>
      <a:lstStyle/>
      <a:p>
        <a:r>
          <a:rPr lang="ja-JP" altLang="en-US"/>
          <a:t>固有値を求めて固有ベクトルを求める数式まで載せる必要があるなら書く</a:t>
        </a:r>
      </a:p>
    </p188:txBody>
  </p188:cm>
</p188:cmLst>
</file>

<file path=ppt/comments/modernComment_116_96DC8CFB.xml><?xml version="1.0" encoding="utf-8"?>
<p188:cmLst xmlns:a="http://schemas.openxmlformats.org/drawingml/2006/main" xmlns:r="http://schemas.openxmlformats.org/officeDocument/2006/relationships" xmlns:p188="http://schemas.microsoft.com/office/powerpoint/2018/8/main">
  <p188:cm id="{C35470FA-56C9-FC4D-96BE-9BF2C044F405}" authorId="{46EC348A-0B7A-511B-F455-24E5D28BC55F}" status="resolved" created="2024-04-24T01:52:36.087" complete="100000">
    <pc:sldMkLst xmlns:pc="http://schemas.microsoft.com/office/powerpoint/2013/main/command">
      <pc:docMk/>
      <pc:sldMk cId="2531036411" sldId="278"/>
    </pc:sldMkLst>
    <p188:txBody>
      <a:bodyPr/>
      <a:lstStyle/>
      <a:p>
        <a:r>
          <a:rPr lang="ja-JP" altLang="en-US"/>
          <a:t>SNEについて書いていく</a:t>
        </a:r>
      </a:p>
    </p188:txBody>
  </p188:cm>
  <p188:cm id="{F74BFD17-E2B5-2046-A22D-044922F04BDB}" authorId="{5BEAD7EE-33F5-52C6-09B1-D81BE11F3F2A}" status="resolved" created="2024-05-07T00:47:09.148" complete="100000">
    <pc:sldMkLst xmlns:pc="http://schemas.microsoft.com/office/powerpoint/2013/main/command">
      <pc:docMk/>
      <pc:sldMk cId="2531036411" sldId="278"/>
    </pc:sldMkLst>
    <p188:txBody>
      <a:bodyPr/>
      <a:lstStyle/>
      <a:p>
        <a:r>
          <a:rPr lang="ja-JP" altLang="en-US"/>
          <a:t>情報量が多くどうしても文字が多くなってしまうので、言葉で多くを保管し文字を少なくする</a:t>
        </a:r>
      </a:p>
    </p188:txBody>
  </p188:cm>
</p188:cmLst>
</file>

<file path=ppt/comments/modernComment_118_2806A187.xml><?xml version="1.0" encoding="utf-8"?>
<p188:cmLst xmlns:a="http://schemas.openxmlformats.org/drawingml/2006/main" xmlns:r="http://schemas.openxmlformats.org/officeDocument/2006/relationships" xmlns:p188="http://schemas.microsoft.com/office/powerpoint/2018/8/main">
  <p188:cm id="{6E7DE85E-8E08-9D43-8E72-D69F3C726D47}" authorId="{5BEAD7EE-33F5-52C6-09B1-D81BE11F3F2A}" status="resolved" created="2024-05-09T05:25:21.932" complete="100000">
    <pc:sldMkLst xmlns:pc="http://schemas.microsoft.com/office/powerpoint/2013/main/command">
      <pc:docMk/>
      <pc:sldMk cId="671523207" sldId="280"/>
    </pc:sldMkLst>
    <p188:txBody>
      <a:bodyPr/>
      <a:lstStyle/>
      <a:p>
        <a:r>
          <a:rPr lang="ja-JP" altLang="en-US"/>
          <a:t>囲いを図形のやつに置換する</a:t>
        </a:r>
      </a:p>
    </p188:txBody>
  </p188:cm>
</p188:cmLst>
</file>

<file path=ppt/comments/modernComment_11A_1C9C0850.xml><?xml version="1.0" encoding="utf-8"?>
<p188:cmLst xmlns:a="http://schemas.openxmlformats.org/drawingml/2006/main" xmlns:r="http://schemas.openxmlformats.org/officeDocument/2006/relationships" xmlns:p188="http://schemas.microsoft.com/office/powerpoint/2018/8/main">
  <p188:cm id="{B1142E54-F977-1A46-8F55-2AEA871FC705}" authorId="{5BEAD7EE-33F5-52C6-09B1-D81BE11F3F2A}" status="resolved" created="2024-04-26T02:54:06.752" complete="100000">
    <pc:sldMkLst xmlns:pc="http://schemas.microsoft.com/office/powerpoint/2013/main/command">
      <pc:docMk/>
      <pc:sldMk cId="479987792" sldId="282"/>
    </pc:sldMkLst>
    <p188:txBody>
      <a:bodyPr/>
      <a:lstStyle/>
      <a:p>
        <a:r>
          <a:rPr lang="ja-JP" altLang="en-US"/>
          <a:t>Kの説明は書いてある</a:t>
        </a:r>
      </a:p>
    </p188:txBody>
  </p188:cm>
</p188:cmLst>
</file>

<file path=ppt/comments/modernComment_11C_C0608BB8.xml><?xml version="1.0" encoding="utf-8"?>
<p188:cmLst xmlns:a="http://schemas.openxmlformats.org/drawingml/2006/main" xmlns:r="http://schemas.openxmlformats.org/officeDocument/2006/relationships" xmlns:p188="http://schemas.microsoft.com/office/powerpoint/2018/8/main">
  <p188:cm id="{D9738E8E-1F13-9745-8A21-02C28E5CE9D1}" authorId="{5BEAD7EE-33F5-52C6-09B1-D81BE11F3F2A}" status="resolved" created="2024-04-25T04:24:54.651" complete="100000">
    <pc:sldMkLst xmlns:pc="http://schemas.microsoft.com/office/powerpoint/2013/main/command">
      <pc:docMk/>
      <pc:sldMk cId="3227552696" sldId="284"/>
    </pc:sldMkLst>
    <p188:txBody>
      <a:bodyPr/>
      <a:lstStyle/>
      <a:p>
        <a:r>
          <a:rPr lang="ja-JP" altLang="en-US"/>
          <a:t>次のスライドとまとめて左揃え</a:t>
        </a:r>
      </a:p>
    </p188:txBody>
  </p188:cm>
</p188:cmLst>
</file>

<file path=ppt/comments/modernComment_140_5A123A6A.xml><?xml version="1.0" encoding="utf-8"?>
<p188:cmLst xmlns:a="http://schemas.openxmlformats.org/drawingml/2006/main" xmlns:r="http://schemas.openxmlformats.org/officeDocument/2006/relationships" xmlns:p188="http://schemas.microsoft.com/office/powerpoint/2018/8/main">
  <p188:cm id="{90B9A6DC-C9E5-0D42-B6D5-EFD82F793EB5}" authorId="{5BEAD7EE-33F5-52C6-09B1-D81BE11F3F2A}" status="resolved" created="2024-04-25T05:38:11.911" complete="100000">
    <pc:sldMkLst xmlns:pc="http://schemas.microsoft.com/office/powerpoint/2013/main/command">
      <pc:docMk/>
      <pc:sldMk cId="1511144042" sldId="320"/>
    </pc:sldMkLst>
    <p188:replyLst>
      <p188:reply id="{41F4C222-620B-584A-9249-BB252585DA7D}" authorId="{5BEAD7EE-33F5-52C6-09B1-D81BE11F3F2A}" created="2024-04-26T02:48:31.952">
        <p188:txBody>
          <a:bodyPr/>
          <a:lstStyle/>
          <a:p>
            <a:r>
              <a:rPr lang="ja-JP" altLang="en-US"/>
              <a:t>デカすぎたから小さくした</a:t>
            </a:r>
          </a:p>
        </p188:txBody>
      </p188:reply>
    </p188:replyLst>
    <p188:txBody>
      <a:bodyPr/>
      <a:lstStyle/>
      <a:p>
        <a:r>
          <a:rPr lang="ja-JP" altLang="en-US"/>
          <a:t>ごちゃごちゃしすぎ</a:t>
        </a:r>
      </a:p>
    </p188:txBody>
  </p188:cm>
</p188:cmLst>
</file>

<file path=ppt/comments/modernComment_142_92836439.xml><?xml version="1.0" encoding="utf-8"?>
<p188:cmLst xmlns:a="http://schemas.openxmlformats.org/drawingml/2006/main" xmlns:r="http://schemas.openxmlformats.org/officeDocument/2006/relationships" xmlns:p188="http://schemas.microsoft.com/office/powerpoint/2018/8/main">
  <p188:cm id="{4F79CDA2-F711-DE45-A6D0-AC27137C8525}" authorId="{5BEAD7EE-33F5-52C6-09B1-D81BE11F3F2A}" status="resolved" created="2024-04-25T04:21:50.817" complete="100000">
    <pc:sldMkLst xmlns:pc="http://schemas.microsoft.com/office/powerpoint/2013/main/command">
      <pc:docMk/>
      <pc:sldMk cId="2458084409" sldId="322"/>
    </pc:sldMkLst>
    <p188:replyLst>
      <p188:reply id="{E67B5009-C815-B14D-94F4-AC9939CBFAF3}" authorId="{5BEAD7EE-33F5-52C6-09B1-D81BE11F3F2A}" created="2024-04-26T02:48:54.604">
        <p188:txBody>
          <a:bodyPr/>
          <a:lstStyle/>
          <a:p>
            <a:r>
              <a:rPr lang="ja-JP" altLang="en-US"/>
              <a:t>「目的」と合体
図も入れる</a:t>
            </a:r>
          </a:p>
        </p188:txBody>
      </p188:reply>
    </p188:replyLst>
    <p188:txBody>
      <a:bodyPr/>
      <a:lstStyle/>
      <a:p>
        <a:r>
          <a:rPr lang="ja-JP" altLang="en-US"/>
          <a:t>箇条書き
図も入れる</a:t>
        </a:r>
      </a:p>
    </p188:txBody>
  </p188:cm>
</p188:cmLst>
</file>

<file path=ppt/comments/modernComment_143_24435B4.xml><?xml version="1.0" encoding="utf-8"?>
<p188:cmLst xmlns:a="http://schemas.openxmlformats.org/drawingml/2006/main" xmlns:r="http://schemas.openxmlformats.org/officeDocument/2006/relationships" xmlns:p188="http://schemas.microsoft.com/office/powerpoint/2018/8/main">
  <p188:cm id="{A8100436-5B5B-304D-A2C5-C7AF48B99812}" authorId="{5BEAD7EE-33F5-52C6-09B1-D81BE11F3F2A}" status="resolved" created="2024-04-25T05:51:26.578" complete="100000">
    <pc:sldMkLst xmlns:pc="http://schemas.microsoft.com/office/powerpoint/2013/main/command">
      <pc:docMk/>
      <pc:sldMk cId="38024628" sldId="323"/>
    </pc:sldMkLst>
    <p188:replyLst>
      <p188:reply id="{22657D86-C79D-824D-9A4D-23A638319D12}" authorId="{5BEAD7EE-33F5-52C6-09B1-D81BE11F3F2A}" created="2024-04-26T02:49:43.081">
        <p188:txBody>
          <a:bodyPr/>
          <a:lstStyle/>
          <a:p>
            <a:r>
              <a:rPr lang="ja-JP" altLang="en-US"/>
              <a:t>説明するにあたってつまるものを削除
簡単な説明を横に入れる</a:t>
            </a:r>
          </a:p>
        </p188:txBody>
      </p188:reply>
    </p188:replyLst>
    <p188:txBody>
      <a:bodyPr/>
      <a:lstStyle/>
      <a:p>
        <a:r>
          <a:rPr lang="ja-JP" altLang="en-US"/>
          <a:t>説明できないとダメ</a:t>
        </a:r>
      </a:p>
    </p188:txBody>
  </p188:cm>
</p188:cmLst>
</file>

<file path=ppt/comments/modernComment_153_8FA9697B.xml><?xml version="1.0" encoding="utf-8"?>
<p188:cmLst xmlns:a="http://schemas.openxmlformats.org/drawingml/2006/main" xmlns:r="http://schemas.openxmlformats.org/officeDocument/2006/relationships" xmlns:p188="http://schemas.microsoft.com/office/powerpoint/2018/8/main">
  <p188:cm id="{91D81C32-B0CB-E940-AF33-4F8C2B744240}" authorId="{5BEAD7EE-33F5-52C6-09B1-D81BE11F3F2A}" status="resolved" created="2024-05-09T05:27:42.152" complete="100000">
    <pc:sldMkLst xmlns:pc="http://schemas.microsoft.com/office/powerpoint/2013/main/command">
      <pc:docMk/>
      <pc:sldMk cId="2410244475" sldId="339"/>
    </pc:sldMkLst>
    <p188:txBody>
      <a:bodyPr/>
      <a:lstStyle/>
      <a:p>
        <a:r>
          <a:rPr lang="ja-JP" altLang="en-US"/>
          <a:t>式</a:t>
        </a:r>
      </a:p>
    </p188:txBody>
  </p188:cm>
</p188:cmLst>
</file>

<file path=ppt/comments/modernComment_154_838CB62B.xml><?xml version="1.0" encoding="utf-8"?>
<p188:cmLst xmlns:a="http://schemas.openxmlformats.org/drawingml/2006/main" xmlns:r="http://schemas.openxmlformats.org/officeDocument/2006/relationships" xmlns:p188="http://schemas.microsoft.com/office/powerpoint/2018/8/main">
  <p188:cm id="{95C28117-9C37-2F4F-AB00-77E761A90720}" authorId="{5BEAD7EE-33F5-52C6-09B1-D81BE11F3F2A}" status="resolved" created="2024-05-09T05:26:42.385" complete="100000">
    <pc:sldMkLst xmlns:pc="http://schemas.microsoft.com/office/powerpoint/2013/main/command">
      <pc:docMk/>
      <pc:sldMk cId="2207036971" sldId="340"/>
    </pc:sldMkLst>
    <p188:txBody>
      <a:bodyPr/>
      <a:lstStyle/>
      <a:p>
        <a:r>
          <a:rPr lang="ja-JP" altLang="en-US"/>
          <a:t>式が出るページの記号の説明</a:t>
        </a:r>
      </a:p>
    </p188:txBody>
  </p188:cm>
</p188:cmLst>
</file>

<file path=ppt/comments/modernComment_162_3F47C899.xml><?xml version="1.0" encoding="utf-8"?>
<p188:cmLst xmlns:a="http://schemas.openxmlformats.org/drawingml/2006/main" xmlns:r="http://schemas.openxmlformats.org/officeDocument/2006/relationships" xmlns:p188="http://schemas.microsoft.com/office/powerpoint/2018/8/main">
  <p188:cm id="{33CCA13B-55D8-3747-9630-C64B3F29EDC9}" authorId="{5BEAD7EE-33F5-52C6-09B1-D81BE11F3F2A}" status="resolved" created="2024-05-09T06:14:26.185" complete="100000">
    <pc:sldMkLst xmlns:pc="http://schemas.microsoft.com/office/powerpoint/2013/main/command">
      <pc:docMk/>
      <pc:sldMk cId="1061669017" sldId="354"/>
    </pc:sldMkLst>
    <p188:txBody>
      <a:bodyPr/>
      <a:lstStyle/>
      <a:p>
        <a:r>
          <a:rPr lang="ja-JP" altLang="en-US"/>
          <a:t>まとめとしてそれぞれの手法の説明をする</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5:41:15.324"/>
    </inkml:context>
    <inkml:brush xml:id="br0">
      <inkml:brushProperty name="width" value="0.035" units="cm"/>
      <inkml:brushProperty name="height" value="0.03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B5144E-188D-2B4C-AE9B-F099B11D4E0C}" type="datetimeFigureOut">
              <a:rPr kumimoji="1" lang="ja-JP" altLang="en-US" smtClean="0"/>
              <a:t>2025/7/17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B1C788-CD8F-7E45-8AB1-7B0D6CD3C667}" type="slidenum">
              <a:rPr kumimoji="1" lang="ja-JP" altLang="en-US" smtClean="0"/>
              <a:t>‹#›</a:t>
            </a:fld>
            <a:endParaRPr kumimoji="1" lang="ja-JP" altLang="en-US"/>
          </a:p>
        </p:txBody>
      </p:sp>
    </p:spTree>
    <p:extLst>
      <p:ext uri="{BB962C8B-B14F-4D97-AF65-F5344CB8AC3E}">
        <p14:creationId xmlns:p14="http://schemas.microsoft.com/office/powerpoint/2010/main" val="26025815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mj-lt"/>
              <a:buAutoNum type="arabicPeriod"/>
            </a:pPr>
            <a:r>
              <a:rPr lang="ja-JP" altLang="en-US" b="0" i="0" u="none" strike="noStrike">
                <a:solidFill>
                  <a:srgbClr val="ECECEC"/>
                </a:solidFill>
                <a:effectLst/>
                <a:latin typeface="Söhne"/>
              </a:rPr>
              <a:t>教師あり学習（</a:t>
            </a:r>
            <a:r>
              <a:rPr lang="en" altLang="ja-JP" b="0" i="0" u="none" strike="noStrike" dirty="0">
                <a:solidFill>
                  <a:srgbClr val="ECECEC"/>
                </a:solidFill>
                <a:effectLst/>
                <a:latin typeface="Söhne"/>
              </a:rPr>
              <a:t>Supervised Learning</a:t>
            </a:r>
            <a:r>
              <a:rPr lang="ja-JP" altLang="en" b="0" i="0" u="none" strike="noStrike">
                <a:solidFill>
                  <a:srgbClr val="ECECEC"/>
                </a:solidFill>
                <a:effectLst/>
                <a:latin typeface="Söhne"/>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このタイプの機械学習では、入力データとそれに対応する正解ラベルが与えられます。アルゴリズムは、入力データと正解ラベルの間の関係を学習し、新しい入力データに対して正しい出力を予測します。典型的な例には、分類（</a:t>
            </a:r>
            <a:r>
              <a:rPr lang="en" altLang="ja-JP" b="0" i="0" u="none" strike="noStrike" dirty="0">
                <a:solidFill>
                  <a:srgbClr val="ECECEC"/>
                </a:solidFill>
                <a:effectLst/>
                <a:latin typeface="Söhne"/>
              </a:rPr>
              <a:t>classification</a:t>
            </a:r>
            <a:r>
              <a:rPr lang="ja-JP" altLang="en" b="0" i="0" u="none" strike="noStrike">
                <a:solidFill>
                  <a:srgbClr val="ECECEC"/>
                </a:solidFill>
                <a:effectLst/>
                <a:latin typeface="Söhne"/>
              </a:rPr>
              <a:t>）</a:t>
            </a:r>
            <a:r>
              <a:rPr lang="ja-JP" altLang="en-US" b="0" i="0" u="none" strike="noStrike">
                <a:solidFill>
                  <a:srgbClr val="ECECEC"/>
                </a:solidFill>
                <a:effectLst/>
                <a:latin typeface="Söhne"/>
              </a:rPr>
              <a:t>と回帰（</a:t>
            </a:r>
            <a:r>
              <a:rPr lang="en" altLang="ja-JP" b="0" i="0" u="none" strike="noStrike" dirty="0">
                <a:solidFill>
                  <a:srgbClr val="ECECEC"/>
                </a:solidFill>
                <a:effectLst/>
                <a:latin typeface="Söhne"/>
              </a:rPr>
              <a:t>regression</a:t>
            </a:r>
            <a:r>
              <a:rPr lang="ja-JP" altLang="en" b="0" i="0" u="none" strike="noStrike">
                <a:solidFill>
                  <a:srgbClr val="ECECEC"/>
                </a:solidFill>
                <a:effectLst/>
                <a:latin typeface="Söhne"/>
              </a:rPr>
              <a:t>）</a:t>
            </a:r>
            <a:r>
              <a:rPr lang="ja-JP" altLang="en-US" b="0" i="0" u="none" strike="noStrike">
                <a:solidFill>
                  <a:srgbClr val="ECECEC"/>
                </a:solidFill>
                <a:effectLst/>
                <a:latin typeface="Söhne"/>
              </a:rPr>
              <a:t>があります。</a:t>
            </a:r>
          </a:p>
          <a:p>
            <a:pPr algn="l">
              <a:buFont typeface="+mj-lt"/>
              <a:buAutoNum type="arabicPeriod"/>
            </a:pPr>
            <a:r>
              <a:rPr lang="ja-JP" altLang="en-US" b="0" i="0" u="none" strike="noStrike">
                <a:solidFill>
                  <a:srgbClr val="ECECEC"/>
                </a:solidFill>
                <a:effectLst/>
                <a:latin typeface="Söhne"/>
              </a:rPr>
              <a:t>教師なし学習（</a:t>
            </a:r>
            <a:r>
              <a:rPr lang="en" altLang="ja-JP" b="0" i="0" u="none" strike="noStrike" dirty="0">
                <a:solidFill>
                  <a:srgbClr val="ECECEC"/>
                </a:solidFill>
                <a:effectLst/>
                <a:latin typeface="Söhne"/>
              </a:rPr>
              <a:t>Unsupervised Learning</a:t>
            </a:r>
            <a:r>
              <a:rPr lang="ja-JP" altLang="en" b="0" i="0" u="none" strike="noStrike">
                <a:solidFill>
                  <a:srgbClr val="ECECEC"/>
                </a:solidFill>
                <a:effectLst/>
                <a:latin typeface="Söhne"/>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この場合、正解ラベルは提供されません。アルゴリズムは、データの構造やパターンを発見し、データをクラスタリングしたり、次元削減したり、異常検知を行ったりします。主成分分析（</a:t>
            </a:r>
            <a:r>
              <a:rPr lang="en" altLang="ja-JP" b="0" i="0" u="none" strike="noStrike" dirty="0">
                <a:solidFill>
                  <a:srgbClr val="ECECEC"/>
                </a:solidFill>
                <a:effectLst/>
                <a:latin typeface="Söhne"/>
              </a:rPr>
              <a:t>PCA</a:t>
            </a:r>
            <a:r>
              <a:rPr lang="ja-JP" altLang="en" b="0" i="0" u="none" strike="noStrike">
                <a:solidFill>
                  <a:srgbClr val="ECECEC"/>
                </a:solidFill>
                <a:effectLst/>
                <a:latin typeface="Söhne"/>
              </a:rPr>
              <a:t>）、</a:t>
            </a:r>
            <a:r>
              <a:rPr lang="ja-JP" altLang="en-US" b="0" i="0" u="none" strike="noStrike">
                <a:solidFill>
                  <a:srgbClr val="ECECEC"/>
                </a:solidFill>
                <a:effectLst/>
                <a:latin typeface="Söhne"/>
              </a:rPr>
              <a:t>クラスタリングアルゴリズム（</a:t>
            </a:r>
            <a:r>
              <a:rPr lang="en" altLang="ja-JP" b="0" i="0" u="none" strike="noStrike" dirty="0">
                <a:solidFill>
                  <a:srgbClr val="ECECEC"/>
                </a:solidFill>
                <a:effectLst/>
                <a:latin typeface="Söhne"/>
              </a:rPr>
              <a:t>k-means</a:t>
            </a:r>
            <a:r>
              <a:rPr lang="ja-JP" altLang="en-US" b="0" i="0" u="none" strike="noStrike">
                <a:solidFill>
                  <a:srgbClr val="ECECEC"/>
                </a:solidFill>
                <a:effectLst/>
                <a:latin typeface="Söhne"/>
              </a:rPr>
              <a:t>など）、自己組織化マップ（</a:t>
            </a:r>
            <a:r>
              <a:rPr lang="en" altLang="ja-JP" b="0" i="0" u="none" strike="noStrike" dirty="0">
                <a:solidFill>
                  <a:srgbClr val="ECECEC"/>
                </a:solidFill>
                <a:effectLst/>
                <a:latin typeface="Söhne"/>
              </a:rPr>
              <a:t>Self-Organizing Maps</a:t>
            </a:r>
            <a:r>
              <a:rPr lang="ja-JP" altLang="en" b="0" i="0" u="none" strike="noStrike">
                <a:solidFill>
                  <a:srgbClr val="ECECEC"/>
                </a:solidFill>
                <a:effectLst/>
                <a:latin typeface="Söhne"/>
              </a:rPr>
              <a:t>）</a:t>
            </a:r>
            <a:r>
              <a:rPr lang="ja-JP" altLang="en-US" b="0" i="0" u="none" strike="noStrike">
                <a:solidFill>
                  <a:srgbClr val="ECECEC"/>
                </a:solidFill>
                <a:effectLst/>
                <a:latin typeface="Söhne"/>
              </a:rPr>
              <a:t>などがあります。</a:t>
            </a:r>
          </a:p>
          <a:p>
            <a:pPr algn="l">
              <a:buFont typeface="+mj-lt"/>
              <a:buAutoNum type="arabicPeriod"/>
            </a:pPr>
            <a:r>
              <a:rPr lang="ja-JP" altLang="en-US" b="0" i="0" u="none" strike="noStrike">
                <a:solidFill>
                  <a:srgbClr val="ECECEC"/>
                </a:solidFill>
                <a:effectLst/>
                <a:latin typeface="Söhne"/>
              </a:rPr>
              <a:t>強化学習（</a:t>
            </a:r>
            <a:r>
              <a:rPr lang="en" altLang="ja-JP" b="0" i="0" u="none" strike="noStrike" dirty="0">
                <a:solidFill>
                  <a:srgbClr val="ECECEC"/>
                </a:solidFill>
                <a:effectLst/>
                <a:latin typeface="Söhne"/>
              </a:rPr>
              <a:t>Reinforcement Learning</a:t>
            </a:r>
            <a:r>
              <a:rPr lang="ja-JP" altLang="en" b="0" i="0" u="none" strike="noStrike">
                <a:solidFill>
                  <a:srgbClr val="ECECEC"/>
                </a:solidFill>
                <a:effectLst/>
                <a:latin typeface="Söhne"/>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このタイプの学習では、エージェントが環境と相互作用し、その結果として報酬を受け取ります。エージェントの目標は、報酬を最大化するように行動することです。強化学習は、ゲームやロボット制御などの領域で広く応用され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2</a:t>
            </a:fld>
            <a:endParaRPr kumimoji="1" lang="ja-JP" altLang="en-US"/>
          </a:p>
        </p:txBody>
      </p:sp>
    </p:spTree>
    <p:extLst>
      <p:ext uri="{BB962C8B-B14F-4D97-AF65-F5344CB8AC3E}">
        <p14:creationId xmlns:p14="http://schemas.microsoft.com/office/powerpoint/2010/main" val="3578849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u="none" strike="noStrike">
                <a:solidFill>
                  <a:srgbClr val="ECECEC"/>
                </a:solidFill>
                <a:effectLst/>
                <a:latin typeface="Söhne"/>
              </a:rPr>
              <a:t>可視化</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次元削減は、データを低次元空間にプロットして可視化することができます。このような可視化により、データの構造やパターンを理解することが容易になります。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u="none" strike="noStrike">
                <a:solidFill>
                  <a:srgbClr val="ECECEC"/>
                </a:solidFill>
                <a:effectLst/>
                <a:latin typeface="Söhne"/>
              </a:rPr>
              <a:t>計算コストの削減</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高次元のデータセットを低次元に変換することで、データの処理や解析にかかる計算コストを削減できます。</a:t>
            </a:r>
            <a:endParaRPr lang="en-US" altLang="ja-JP" b="0" i="0" u="none" strike="noStrike"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u="none" strike="noStrike">
                <a:solidFill>
                  <a:srgbClr val="ECECEC"/>
                </a:solidFill>
                <a:effectLst/>
                <a:latin typeface="Söhne"/>
              </a:rPr>
              <a:t>ノイズの削除</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高次元のデータには多くのノイズが含まれる可能性がありますが、次元削減によりノイズを削除することができます。</a:t>
            </a:r>
          </a:p>
          <a:p>
            <a:r>
              <a:rPr kumimoji="1" lang="ja-JP" altLang="en-US"/>
              <a:t>特徴を抽出し</a:t>
            </a:r>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12</a:t>
            </a:fld>
            <a:endParaRPr kumimoji="1" lang="ja-JP" altLang="en-US"/>
          </a:p>
        </p:txBody>
      </p:sp>
    </p:spTree>
    <p:extLst>
      <p:ext uri="{BB962C8B-B14F-4D97-AF65-F5344CB8AC3E}">
        <p14:creationId xmlns:p14="http://schemas.microsoft.com/office/powerpoint/2010/main" val="3381876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u="none" strike="noStrike">
                <a:solidFill>
                  <a:srgbClr val="ECECEC"/>
                </a:solidFill>
                <a:effectLst/>
                <a:latin typeface="Söhne"/>
              </a:rPr>
              <a:t>情報の損失</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次元削減は、元のデータの情報を圧縮して低次元の表現に変換するため、情報の損失が発生します。特に、高次元空間において重要な特徴が失われる可能性があります。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u="none" strike="noStrike">
                <a:solidFill>
                  <a:srgbClr val="ECECEC"/>
                </a:solidFill>
                <a:effectLst/>
                <a:latin typeface="Söhne"/>
              </a:rPr>
              <a:t>選択</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適切な次元削減手法や次元削減後の次元数を選択することが難しい場合があります。次元数が多すぎると情報の損失が少なくなりますが、次元数が少なすぎるとモデルの性能が低下する可能性があります。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u="none" strike="noStrike">
                <a:solidFill>
                  <a:srgbClr val="ECECEC"/>
                </a:solidFill>
                <a:effectLst/>
                <a:latin typeface="Söhne"/>
              </a:rPr>
              <a:t>解釈の難しさ</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次元削減により、元のデータの特徴が低次元空間にマッピングされます。このため、低次元の表現を理解することや解釈することが難しくなる場合があります。次元数が大きくなるとそもそも人間が把握しきれないからこれは良し悪し</a:t>
            </a: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13</a:t>
            </a:fld>
            <a:endParaRPr kumimoji="1" lang="ja-JP" altLang="en-US"/>
          </a:p>
        </p:txBody>
      </p:sp>
    </p:spTree>
    <p:extLst>
      <p:ext uri="{BB962C8B-B14F-4D97-AF65-F5344CB8AC3E}">
        <p14:creationId xmlns:p14="http://schemas.microsoft.com/office/powerpoint/2010/main" val="1107841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教師なし学習の具体的な手法として異常が挙げられる</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14</a:t>
            </a:fld>
            <a:endParaRPr kumimoji="1" lang="ja-JP" altLang="en-US"/>
          </a:p>
        </p:txBody>
      </p:sp>
    </p:spTree>
    <p:extLst>
      <p:ext uri="{BB962C8B-B14F-4D97-AF65-F5344CB8AC3E}">
        <p14:creationId xmlns:p14="http://schemas.microsoft.com/office/powerpoint/2010/main" val="3179045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u="none" strike="noStrike">
                <a:solidFill>
                  <a:srgbClr val="ECECEC"/>
                </a:solidFill>
                <a:effectLst/>
                <a:highlight>
                  <a:srgbClr val="212121"/>
                </a:highlight>
                <a:latin typeface="Söhne"/>
              </a:rPr>
              <a:t>多変量データセットの次元削減や特徴抽出に使用される統計的手法で、次元削減の最も基本的な手法。元のデータの特徴の間の相関を最大限に捉える新しい特徴（主成分）を生成します（「軸」を取り出す）。これにより、元の高次元のデータセットをより低次元の表現に変換し、データの構造やパターンを把握することができます。</a:t>
            </a:r>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15</a:t>
            </a:fld>
            <a:endParaRPr kumimoji="1" lang="ja-JP" altLang="en-US"/>
          </a:p>
        </p:txBody>
      </p:sp>
    </p:spTree>
    <p:extLst>
      <p:ext uri="{BB962C8B-B14F-4D97-AF65-F5344CB8AC3E}">
        <p14:creationId xmlns:p14="http://schemas.microsoft.com/office/powerpoint/2010/main" val="226619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「ガタイのよさ」を第一主成分とした</a:t>
            </a:r>
            <a:r>
              <a:rPr kumimoji="1" lang="en-US" altLang="ja-JP" dirty="0"/>
              <a:t>PCA</a:t>
            </a:r>
            <a:r>
              <a:rPr kumimoji="1" lang="ja-JP" altLang="en-US"/>
              <a:t>と捉えられる</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16</a:t>
            </a:fld>
            <a:endParaRPr kumimoji="1" lang="ja-JP" altLang="en-US"/>
          </a:p>
        </p:txBody>
      </p:sp>
    </p:spTree>
    <p:extLst>
      <p:ext uri="{BB962C8B-B14F-4D97-AF65-F5344CB8AC3E}">
        <p14:creationId xmlns:p14="http://schemas.microsoft.com/office/powerpoint/2010/main" val="3541125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「射影したデータ」の分散が最も大きくなるように軸をとる</a:t>
            </a:r>
            <a:endParaRPr kumimoji="1" lang="en-US" altLang="ja-JP" dirty="0"/>
          </a:p>
          <a:p>
            <a:r>
              <a:rPr kumimoji="1" lang="ja-JP" altLang="en-US"/>
              <a:t>「主成分の分散が最大化するように」とだけしか書いていないものが多くて理解に苦しんだ</a:t>
            </a:r>
            <a:endParaRPr kumimoji="1" lang="en-US" altLang="ja-JP" dirty="0"/>
          </a:p>
          <a:p>
            <a:endParaRPr kumimoji="1" lang="en-US" altLang="ja-JP" dirty="0"/>
          </a:p>
          <a:p>
            <a:r>
              <a:rPr kumimoji="1" lang="ja-JP" altLang="en-US"/>
              <a:t>「射影したデータ」に関する説明を図を示しながら説明</a:t>
            </a:r>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17</a:t>
            </a:fld>
            <a:endParaRPr kumimoji="1" lang="ja-JP" altLang="en-US"/>
          </a:p>
        </p:txBody>
      </p:sp>
    </p:spTree>
    <p:extLst>
      <p:ext uri="{BB962C8B-B14F-4D97-AF65-F5344CB8AC3E}">
        <p14:creationId xmlns:p14="http://schemas.microsoft.com/office/powerpoint/2010/main" val="2141644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具体的に説明していきたいけど、その前になぜ分散が最大になるように選ばないといけないのか疑問に思ったんじゃないですか？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18</a:t>
            </a:fld>
            <a:endParaRPr kumimoji="1" lang="ja-JP" altLang="en-US"/>
          </a:p>
        </p:txBody>
      </p:sp>
    </p:spTree>
    <p:extLst>
      <p:ext uri="{BB962C8B-B14F-4D97-AF65-F5344CB8AC3E}">
        <p14:creationId xmlns:p14="http://schemas.microsoft.com/office/powerpoint/2010/main" val="2411782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と言うことでなぜ分散を最大化するのかについて説明していく</a:t>
            </a:r>
          </a:p>
          <a:p>
            <a:endParaRPr kumimoji="1" lang="en-US" altLang="ja-JP" dirty="0"/>
          </a:p>
          <a:p>
            <a:r>
              <a:rPr kumimoji="1" lang="ja-JP" altLang="en-US"/>
              <a:t>二次元のデータを１次元に圧縮する場合を考えていきます</a:t>
            </a:r>
            <a:endParaRPr kumimoji="1" lang="en-US" altLang="ja-JP" dirty="0"/>
          </a:p>
          <a:p>
            <a:endParaRPr kumimoji="1" lang="en-US" altLang="ja-JP" dirty="0"/>
          </a:p>
          <a:p>
            <a:r>
              <a:rPr kumimoji="1" lang="ja-JP" altLang="en-US"/>
              <a:t>方法１と方法２の場合で考えると</a:t>
            </a:r>
            <a:endParaRPr kumimoji="1" lang="en-US" altLang="ja-JP" dirty="0"/>
          </a:p>
          <a:p>
            <a:r>
              <a:rPr kumimoji="1" lang="ja-JP" altLang="en-US"/>
              <a:t>方法１は縦軸の情報が、方法２は横軸の情報がそれぞれ完全に損失していることがわかる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19</a:t>
            </a:fld>
            <a:endParaRPr kumimoji="1" lang="ja-JP" altLang="en-US"/>
          </a:p>
        </p:txBody>
      </p:sp>
    </p:spTree>
    <p:extLst>
      <p:ext uri="{BB962C8B-B14F-4D97-AF65-F5344CB8AC3E}">
        <p14:creationId xmlns:p14="http://schemas.microsoft.com/office/powerpoint/2010/main" val="4203384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次元を圧縮する以上、情報が損失するのは仕方ないが、</a:t>
            </a:r>
            <a:endParaRPr kumimoji="1" lang="en-US" altLang="ja-JP" dirty="0"/>
          </a:p>
          <a:p>
            <a:r>
              <a:rPr kumimoji="1" lang="ja-JP" altLang="en-US"/>
              <a:t>それをどれだけ抑えられるかが大事</a:t>
            </a:r>
            <a:endParaRPr kumimoji="1" lang="en-US" altLang="ja-JP" dirty="0"/>
          </a:p>
          <a:p>
            <a:endParaRPr kumimoji="1" lang="en-US" altLang="ja-JP" dirty="0"/>
          </a:p>
          <a:p>
            <a:r>
              <a:rPr kumimoji="1" lang="ja-JP" altLang="en-US"/>
              <a:t>射影したデータのばらつきが大きいほど個体差が現れやすく、元データの情報を多く含んでいると考えられる</a:t>
            </a:r>
            <a:endParaRPr kumimoji="1" lang="en-US" altLang="ja-JP" dirty="0"/>
          </a:p>
          <a:p>
            <a:endParaRPr kumimoji="1" lang="en-US" altLang="ja-JP" dirty="0"/>
          </a:p>
          <a:p>
            <a:r>
              <a:rPr kumimoji="1" lang="ja-JP" altLang="en-US"/>
              <a:t>方法１は個体差が現れやすい</a:t>
            </a:r>
            <a:endParaRPr kumimoji="1" lang="en-US" altLang="ja-JP" dirty="0"/>
          </a:p>
          <a:p>
            <a:r>
              <a:rPr kumimoji="1" lang="ja-JP" altLang="en-US"/>
              <a:t>方法２は個体差が現れにくい</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20</a:t>
            </a:fld>
            <a:endParaRPr kumimoji="1" lang="ja-JP" altLang="en-US"/>
          </a:p>
        </p:txBody>
      </p:sp>
    </p:spTree>
    <p:extLst>
      <p:ext uri="{BB962C8B-B14F-4D97-AF65-F5344CB8AC3E}">
        <p14:creationId xmlns:p14="http://schemas.microsoft.com/office/powerpoint/2010/main" val="2933742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元データの情報を多く含んでいると言うことは情報の損失が少ないと言うことなので、分散が大きいと情報の損失が少ないと言える。</a:t>
            </a:r>
            <a:endParaRPr kumimoji="1" lang="en-US" altLang="ja-JP" dirty="0"/>
          </a:p>
          <a:p>
            <a:endParaRPr kumimoji="1" lang="en-US" altLang="ja-JP" dirty="0"/>
          </a:p>
          <a:p>
            <a:r>
              <a:rPr kumimoji="1" lang="ja-JP" altLang="en-US"/>
              <a:t>ので、射影したデータの分散が最大となるような軸を探す！</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21</a:t>
            </a:fld>
            <a:endParaRPr kumimoji="1" lang="ja-JP" altLang="en-US"/>
          </a:p>
        </p:txBody>
      </p:sp>
    </p:spTree>
    <p:extLst>
      <p:ext uri="{BB962C8B-B14F-4D97-AF65-F5344CB8AC3E}">
        <p14:creationId xmlns:p14="http://schemas.microsoft.com/office/powerpoint/2010/main" val="3147746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mj-lt"/>
              <a:buAutoNum type="arabicPeriod"/>
            </a:pPr>
            <a:r>
              <a:rPr lang="ja-JP" altLang="en-US" b="1" i="0" u="none" strike="noStrike">
                <a:solidFill>
                  <a:srgbClr val="ECECEC"/>
                </a:solidFill>
                <a:effectLst/>
                <a:latin typeface="Söhne"/>
              </a:rPr>
              <a:t>ラベルの有無</a:t>
            </a:r>
            <a:r>
              <a:rPr lang="en-US" altLang="ja-JP" b="0" i="0" u="none" strike="noStrike" dirty="0">
                <a:solidFill>
                  <a:srgbClr val="ECECEC"/>
                </a:solidFill>
                <a:effectLst/>
                <a:latin typeface="Söhne"/>
              </a:rPr>
              <a:t>:</a:t>
            </a:r>
          </a:p>
          <a:p>
            <a:pPr marL="742950" lvl="1" indent="-285750" algn="l">
              <a:buFont typeface="+mj-lt"/>
              <a:buAutoNum type="arabicPeriod"/>
            </a:pPr>
            <a:r>
              <a:rPr lang="ja-JP" altLang="en-US" b="0" i="0" u="none" strike="noStrike">
                <a:solidFill>
                  <a:srgbClr val="ECECEC"/>
                </a:solidFill>
                <a:effectLst/>
                <a:latin typeface="Söhne"/>
              </a:rPr>
              <a:t>教師あり学習</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データには入力とそれに対応する正解ラベルがあります。アルゴリズムは、入力データとラベルの間の関係を学習し、新しい入力データに対して正しいラベルを予測します。</a:t>
            </a:r>
          </a:p>
          <a:p>
            <a:pPr marL="742950" lvl="1" indent="-285750" algn="l">
              <a:buFont typeface="+mj-lt"/>
              <a:buAutoNum type="arabicPeriod"/>
            </a:pPr>
            <a:r>
              <a:rPr lang="ja-JP" altLang="en-US" b="0" i="0" u="none" strike="noStrike">
                <a:solidFill>
                  <a:srgbClr val="ECECEC"/>
                </a:solidFill>
                <a:effectLst/>
                <a:latin typeface="Söhne"/>
              </a:rPr>
              <a:t>教師なし学習</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データには正解ラベルが付いていません。アルゴリズムは、データの構造やパターンを発見し、類似性に基づいてデータをグループ化したり、データの次元を削減したりします。</a:t>
            </a:r>
          </a:p>
          <a:p>
            <a:pPr algn="l">
              <a:buFont typeface="+mj-lt"/>
              <a:buAutoNum type="arabicPeriod"/>
            </a:pPr>
            <a:r>
              <a:rPr lang="ja-JP" altLang="en-US" b="1" i="0" u="none" strike="noStrike">
                <a:solidFill>
                  <a:srgbClr val="ECECEC"/>
                </a:solidFill>
                <a:effectLst/>
                <a:latin typeface="Söhne"/>
              </a:rPr>
              <a:t>目的</a:t>
            </a:r>
            <a:r>
              <a:rPr lang="en-US" altLang="ja-JP" b="0" i="0" u="none" strike="noStrike" dirty="0">
                <a:solidFill>
                  <a:srgbClr val="ECECEC"/>
                </a:solidFill>
                <a:effectLst/>
                <a:latin typeface="Söhne"/>
              </a:rPr>
              <a:t>:</a:t>
            </a:r>
          </a:p>
          <a:p>
            <a:pPr marL="742950" lvl="1" indent="-285750" algn="l">
              <a:buFont typeface="+mj-lt"/>
              <a:buAutoNum type="arabicPeriod"/>
            </a:pPr>
            <a:r>
              <a:rPr lang="ja-JP" altLang="en-US" b="0" i="0" u="none" strike="noStrike">
                <a:solidFill>
                  <a:srgbClr val="ECECEC"/>
                </a:solidFill>
                <a:effectLst/>
                <a:latin typeface="Söhne"/>
              </a:rPr>
              <a:t>教師あり学習</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正解ラベルを予測することが目的です。例えば、画像が犬か猫かを分類するなど。</a:t>
            </a:r>
          </a:p>
          <a:p>
            <a:pPr marL="742950" lvl="1" indent="-285750" algn="l">
              <a:buFont typeface="+mj-lt"/>
              <a:buAutoNum type="arabicPeriod"/>
            </a:pPr>
            <a:r>
              <a:rPr lang="ja-JP" altLang="en-US" b="0" i="0" u="none" strike="noStrike">
                <a:solidFill>
                  <a:srgbClr val="ECECEC"/>
                </a:solidFill>
                <a:effectLst/>
                <a:latin typeface="Söhne"/>
              </a:rPr>
              <a:t>教師なし学習</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データの構造やパターンを発見することが目的です。例えば、顧客セグメンテーションや特徴の抽出など。</a:t>
            </a:r>
            <a:endParaRPr lang="en-US" altLang="ja-JP" b="0" i="0" u="none" strike="noStrike" dirty="0">
              <a:solidFill>
                <a:srgbClr val="ECECEC"/>
              </a:solidFill>
              <a:effectLst/>
              <a:latin typeface="Söhne"/>
            </a:endParaRPr>
          </a:p>
          <a:p>
            <a:pPr marL="742950" lvl="1" indent="-285750" algn="l">
              <a:buFont typeface="+mj-lt"/>
              <a:buAutoNum type="arabicPeriod"/>
            </a:pPr>
            <a:endParaRPr lang="en-US" altLang="ja-JP" b="0" i="0" u="none" strike="noStrike" dirty="0">
              <a:solidFill>
                <a:srgbClr val="ECECEC"/>
              </a:solidFill>
              <a:effectLst/>
              <a:latin typeface="Söhne"/>
            </a:endParaRPr>
          </a:p>
          <a:p>
            <a:pPr marL="742950" lvl="1" indent="-285750" algn="l">
              <a:buFont typeface="+mj-lt"/>
              <a:buAutoNum type="arabicPeriod"/>
            </a:pPr>
            <a:endParaRPr lang="en-US" altLang="ja-JP" b="0" i="0" u="none" strike="noStrike" dirty="0">
              <a:solidFill>
                <a:srgbClr val="ECECEC"/>
              </a:solidFill>
              <a:effectLst/>
              <a:latin typeface="Söhne"/>
            </a:endParaRPr>
          </a:p>
          <a:p>
            <a:pPr marL="742950" lvl="1" indent="-285750" algn="l">
              <a:buFont typeface="+mj-lt"/>
              <a:buAutoNum type="arabicPeriod"/>
            </a:pPr>
            <a:endParaRPr lang="en-US" altLang="ja-JP" b="0" i="0" u="none" strike="noStrike" dirty="0">
              <a:solidFill>
                <a:srgbClr val="ECECEC"/>
              </a:solidFill>
              <a:effectLst/>
              <a:latin typeface="Söhne"/>
            </a:endParaRPr>
          </a:p>
          <a:p>
            <a:pPr marL="742950" lvl="1" indent="-285750" algn="l">
              <a:buFont typeface="+mj-lt"/>
              <a:buAutoNum type="arabicPeriod"/>
            </a:pPr>
            <a:endParaRPr lang="en-US" altLang="ja-JP" b="0" i="0" u="none" strike="noStrike" dirty="0">
              <a:solidFill>
                <a:srgbClr val="ECECEC"/>
              </a:solidFill>
              <a:effectLst/>
              <a:latin typeface="Söhne"/>
            </a:endParaRPr>
          </a:p>
          <a:p>
            <a:pPr marL="742950" lvl="1" indent="-285750" algn="l">
              <a:buFont typeface="+mj-lt"/>
              <a:buAutoNum type="arabicPeriod"/>
            </a:pPr>
            <a:endParaRPr lang="en-US" altLang="ja-JP" b="0" i="0" u="none" strike="noStrike" dirty="0">
              <a:solidFill>
                <a:srgbClr val="ECECEC"/>
              </a:solidFill>
              <a:effectLst/>
              <a:latin typeface="Söhne"/>
            </a:endParaRPr>
          </a:p>
          <a:p>
            <a:pPr marL="742950" lvl="1" indent="-285750" algn="l">
              <a:buFont typeface="+mj-lt"/>
              <a:buAutoNum type="arabicPeriod"/>
            </a:pPr>
            <a:endParaRPr lang="en-US" altLang="ja-JP" b="0" i="0" u="none" strike="noStrike" dirty="0">
              <a:solidFill>
                <a:srgbClr val="ECECEC"/>
              </a:solidFill>
              <a:effectLst/>
              <a:latin typeface="Söhne"/>
            </a:endParaRPr>
          </a:p>
          <a:p>
            <a:pPr marL="742950" lvl="1" indent="-285750" algn="l">
              <a:buFont typeface="+mj-lt"/>
              <a:buAutoNum type="arabicPeriod"/>
            </a:pPr>
            <a:endParaRPr lang="en-US" altLang="ja-JP" b="0" i="0" u="none" strike="noStrike" dirty="0">
              <a:solidFill>
                <a:srgbClr val="ECECEC"/>
              </a:solidFill>
              <a:effectLst/>
              <a:latin typeface="Söhne"/>
            </a:endParaRPr>
          </a:p>
          <a:p>
            <a:pPr marL="742950" lvl="1" indent="-285750" algn="l">
              <a:buFont typeface="+mj-lt"/>
              <a:buAutoNum type="arabicPeriod"/>
            </a:pPr>
            <a:endParaRPr lang="ja-JP" altLang="en-US" b="0" i="0" u="none" strike="noStrike">
              <a:solidFill>
                <a:srgbClr val="ECECEC"/>
              </a:solidFill>
              <a:effectLst/>
              <a:latin typeface="Söhne"/>
            </a:endParaRPr>
          </a:p>
          <a:p>
            <a:pPr algn="l">
              <a:buFont typeface="+mj-lt"/>
              <a:buAutoNum type="arabicPeriod"/>
            </a:pPr>
            <a:r>
              <a:rPr lang="ja-JP" altLang="en-US" b="1" i="0" u="none" strike="noStrike">
                <a:solidFill>
                  <a:srgbClr val="ECECEC"/>
                </a:solidFill>
                <a:effectLst/>
                <a:latin typeface="Söhne"/>
              </a:rPr>
              <a:t>データの準備</a:t>
            </a:r>
            <a:r>
              <a:rPr lang="en-US" altLang="ja-JP" b="0" i="0" u="none" strike="noStrike" dirty="0">
                <a:solidFill>
                  <a:srgbClr val="ECECEC"/>
                </a:solidFill>
                <a:effectLst/>
                <a:latin typeface="Söhne"/>
              </a:rPr>
              <a:t>:</a:t>
            </a:r>
          </a:p>
          <a:p>
            <a:pPr marL="742950" lvl="1" indent="-285750" algn="l">
              <a:buFont typeface="+mj-lt"/>
              <a:buAutoNum type="arabicPeriod"/>
            </a:pPr>
            <a:r>
              <a:rPr lang="ja-JP" altLang="en-US" b="0" i="0" u="none" strike="noStrike">
                <a:solidFill>
                  <a:srgbClr val="ECECEC"/>
                </a:solidFill>
                <a:effectLst/>
                <a:latin typeface="Söhne"/>
              </a:rPr>
              <a:t>教師あり学習</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データに正解ラベルが必要です。通常、ラベル付きデータの収集や作成が必要です。</a:t>
            </a:r>
          </a:p>
          <a:p>
            <a:pPr marL="742950" lvl="1" indent="-285750" algn="l">
              <a:buFont typeface="+mj-lt"/>
              <a:buAutoNum type="arabicPeriod"/>
            </a:pPr>
            <a:r>
              <a:rPr lang="ja-JP" altLang="en-US" b="0" i="0" u="none" strike="noStrike">
                <a:solidFill>
                  <a:srgbClr val="ECECEC"/>
                </a:solidFill>
                <a:effectLst/>
                <a:latin typeface="Söhne"/>
              </a:rPr>
              <a:t>教師なし学習</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データにはラベルが不要です。通常、大規模な未加工データセットを使用します。</a:t>
            </a:r>
          </a:p>
          <a:p>
            <a:pPr algn="l">
              <a:buFont typeface="+mj-lt"/>
              <a:buAutoNum type="arabicPeriod"/>
            </a:pPr>
            <a:r>
              <a:rPr lang="ja-JP" altLang="en-US" b="1" i="0" u="none" strike="noStrike">
                <a:solidFill>
                  <a:srgbClr val="ECECEC"/>
                </a:solidFill>
                <a:effectLst/>
                <a:latin typeface="Söhne"/>
              </a:rPr>
              <a:t>応用分野</a:t>
            </a:r>
            <a:r>
              <a:rPr lang="en-US" altLang="ja-JP" b="0" i="0" u="none" strike="noStrike" dirty="0">
                <a:solidFill>
                  <a:srgbClr val="ECECEC"/>
                </a:solidFill>
                <a:effectLst/>
                <a:latin typeface="Söhne"/>
              </a:rPr>
              <a:t>:</a:t>
            </a:r>
          </a:p>
          <a:p>
            <a:pPr marL="742950" lvl="1" indent="-285750" algn="l">
              <a:buFont typeface="+mj-lt"/>
              <a:buAutoNum type="arabicPeriod"/>
            </a:pPr>
            <a:r>
              <a:rPr lang="ja-JP" altLang="en-US" b="0" i="0" u="none" strike="noStrike">
                <a:solidFill>
                  <a:srgbClr val="ECECEC"/>
                </a:solidFill>
                <a:effectLst/>
                <a:latin typeface="Söhne"/>
              </a:rPr>
              <a:t>教師あり学習</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文書分類、迷惑メール検出、画像認識、音声認識など、正解ラベルが利用できるタスクに適しています。</a:t>
            </a:r>
          </a:p>
          <a:p>
            <a:pPr marL="742950" lvl="1" indent="-285750" algn="l">
              <a:buFont typeface="+mj-lt"/>
              <a:buAutoNum type="arabicPeriod"/>
            </a:pPr>
            <a:r>
              <a:rPr lang="ja-JP" altLang="en-US" b="0" i="0" u="none" strike="noStrike">
                <a:solidFill>
                  <a:srgbClr val="ECECEC"/>
                </a:solidFill>
                <a:effectLst/>
                <a:latin typeface="Söhne"/>
              </a:rPr>
              <a:t>教師なし学習</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クラスタリング、次元削減、異常検知、特徴抽出など、ラベルが不要なタスクに適しています。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3</a:t>
            </a:fld>
            <a:endParaRPr kumimoji="1" lang="ja-JP" altLang="en-US"/>
          </a:p>
        </p:txBody>
      </p:sp>
    </p:spTree>
    <p:extLst>
      <p:ext uri="{BB962C8B-B14F-4D97-AF65-F5344CB8AC3E}">
        <p14:creationId xmlns:p14="http://schemas.microsoft.com/office/powerpoint/2010/main" val="3078389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と言うことで大事な説明を終えて</a:t>
            </a:r>
            <a:endParaRPr kumimoji="1" lang="en-US" altLang="ja-JP" dirty="0"/>
          </a:p>
          <a:p>
            <a:r>
              <a:rPr kumimoji="1" lang="ja-JP" altLang="en-US"/>
              <a:t>具体的な方法を説明していう</a:t>
            </a:r>
            <a:endParaRPr kumimoji="1" lang="en-US" altLang="ja-JP" dirty="0"/>
          </a:p>
          <a:p>
            <a:r>
              <a:rPr kumimoji="1" lang="ja-JP" altLang="en-US"/>
              <a:t>出ている例は分かりやすくするために二次元の場合</a:t>
            </a:r>
            <a:endParaRPr kumimoji="1" lang="en-US" altLang="ja-JP" dirty="0"/>
          </a:p>
          <a:p>
            <a:endParaRPr kumimoji="1" lang="en-US" altLang="ja-JP" dirty="0"/>
          </a:p>
          <a:p>
            <a:r>
              <a:rPr kumimoji="1" lang="ja-JP" altLang="en-US"/>
              <a:t>第一主成分は先ほどから述べているように射影したデータの分散が最大になるように軸を探します</a:t>
            </a:r>
            <a:endParaRPr kumimoji="1" lang="en-US" altLang="ja-JP" dirty="0"/>
          </a:p>
          <a:p>
            <a:endParaRPr kumimoji="1" lang="en-US" altLang="ja-JP" dirty="0"/>
          </a:p>
          <a:p>
            <a:r>
              <a:rPr kumimoji="1" lang="ja-JP" altLang="en-US"/>
              <a:t>この時の主成分の式はこのように表せる</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22</a:t>
            </a:fld>
            <a:endParaRPr kumimoji="1" lang="ja-JP" altLang="en-US"/>
          </a:p>
        </p:txBody>
      </p:sp>
    </p:spTree>
    <p:extLst>
      <p:ext uri="{BB962C8B-B14F-4D97-AF65-F5344CB8AC3E}">
        <p14:creationId xmlns:p14="http://schemas.microsoft.com/office/powerpoint/2010/main" val="2467593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次に第二主成分です。</a:t>
            </a:r>
            <a:endParaRPr kumimoji="1" lang="en-US" altLang="ja-JP" dirty="0"/>
          </a:p>
          <a:p>
            <a:endParaRPr kumimoji="1" lang="en-US" altLang="ja-JP" dirty="0"/>
          </a:p>
          <a:p>
            <a:r>
              <a:rPr kumimoji="1" lang="ja-JP" altLang="en-US"/>
              <a:t>第二主成分は第一主成分の軸に直行する軸の中で軸上に射影したデータの分散が最大になるように軸を決定します。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この時の第二主成分の式はこのように表せる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もしそもそも二次元ではなく、もっと高次元のデータだった場合、これを繰り返していきます</a:t>
            </a: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23</a:t>
            </a:fld>
            <a:endParaRPr kumimoji="1" lang="ja-JP" altLang="en-US"/>
          </a:p>
        </p:txBody>
      </p:sp>
    </p:spTree>
    <p:extLst>
      <p:ext uri="{BB962C8B-B14F-4D97-AF65-F5344CB8AC3E}">
        <p14:creationId xmlns:p14="http://schemas.microsoft.com/office/powerpoint/2010/main" val="1668510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これまでは感覚として理解してもらうために流れを説明してきましたが、実は計算で主成分を求めることが可能です。</a:t>
            </a:r>
            <a:endParaRPr kumimoji="1" lang="en-US" altLang="ja-JP" dirty="0"/>
          </a:p>
          <a:p>
            <a:endParaRPr kumimoji="1" lang="en-US" altLang="ja-JP" dirty="0"/>
          </a:p>
          <a:p>
            <a:r>
              <a:rPr kumimoji="1" lang="ja-JP" altLang="en-US"/>
              <a:t>主成分の軸がこの式のように表せるとして　　　　　　</a:t>
            </a:r>
            <a:r>
              <a:rPr kumimoji="1" lang="en-US" altLang="ja-JP" dirty="0"/>
              <a:t>Z</a:t>
            </a:r>
            <a:r>
              <a:rPr kumimoji="1" lang="ja-JP" altLang="en-US"/>
              <a:t>主成分　</a:t>
            </a:r>
            <a:r>
              <a:rPr kumimoji="1" lang="en-US" altLang="ja-JP" dirty="0"/>
              <a:t>p</a:t>
            </a:r>
            <a:r>
              <a:rPr kumimoji="1" lang="ja-JP" altLang="en-US"/>
              <a:t>が要素数（変数のかず）　</a:t>
            </a:r>
            <a:r>
              <a:rPr kumimoji="1" lang="en-US" altLang="ja-JP" dirty="0"/>
              <a:t>m</a:t>
            </a:r>
            <a:r>
              <a:rPr kumimoji="1" lang="ja-JP" altLang="en-US"/>
              <a:t>が第何主成分か　を表している</a:t>
            </a:r>
            <a:endParaRPr kumimoji="1" lang="en-US" altLang="ja-JP" dirty="0"/>
          </a:p>
          <a:p>
            <a:endParaRPr kumimoji="1" lang="en-US" altLang="ja-JP" dirty="0"/>
          </a:p>
          <a:p>
            <a:r>
              <a:rPr kumimoji="1" lang="ja-JP" altLang="en-US"/>
              <a:t>主成分の分散が最大の時の係数</a:t>
            </a:r>
            <a:r>
              <a:rPr kumimoji="1" lang="en-US" altLang="ja-JP" dirty="0"/>
              <a:t>a</a:t>
            </a:r>
            <a:r>
              <a:rPr kumimoji="1" lang="ja-JP" altLang="en-US"/>
              <a:t>を求めたら主成分分析ができる</a:t>
            </a:r>
            <a:endParaRPr kumimoji="1" lang="en-US" altLang="ja-JP" dirty="0"/>
          </a:p>
          <a:p>
            <a:endParaRPr kumimoji="1" lang="en-US" altLang="ja-JP" dirty="0"/>
          </a:p>
          <a:p>
            <a:r>
              <a:rPr kumimoji="1" lang="ja-JP" altLang="en-US"/>
              <a:t>主成分の分散の値は説明変数の分散共分散行列の固有値の</a:t>
            </a:r>
            <a:r>
              <a:rPr kumimoji="1" lang="en-US" altLang="ja-JP" dirty="0"/>
              <a:t>〜</a:t>
            </a:r>
            <a:r>
              <a:rPr kumimoji="1" lang="ja-JP" altLang="en-US"/>
              <a:t>　読み上げ</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algn="l"/>
            <a:r>
              <a:rPr lang="ja-JP" altLang="en-US" b="0" i="0" u="none" strike="noStrike">
                <a:solidFill>
                  <a:srgbClr val="ECECEC"/>
                </a:solidFill>
                <a:effectLst/>
                <a:latin typeface="Söhne"/>
              </a:rPr>
              <a:t>分散共分散行列（</a:t>
            </a:r>
            <a:r>
              <a:rPr lang="en" altLang="ja-JP" b="0" i="0" u="none" strike="noStrike" dirty="0">
                <a:solidFill>
                  <a:srgbClr val="ECECEC"/>
                </a:solidFill>
                <a:effectLst/>
                <a:latin typeface="Söhne"/>
              </a:rPr>
              <a:t>covariance matrix</a:t>
            </a:r>
            <a:r>
              <a:rPr lang="ja-JP" altLang="en" b="0" i="0" u="none" strike="noStrike">
                <a:solidFill>
                  <a:srgbClr val="ECECEC"/>
                </a:solidFill>
                <a:effectLst/>
                <a:latin typeface="Söhne"/>
              </a:rPr>
              <a:t>）</a:t>
            </a:r>
            <a:r>
              <a:rPr lang="ja-JP" altLang="en-US" b="0" i="0" u="none" strike="noStrike">
                <a:solidFill>
                  <a:srgbClr val="ECECEC"/>
                </a:solidFill>
                <a:effectLst/>
                <a:latin typeface="Söhne"/>
              </a:rPr>
              <a:t>は、多変量データセット内の特徴間の相関や変動を表す行列です。分散共分散行列は、各特徴がデータセット内でどの程度変動するかや、特徴間の相関がどの程度あるかを示します。</a:t>
            </a:r>
          </a:p>
          <a:p>
            <a:pPr algn="l"/>
            <a:r>
              <a:rPr lang="ja-JP" altLang="en-US" b="0" i="0" u="none" strike="noStrike">
                <a:solidFill>
                  <a:srgbClr val="ECECEC"/>
                </a:solidFill>
                <a:effectLst/>
                <a:latin typeface="Söhne"/>
              </a:rPr>
              <a:t>分散共分散行列の要素 </a:t>
            </a:r>
            <a:r>
              <a:rPr lang="en" altLang="ja-JP" b="0" i="0" u="none" strike="noStrike" dirty="0" err="1">
                <a:solidFill>
                  <a:srgbClr val="ECECEC"/>
                </a:solidFill>
                <a:effectLst/>
                <a:latin typeface="KaTeX_Main"/>
              </a:rPr>
              <a:t>Cov</a:t>
            </a:r>
            <a:r>
              <a:rPr lang="en" altLang="ja-JP" b="0" i="0" u="none" strike="noStrike" dirty="0">
                <a:solidFill>
                  <a:srgbClr val="ECECEC"/>
                </a:solidFill>
                <a:effectLst/>
                <a:latin typeface="KaTeX_Main"/>
              </a:rPr>
              <a:t>(</a:t>
            </a:r>
            <a:r>
              <a:rPr lang="en" altLang="ja-JP" b="0" i="0" u="none" strike="noStrike" dirty="0" err="1">
                <a:solidFill>
                  <a:srgbClr val="ECECEC"/>
                </a:solidFill>
                <a:effectLst/>
                <a:latin typeface="KaTeX_Main"/>
              </a:rPr>
              <a:t>Xi,Xj</a:t>
            </a:r>
            <a:r>
              <a:rPr lang="en" altLang="ja-JP" b="0" i="0" u="none" strike="noStrike" dirty="0">
                <a:solidFill>
                  <a:srgbClr val="ECECEC"/>
                </a:solidFill>
                <a:effectLst/>
                <a:latin typeface="KaTeX_Main"/>
              </a:rPr>
              <a:t>)</a:t>
            </a:r>
            <a:r>
              <a:rPr lang="en" altLang="ja-JP" b="0" i="0" u="none" strike="noStrike" dirty="0" err="1">
                <a:solidFill>
                  <a:srgbClr val="ECECEC"/>
                </a:solidFill>
                <a:effectLst/>
                <a:latin typeface="KaTeX_Main"/>
              </a:rPr>
              <a:t>Cov</a:t>
            </a:r>
            <a:r>
              <a:rPr lang="en" altLang="ja-JP" b="0" i="0" u="none" strike="noStrike" dirty="0">
                <a:solidFill>
                  <a:srgbClr val="ECECEC"/>
                </a:solidFill>
                <a:effectLst/>
                <a:latin typeface="KaTeX_Main"/>
              </a:rPr>
              <a:t>(</a:t>
            </a:r>
            <a:r>
              <a:rPr lang="en" altLang="ja-JP" b="0" i="1" u="none" strike="noStrike" dirty="0">
                <a:solidFill>
                  <a:srgbClr val="ECECEC"/>
                </a:solidFill>
                <a:effectLst/>
                <a:latin typeface="KaTeX_Math"/>
              </a:rPr>
              <a:t>Xi</a:t>
            </a:r>
            <a:r>
              <a:rPr lang="en" altLang="ja-JP" b="0" i="0" u="none" strike="noStrike" dirty="0">
                <a:solidFill>
                  <a:srgbClr val="ECECEC"/>
                </a:solidFill>
                <a:effectLst/>
                <a:latin typeface="KaTeX_Main"/>
              </a:rPr>
              <a:t>​,</a:t>
            </a:r>
            <a:r>
              <a:rPr lang="en" altLang="ja-JP" b="0" i="1" u="none" strike="noStrike" dirty="0" err="1">
                <a:solidFill>
                  <a:srgbClr val="ECECEC"/>
                </a:solidFill>
                <a:effectLst/>
                <a:latin typeface="KaTeX_Math"/>
              </a:rPr>
              <a:t>Xj</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は、特徴 </a:t>
            </a:r>
            <a:r>
              <a:rPr lang="en" altLang="ja-JP" b="0" i="0" u="none" strike="noStrike" dirty="0" err="1">
                <a:solidFill>
                  <a:srgbClr val="ECECEC"/>
                </a:solidFill>
                <a:effectLst/>
                <a:latin typeface="KaTeX_Main"/>
              </a:rPr>
              <a:t>Xi</a:t>
            </a:r>
            <a:r>
              <a:rPr lang="en" altLang="ja-JP" b="0" i="1" u="none" strike="noStrike" dirty="0" err="1">
                <a:solidFill>
                  <a:srgbClr val="ECECEC"/>
                </a:solidFill>
                <a:effectLst/>
                <a:latin typeface="KaTeX_Math"/>
              </a:rPr>
              <a:t>Xi</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と </a:t>
            </a:r>
            <a:r>
              <a:rPr lang="en" altLang="ja-JP" b="0" i="0" u="none" strike="noStrike" dirty="0" err="1">
                <a:solidFill>
                  <a:srgbClr val="ECECEC"/>
                </a:solidFill>
                <a:effectLst/>
                <a:latin typeface="KaTeX_Main"/>
              </a:rPr>
              <a:t>Xj</a:t>
            </a:r>
            <a:r>
              <a:rPr lang="en" altLang="ja-JP" b="0" i="1" u="none" strike="noStrike" dirty="0" err="1">
                <a:solidFill>
                  <a:srgbClr val="ECECEC"/>
                </a:solidFill>
                <a:effectLst/>
                <a:latin typeface="KaTeX_Math"/>
              </a:rPr>
              <a:t>Xj</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の共分散を表します。共分散は、</a:t>
            </a:r>
            <a:r>
              <a:rPr lang="en-US" altLang="ja-JP" b="1" i="0" u="none" strike="noStrike" dirty="0">
                <a:solidFill>
                  <a:srgbClr val="FF0000"/>
                </a:solidFill>
                <a:effectLst/>
                <a:latin typeface="Söhne"/>
              </a:rPr>
              <a:t>2</a:t>
            </a:r>
            <a:r>
              <a:rPr lang="ja-JP" altLang="en-US" b="1" i="0" u="none" strike="noStrike">
                <a:solidFill>
                  <a:srgbClr val="FF0000"/>
                </a:solidFill>
                <a:effectLst/>
                <a:latin typeface="Söhne"/>
              </a:rPr>
              <a:t>つの変数がどの程度一緒に変化するかを示し</a:t>
            </a:r>
            <a:r>
              <a:rPr lang="ja-JP" altLang="en-US" b="0" i="0" u="none" strike="noStrike">
                <a:solidFill>
                  <a:srgbClr val="ECECEC"/>
                </a:solidFill>
                <a:effectLst/>
                <a:latin typeface="Söhne"/>
              </a:rPr>
              <a:t>、正の値は変数が一緒に変化する傾向があることを示し、負の値は変数が逆方向に変化する傾向があることを示します。また、共分散の絶対値が大きいほど、変数間の関係が強いことを示します。</a:t>
            </a:r>
          </a:p>
          <a:p>
            <a:pPr algn="l"/>
            <a:r>
              <a:rPr lang="ja-JP" altLang="en-US" b="0" i="0" u="none" strike="noStrike">
                <a:solidFill>
                  <a:srgbClr val="ECECEC"/>
                </a:solidFill>
                <a:effectLst/>
                <a:latin typeface="Söhne"/>
              </a:rPr>
              <a:t>分散共分散行列の対角要素 </a:t>
            </a:r>
            <a:r>
              <a:rPr lang="en" altLang="ja-JP" b="0" i="0" u="none" strike="noStrike" dirty="0">
                <a:solidFill>
                  <a:srgbClr val="ECECEC"/>
                </a:solidFill>
                <a:effectLst/>
                <a:latin typeface="KaTeX_Main"/>
              </a:rPr>
              <a:t>Var(Xi)Var(</a:t>
            </a:r>
            <a:r>
              <a:rPr lang="en" altLang="ja-JP" b="0" i="1" u="none" strike="noStrike" dirty="0">
                <a:solidFill>
                  <a:srgbClr val="ECECEC"/>
                </a:solidFill>
                <a:effectLst/>
                <a:latin typeface="KaTeX_Math"/>
              </a:rPr>
              <a:t>Xi</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は、特徴 </a:t>
            </a:r>
            <a:r>
              <a:rPr lang="en" altLang="ja-JP" b="0" i="0" u="none" strike="noStrike" dirty="0" err="1">
                <a:solidFill>
                  <a:srgbClr val="ECECEC"/>
                </a:solidFill>
                <a:effectLst/>
                <a:latin typeface="KaTeX_Main"/>
              </a:rPr>
              <a:t>Xi</a:t>
            </a:r>
            <a:r>
              <a:rPr lang="en" altLang="ja-JP" b="0" i="1" u="none" strike="noStrike" dirty="0" err="1">
                <a:solidFill>
                  <a:srgbClr val="ECECEC"/>
                </a:solidFill>
                <a:effectLst/>
                <a:latin typeface="KaTeX_Math"/>
              </a:rPr>
              <a:t>Xi</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の分散を表します。分散は、データが平均からどの程度ばらついているかを示します。</a:t>
            </a:r>
          </a:p>
          <a:p>
            <a:pPr algn="l"/>
            <a:r>
              <a:rPr lang="ja-JP" altLang="en-US" b="0" i="0" u="none" strike="noStrike">
                <a:solidFill>
                  <a:srgbClr val="ECECEC"/>
                </a:solidFill>
                <a:effectLst/>
                <a:latin typeface="Söhne"/>
              </a:rPr>
              <a:t>分散共分散行列 </a:t>
            </a:r>
            <a:r>
              <a:rPr lang="el-GR" altLang="ja-JP" b="0" i="0" u="none" strike="noStrike" dirty="0">
                <a:solidFill>
                  <a:srgbClr val="ECECEC"/>
                </a:solidFill>
                <a:effectLst/>
                <a:latin typeface="KaTeX_Main"/>
              </a:rPr>
              <a:t>ΣΣ</a:t>
            </a:r>
            <a:r>
              <a:rPr lang="el-GR" altLang="ja-JP" b="0" i="0" u="none" strike="noStrike" dirty="0">
                <a:solidFill>
                  <a:srgbClr val="ECECEC"/>
                </a:solidFill>
                <a:effectLst/>
                <a:latin typeface="Söhne"/>
              </a:rPr>
              <a:t> </a:t>
            </a:r>
            <a:r>
              <a:rPr lang="ja-JP" altLang="en-US" b="0" i="0" u="none" strike="noStrike">
                <a:solidFill>
                  <a:srgbClr val="ECECEC"/>
                </a:solidFill>
                <a:effectLst/>
                <a:latin typeface="Söhne"/>
              </a:rPr>
              <a:t>は、以下のように表されます（</a:t>
            </a:r>
            <a:r>
              <a:rPr lang="en" altLang="ja-JP" b="0" i="0" u="none" strike="noStrike" dirty="0" err="1">
                <a:solidFill>
                  <a:srgbClr val="ECECEC"/>
                </a:solidFill>
                <a:effectLst/>
                <a:latin typeface="KaTeX_Main"/>
              </a:rPr>
              <a:t>n</a:t>
            </a:r>
            <a:r>
              <a:rPr lang="en" altLang="ja-JP" b="0" i="1" u="none" strike="noStrike" dirty="0" err="1">
                <a:solidFill>
                  <a:srgbClr val="ECECEC"/>
                </a:solidFill>
                <a:effectLst/>
                <a:latin typeface="KaTeX_Math"/>
              </a:rPr>
              <a:t>n</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は特徴の数、</a:t>
            </a:r>
            <a:r>
              <a:rPr lang="en" altLang="ja-JP" b="0" i="0" u="none" strike="noStrike" dirty="0" err="1">
                <a:solidFill>
                  <a:srgbClr val="ECECEC"/>
                </a:solidFill>
                <a:effectLst/>
                <a:latin typeface="KaTeX_Main"/>
              </a:rPr>
              <a:t>xij</a:t>
            </a:r>
            <a:r>
              <a:rPr lang="en" altLang="ja-JP" b="0" i="1" u="none" strike="noStrike" dirty="0" err="1">
                <a:solidFill>
                  <a:srgbClr val="ECECEC"/>
                </a:solidFill>
                <a:effectLst/>
                <a:latin typeface="KaTeX_Math"/>
              </a:rPr>
              <a:t>xij</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はデータセット内の </a:t>
            </a:r>
            <a:r>
              <a:rPr lang="en" altLang="ja-JP" b="0" i="0" u="none" strike="noStrike" dirty="0">
                <a:solidFill>
                  <a:srgbClr val="ECECEC"/>
                </a:solidFill>
                <a:effectLst/>
                <a:latin typeface="KaTeX_Main"/>
              </a:rPr>
              <a:t>i</a:t>
            </a:r>
            <a:r>
              <a:rPr lang="en" altLang="ja-JP" b="0" i="1" u="none" strike="noStrike" dirty="0">
                <a:solidFill>
                  <a:srgbClr val="ECECEC"/>
                </a:solidFill>
                <a:effectLst/>
                <a:latin typeface="KaTeX_Math"/>
              </a:rPr>
              <a:t>i</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番目の特徴の </a:t>
            </a:r>
            <a:r>
              <a:rPr lang="en" altLang="ja-JP" b="0" i="0" u="none" strike="noStrike" dirty="0" err="1">
                <a:solidFill>
                  <a:srgbClr val="ECECEC"/>
                </a:solidFill>
                <a:effectLst/>
                <a:latin typeface="KaTeX_Main"/>
              </a:rPr>
              <a:t>j</a:t>
            </a:r>
            <a:r>
              <a:rPr lang="en" altLang="ja-JP" b="0" i="1" u="none" strike="noStrike" dirty="0" err="1">
                <a:solidFill>
                  <a:srgbClr val="ECECEC"/>
                </a:solidFill>
                <a:effectLst/>
                <a:latin typeface="KaTeX_Math"/>
              </a:rPr>
              <a:t>j</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番目の観測値）：</a:t>
            </a:r>
          </a:p>
          <a:p>
            <a:endParaRPr kumimoji="1" lang="en-US" altLang="ja-JP" dirty="0"/>
          </a:p>
          <a:p>
            <a:pPr algn="l"/>
            <a:r>
              <a:rPr lang="ja-JP" altLang="en-US" b="0" i="0" u="none" strike="noStrike">
                <a:solidFill>
                  <a:srgbClr val="ECECEC"/>
                </a:solidFill>
                <a:effectLst/>
                <a:latin typeface="Söhne"/>
              </a:rPr>
              <a:t>分散共分散行列の対角要素は各特徴の分散を、非対角要素は各特徴の間の共分散を示します。この行列は対称行列であり、対角線上の要素は各特徴の分散を表し、対角線以外の要素は特徴間の共分散を表します。</a:t>
            </a:r>
          </a:p>
          <a:p>
            <a:pPr algn="l"/>
            <a:r>
              <a:rPr lang="ja-JP" altLang="en-US" b="0" i="0" u="none" strike="noStrike">
                <a:solidFill>
                  <a:srgbClr val="ECECEC"/>
                </a:solidFill>
                <a:effectLst/>
                <a:latin typeface="Söhne"/>
              </a:rPr>
              <a:t>分散共分散行列は、多変量データセットの解析や統計的手法（例えば、主成分分析）に広く使用されます。データセット内の特徴間の相関や変動を理解するために、分散共分散行列を計算し、分析に活用します。</a:t>
            </a:r>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24</a:t>
            </a:fld>
            <a:endParaRPr kumimoji="1" lang="ja-JP" altLang="en-US"/>
          </a:p>
        </p:txBody>
      </p:sp>
    </p:spTree>
    <p:extLst>
      <p:ext uri="{BB962C8B-B14F-4D97-AF65-F5344CB8AC3E}">
        <p14:creationId xmlns:p14="http://schemas.microsoft.com/office/powerpoint/2010/main" val="251123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二次元の例は一緒に見ていきましたが、ここで実際に多変数の場合の例を見ていきたいと思う。</a:t>
            </a:r>
            <a:endParaRPr kumimoji="1" lang="en-US" altLang="ja-JP" dirty="0"/>
          </a:p>
          <a:p>
            <a:endParaRPr kumimoji="1" lang="en-US" altLang="ja-JP" dirty="0"/>
          </a:p>
          <a:p>
            <a:r>
              <a:rPr kumimoji="1" lang="ja-JP" altLang="en-US"/>
              <a:t>盾が個体、横が変数のデータがある</a:t>
            </a:r>
            <a:endParaRPr kumimoji="1" lang="en-US" altLang="ja-JP" dirty="0"/>
          </a:p>
          <a:p>
            <a:r>
              <a:rPr kumimoji="1" lang="ja-JP" altLang="en-US"/>
              <a:t>このデータの分散共分散行列を求め、</a:t>
            </a:r>
            <a:endParaRPr kumimoji="1" lang="en-US" altLang="ja-JP" dirty="0"/>
          </a:p>
          <a:p>
            <a:endParaRPr kumimoji="1" lang="en-US" altLang="ja-JP" dirty="0"/>
          </a:p>
          <a:p>
            <a:endParaRPr kumimoji="1" lang="en-US" altLang="ja-JP" dirty="0"/>
          </a:p>
          <a:p>
            <a:r>
              <a:rPr kumimoji="1" lang="en-US" altLang="ja-JP" dirty="0"/>
              <a:t>S1</a:t>
            </a:r>
            <a:r>
              <a:rPr kumimoji="1" lang="ja-JP" altLang="en-US"/>
              <a:t>＾２　変数</a:t>
            </a:r>
            <a:r>
              <a:rPr kumimoji="1" lang="en-US" altLang="ja-JP" dirty="0"/>
              <a:t>X1</a:t>
            </a:r>
            <a:r>
              <a:rPr kumimoji="1" lang="ja-JP" altLang="en-US"/>
              <a:t>の分散　　</a:t>
            </a:r>
            <a:r>
              <a:rPr kumimoji="1" lang="en-US" altLang="ja-JP" dirty="0"/>
              <a:t>S12</a:t>
            </a:r>
            <a:r>
              <a:rPr kumimoji="1" lang="ja-JP" altLang="en-US"/>
              <a:t> 変数</a:t>
            </a:r>
            <a:r>
              <a:rPr kumimoji="1" lang="en-US" altLang="ja-JP" dirty="0"/>
              <a:t>X1</a:t>
            </a:r>
            <a:r>
              <a:rPr kumimoji="1" lang="ja-JP" altLang="en-US"/>
              <a:t>と</a:t>
            </a:r>
            <a:r>
              <a:rPr kumimoji="1" lang="en-US" altLang="ja-JP" dirty="0"/>
              <a:t>X2</a:t>
            </a:r>
            <a:r>
              <a:rPr kumimoji="1" lang="ja-JP" altLang="en-US"/>
              <a:t>の共分散</a:t>
            </a:r>
            <a:endParaRPr kumimoji="1" lang="en-US" altLang="ja-JP" dirty="0"/>
          </a:p>
          <a:p>
            <a:endParaRPr kumimoji="1" lang="en-US" altLang="ja-JP" dirty="0"/>
          </a:p>
          <a:p>
            <a:pPr algn="l"/>
            <a:r>
              <a:rPr lang="ja-JP" altLang="en-US" b="0" i="0" u="none" strike="noStrike">
                <a:solidFill>
                  <a:srgbClr val="ECECEC"/>
                </a:solidFill>
                <a:effectLst/>
                <a:latin typeface="Söhne"/>
              </a:rPr>
              <a:t>分散共分散行列（</a:t>
            </a:r>
            <a:r>
              <a:rPr lang="en" altLang="ja-JP" b="0" i="0" u="none" strike="noStrike" dirty="0">
                <a:solidFill>
                  <a:srgbClr val="ECECEC"/>
                </a:solidFill>
                <a:effectLst/>
                <a:latin typeface="Söhne"/>
              </a:rPr>
              <a:t>covariance matrix</a:t>
            </a:r>
            <a:r>
              <a:rPr lang="ja-JP" altLang="en" b="0" i="0" u="none" strike="noStrike">
                <a:solidFill>
                  <a:srgbClr val="ECECEC"/>
                </a:solidFill>
                <a:effectLst/>
                <a:latin typeface="Söhne"/>
              </a:rPr>
              <a:t>）</a:t>
            </a:r>
            <a:r>
              <a:rPr lang="ja-JP" altLang="en-US" b="0" i="0" u="none" strike="noStrike">
                <a:solidFill>
                  <a:srgbClr val="ECECEC"/>
                </a:solidFill>
                <a:effectLst/>
                <a:latin typeface="Söhne"/>
              </a:rPr>
              <a:t>は、多変量データセット内の特徴間の相関や変動を表す行列です。分散共分散行列は、各特徴がデータセット内でどの程度変動するかや、特徴間の相関がどの程度あるかを示します。</a:t>
            </a:r>
          </a:p>
          <a:p>
            <a:pPr algn="l"/>
            <a:r>
              <a:rPr lang="ja-JP" altLang="en-US" b="0" i="0" u="none" strike="noStrike">
                <a:solidFill>
                  <a:srgbClr val="ECECEC"/>
                </a:solidFill>
                <a:effectLst/>
                <a:latin typeface="Söhne"/>
              </a:rPr>
              <a:t>分散共分散行列の要素 </a:t>
            </a:r>
            <a:r>
              <a:rPr lang="en" altLang="ja-JP" b="0" i="0" u="none" strike="noStrike" dirty="0" err="1">
                <a:solidFill>
                  <a:srgbClr val="ECECEC"/>
                </a:solidFill>
                <a:effectLst/>
                <a:latin typeface="KaTeX_Main"/>
              </a:rPr>
              <a:t>Cov</a:t>
            </a:r>
            <a:r>
              <a:rPr lang="en" altLang="ja-JP" b="0" i="0" u="none" strike="noStrike" dirty="0">
                <a:solidFill>
                  <a:srgbClr val="ECECEC"/>
                </a:solidFill>
                <a:effectLst/>
                <a:latin typeface="KaTeX_Main"/>
              </a:rPr>
              <a:t>(</a:t>
            </a:r>
            <a:r>
              <a:rPr lang="en" altLang="ja-JP" b="0" i="0" u="none" strike="noStrike" dirty="0" err="1">
                <a:solidFill>
                  <a:srgbClr val="ECECEC"/>
                </a:solidFill>
                <a:effectLst/>
                <a:latin typeface="KaTeX_Main"/>
              </a:rPr>
              <a:t>Xi,Xj</a:t>
            </a:r>
            <a:r>
              <a:rPr lang="en" altLang="ja-JP" b="0" i="0" u="none" strike="noStrike" dirty="0">
                <a:solidFill>
                  <a:srgbClr val="ECECEC"/>
                </a:solidFill>
                <a:effectLst/>
                <a:latin typeface="KaTeX_Main"/>
              </a:rPr>
              <a:t>)</a:t>
            </a:r>
            <a:r>
              <a:rPr lang="en" altLang="ja-JP" b="0" i="0" u="none" strike="noStrike" dirty="0" err="1">
                <a:solidFill>
                  <a:srgbClr val="ECECEC"/>
                </a:solidFill>
                <a:effectLst/>
                <a:latin typeface="KaTeX_Main"/>
              </a:rPr>
              <a:t>Cov</a:t>
            </a:r>
            <a:r>
              <a:rPr lang="en" altLang="ja-JP" b="0" i="0" u="none" strike="noStrike" dirty="0">
                <a:solidFill>
                  <a:srgbClr val="ECECEC"/>
                </a:solidFill>
                <a:effectLst/>
                <a:latin typeface="KaTeX_Main"/>
              </a:rPr>
              <a:t>(</a:t>
            </a:r>
            <a:r>
              <a:rPr lang="en" altLang="ja-JP" b="0" i="1" u="none" strike="noStrike" dirty="0">
                <a:solidFill>
                  <a:srgbClr val="ECECEC"/>
                </a:solidFill>
                <a:effectLst/>
                <a:latin typeface="KaTeX_Math"/>
              </a:rPr>
              <a:t>Xi</a:t>
            </a:r>
            <a:r>
              <a:rPr lang="en" altLang="ja-JP" b="0" i="0" u="none" strike="noStrike" dirty="0">
                <a:solidFill>
                  <a:srgbClr val="ECECEC"/>
                </a:solidFill>
                <a:effectLst/>
                <a:latin typeface="KaTeX_Main"/>
              </a:rPr>
              <a:t>​,</a:t>
            </a:r>
            <a:r>
              <a:rPr lang="en" altLang="ja-JP" b="0" i="1" u="none" strike="noStrike" dirty="0" err="1">
                <a:solidFill>
                  <a:srgbClr val="ECECEC"/>
                </a:solidFill>
                <a:effectLst/>
                <a:latin typeface="KaTeX_Math"/>
              </a:rPr>
              <a:t>Xj</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は、特徴 </a:t>
            </a:r>
            <a:r>
              <a:rPr lang="en" altLang="ja-JP" b="0" i="0" u="none" strike="noStrike" dirty="0" err="1">
                <a:solidFill>
                  <a:srgbClr val="ECECEC"/>
                </a:solidFill>
                <a:effectLst/>
                <a:latin typeface="KaTeX_Main"/>
              </a:rPr>
              <a:t>Xi</a:t>
            </a:r>
            <a:r>
              <a:rPr lang="en" altLang="ja-JP" b="0" i="1" u="none" strike="noStrike" dirty="0" err="1">
                <a:solidFill>
                  <a:srgbClr val="ECECEC"/>
                </a:solidFill>
                <a:effectLst/>
                <a:latin typeface="KaTeX_Math"/>
              </a:rPr>
              <a:t>Xi</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と </a:t>
            </a:r>
            <a:r>
              <a:rPr lang="en" altLang="ja-JP" b="0" i="0" u="none" strike="noStrike" dirty="0" err="1">
                <a:solidFill>
                  <a:srgbClr val="ECECEC"/>
                </a:solidFill>
                <a:effectLst/>
                <a:latin typeface="KaTeX_Main"/>
              </a:rPr>
              <a:t>Xj</a:t>
            </a:r>
            <a:r>
              <a:rPr lang="en" altLang="ja-JP" b="0" i="1" u="none" strike="noStrike" dirty="0" err="1">
                <a:solidFill>
                  <a:srgbClr val="ECECEC"/>
                </a:solidFill>
                <a:effectLst/>
                <a:latin typeface="KaTeX_Math"/>
              </a:rPr>
              <a:t>Xj</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の共分散を表します。共分散は、</a:t>
            </a:r>
            <a:r>
              <a:rPr lang="en-US" altLang="ja-JP" b="1" i="0" u="none" strike="noStrike" dirty="0">
                <a:solidFill>
                  <a:srgbClr val="FF0000"/>
                </a:solidFill>
                <a:effectLst/>
                <a:latin typeface="Söhne"/>
              </a:rPr>
              <a:t>2</a:t>
            </a:r>
            <a:r>
              <a:rPr lang="ja-JP" altLang="en-US" b="1" i="0" u="none" strike="noStrike">
                <a:solidFill>
                  <a:srgbClr val="FF0000"/>
                </a:solidFill>
                <a:effectLst/>
                <a:latin typeface="Söhne"/>
              </a:rPr>
              <a:t>つの変数がどの程度一緒に変化するかを示し</a:t>
            </a:r>
            <a:r>
              <a:rPr lang="ja-JP" altLang="en-US" b="0" i="0" u="none" strike="noStrike">
                <a:solidFill>
                  <a:srgbClr val="ECECEC"/>
                </a:solidFill>
                <a:effectLst/>
                <a:latin typeface="Söhne"/>
              </a:rPr>
              <a:t>、正の値は変数が一緒に変化する傾向があることを示し、負の値は変数が逆方向に変化する傾向があることを示します。また、共分散の絶対値が大きいほど、変数間の関係が強いことを示します。</a:t>
            </a:r>
          </a:p>
          <a:p>
            <a:pPr algn="l"/>
            <a:r>
              <a:rPr lang="ja-JP" altLang="en-US" b="0" i="0" u="none" strike="noStrike">
                <a:solidFill>
                  <a:srgbClr val="ECECEC"/>
                </a:solidFill>
                <a:effectLst/>
                <a:latin typeface="Söhne"/>
              </a:rPr>
              <a:t>分散共分散行列の対角要素 </a:t>
            </a:r>
            <a:r>
              <a:rPr lang="en" altLang="ja-JP" b="0" i="0" u="none" strike="noStrike" dirty="0">
                <a:solidFill>
                  <a:srgbClr val="ECECEC"/>
                </a:solidFill>
                <a:effectLst/>
                <a:latin typeface="KaTeX_Main"/>
              </a:rPr>
              <a:t>Var(Xi)Var(</a:t>
            </a:r>
            <a:r>
              <a:rPr lang="en" altLang="ja-JP" b="0" i="1" u="none" strike="noStrike" dirty="0">
                <a:solidFill>
                  <a:srgbClr val="ECECEC"/>
                </a:solidFill>
                <a:effectLst/>
                <a:latin typeface="KaTeX_Math"/>
              </a:rPr>
              <a:t>Xi</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は、特徴 </a:t>
            </a:r>
            <a:r>
              <a:rPr lang="en" altLang="ja-JP" b="0" i="0" u="none" strike="noStrike" dirty="0" err="1">
                <a:solidFill>
                  <a:srgbClr val="ECECEC"/>
                </a:solidFill>
                <a:effectLst/>
                <a:latin typeface="KaTeX_Main"/>
              </a:rPr>
              <a:t>Xi</a:t>
            </a:r>
            <a:r>
              <a:rPr lang="en" altLang="ja-JP" b="0" i="1" u="none" strike="noStrike" dirty="0" err="1">
                <a:solidFill>
                  <a:srgbClr val="ECECEC"/>
                </a:solidFill>
                <a:effectLst/>
                <a:latin typeface="KaTeX_Math"/>
              </a:rPr>
              <a:t>Xi</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の分散を表します。分散は、データが平均からどの程度ばらついているかを示します。</a:t>
            </a:r>
          </a:p>
          <a:p>
            <a:pPr algn="l"/>
            <a:r>
              <a:rPr lang="ja-JP" altLang="en-US" b="0" i="0" u="none" strike="noStrike">
                <a:solidFill>
                  <a:srgbClr val="ECECEC"/>
                </a:solidFill>
                <a:effectLst/>
                <a:latin typeface="Söhne"/>
              </a:rPr>
              <a:t>分散共分散行列 </a:t>
            </a:r>
            <a:r>
              <a:rPr lang="el-GR" altLang="ja-JP" b="0" i="0" u="none" strike="noStrike" dirty="0">
                <a:solidFill>
                  <a:srgbClr val="ECECEC"/>
                </a:solidFill>
                <a:effectLst/>
                <a:latin typeface="KaTeX_Main"/>
              </a:rPr>
              <a:t>ΣΣ</a:t>
            </a:r>
            <a:r>
              <a:rPr lang="el-GR" altLang="ja-JP" b="0" i="0" u="none" strike="noStrike" dirty="0">
                <a:solidFill>
                  <a:srgbClr val="ECECEC"/>
                </a:solidFill>
                <a:effectLst/>
                <a:latin typeface="Söhne"/>
              </a:rPr>
              <a:t> </a:t>
            </a:r>
            <a:r>
              <a:rPr lang="ja-JP" altLang="en-US" b="0" i="0" u="none" strike="noStrike">
                <a:solidFill>
                  <a:srgbClr val="ECECEC"/>
                </a:solidFill>
                <a:effectLst/>
                <a:latin typeface="Söhne"/>
              </a:rPr>
              <a:t>は、以下のように表されます（</a:t>
            </a:r>
            <a:r>
              <a:rPr lang="en" altLang="ja-JP" b="0" i="0" u="none" strike="noStrike" dirty="0" err="1">
                <a:solidFill>
                  <a:srgbClr val="ECECEC"/>
                </a:solidFill>
                <a:effectLst/>
                <a:latin typeface="KaTeX_Main"/>
              </a:rPr>
              <a:t>n</a:t>
            </a:r>
            <a:r>
              <a:rPr lang="en" altLang="ja-JP" b="0" i="1" u="none" strike="noStrike" dirty="0" err="1">
                <a:solidFill>
                  <a:srgbClr val="ECECEC"/>
                </a:solidFill>
                <a:effectLst/>
                <a:latin typeface="KaTeX_Math"/>
              </a:rPr>
              <a:t>n</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は特徴の数、</a:t>
            </a:r>
            <a:r>
              <a:rPr lang="en" altLang="ja-JP" b="0" i="0" u="none" strike="noStrike" dirty="0" err="1">
                <a:solidFill>
                  <a:srgbClr val="ECECEC"/>
                </a:solidFill>
                <a:effectLst/>
                <a:latin typeface="KaTeX_Main"/>
              </a:rPr>
              <a:t>xij</a:t>
            </a:r>
            <a:r>
              <a:rPr lang="en" altLang="ja-JP" b="0" i="1" u="none" strike="noStrike" dirty="0" err="1">
                <a:solidFill>
                  <a:srgbClr val="ECECEC"/>
                </a:solidFill>
                <a:effectLst/>
                <a:latin typeface="KaTeX_Math"/>
              </a:rPr>
              <a:t>xij</a:t>
            </a:r>
            <a:r>
              <a:rPr lang="en" altLang="ja-JP" b="0" i="0" u="none" strike="noStrike" dirty="0">
                <a:solidFill>
                  <a:srgbClr val="ECECEC"/>
                </a:solidFill>
                <a:effectLst/>
                <a:latin typeface="KaTeX_Main"/>
              </a:rPr>
              <a:t>​</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はデータセット内の </a:t>
            </a:r>
            <a:r>
              <a:rPr lang="en" altLang="ja-JP" b="0" i="0" u="none" strike="noStrike" dirty="0">
                <a:solidFill>
                  <a:srgbClr val="ECECEC"/>
                </a:solidFill>
                <a:effectLst/>
                <a:latin typeface="KaTeX_Main"/>
              </a:rPr>
              <a:t>i</a:t>
            </a:r>
            <a:r>
              <a:rPr lang="en" altLang="ja-JP" b="0" i="1" u="none" strike="noStrike" dirty="0">
                <a:solidFill>
                  <a:srgbClr val="ECECEC"/>
                </a:solidFill>
                <a:effectLst/>
                <a:latin typeface="KaTeX_Math"/>
              </a:rPr>
              <a:t>i</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番目の特徴の </a:t>
            </a:r>
            <a:r>
              <a:rPr lang="en" altLang="ja-JP" b="0" i="0" u="none" strike="noStrike" dirty="0" err="1">
                <a:solidFill>
                  <a:srgbClr val="ECECEC"/>
                </a:solidFill>
                <a:effectLst/>
                <a:latin typeface="KaTeX_Main"/>
              </a:rPr>
              <a:t>j</a:t>
            </a:r>
            <a:r>
              <a:rPr lang="en" altLang="ja-JP" b="0" i="1" u="none" strike="noStrike" dirty="0" err="1">
                <a:solidFill>
                  <a:srgbClr val="ECECEC"/>
                </a:solidFill>
                <a:effectLst/>
                <a:latin typeface="KaTeX_Math"/>
              </a:rPr>
              <a:t>j</a:t>
            </a:r>
            <a:r>
              <a:rPr lang="en" altLang="ja-JP" b="0" i="0" u="none" strike="noStrike" dirty="0">
                <a:solidFill>
                  <a:srgbClr val="ECECEC"/>
                </a:solidFill>
                <a:effectLst/>
                <a:latin typeface="Söhne"/>
              </a:rPr>
              <a:t> </a:t>
            </a:r>
            <a:r>
              <a:rPr lang="ja-JP" altLang="en-US" b="0" i="0" u="none" strike="noStrike">
                <a:solidFill>
                  <a:srgbClr val="ECECEC"/>
                </a:solidFill>
                <a:effectLst/>
                <a:latin typeface="Söhne"/>
              </a:rPr>
              <a:t>番目の観測値）：</a:t>
            </a:r>
          </a:p>
          <a:p>
            <a:endParaRPr kumimoji="1" lang="en-US" altLang="ja-JP" dirty="0"/>
          </a:p>
          <a:p>
            <a:pPr algn="l"/>
            <a:r>
              <a:rPr lang="ja-JP" altLang="en-US" b="0" i="0" u="none" strike="noStrike">
                <a:solidFill>
                  <a:srgbClr val="ECECEC"/>
                </a:solidFill>
                <a:effectLst/>
                <a:latin typeface="Söhne"/>
              </a:rPr>
              <a:t>分散共分散行列の対角要素は各特徴の分散を、非対角要素は各特徴の間の共分散を示します。この行列は対称行列であり、対角線上の要素は各特徴の分散を表し、対角線以外の要素は特徴間の共分散を表します。</a:t>
            </a:r>
          </a:p>
          <a:p>
            <a:pPr algn="l"/>
            <a:r>
              <a:rPr lang="ja-JP" altLang="en-US" b="0" i="0" u="none" strike="noStrike">
                <a:solidFill>
                  <a:srgbClr val="ECECEC"/>
                </a:solidFill>
                <a:effectLst/>
                <a:latin typeface="Söhne"/>
              </a:rPr>
              <a:t>分散共分散行列は、多変量データセットの解析や統計的手法（例えば、主成分分析）に広く使用されます。データセット内の特徴間の相関や変動を理解するために、分散共分散行列を計算し、分析に活用します。</a:t>
            </a: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25</a:t>
            </a:fld>
            <a:endParaRPr kumimoji="1" lang="ja-JP" altLang="en-US"/>
          </a:p>
        </p:txBody>
      </p:sp>
    </p:spTree>
    <p:extLst>
      <p:ext uri="{BB962C8B-B14F-4D97-AF65-F5344CB8AC3E}">
        <p14:creationId xmlns:p14="http://schemas.microsoft.com/office/powerpoint/2010/main" val="2161180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その分散共分散行列</a:t>
            </a:r>
            <a:r>
              <a:rPr kumimoji="1" lang="en-US" altLang="ja-JP" dirty="0"/>
              <a:t>S</a:t>
            </a:r>
            <a:r>
              <a:rPr kumimoji="1" lang="ja-JP" altLang="en-US"/>
              <a:t>の固有値</a:t>
            </a:r>
            <a:r>
              <a:rPr kumimoji="1" lang="en-US" altLang="ja-JP" dirty="0" err="1"/>
              <a:t>λ</a:t>
            </a:r>
            <a:r>
              <a:rPr kumimoji="1" lang="ja-JP" altLang="en-US"/>
              <a:t>を求めていく</a:t>
            </a:r>
            <a:endParaRPr kumimoji="1" lang="en-US" altLang="ja-JP" dirty="0"/>
          </a:p>
          <a:p>
            <a:endParaRPr kumimoji="1" lang="en-US" altLang="ja-JP" dirty="0"/>
          </a:p>
          <a:p>
            <a:r>
              <a:rPr kumimoji="1" lang="ja-JP" altLang="en-US"/>
              <a:t>この行列式を解くと、</a:t>
            </a:r>
            <a:r>
              <a:rPr kumimoji="1" lang="en-US" altLang="ja-JP" dirty="0"/>
              <a:t>p</a:t>
            </a:r>
            <a:r>
              <a:rPr kumimoji="1" lang="ja-JP" altLang="en-US"/>
              <a:t>この解</a:t>
            </a:r>
            <a:r>
              <a:rPr kumimoji="1" lang="en-US" altLang="ja-JP" dirty="0" err="1"/>
              <a:t>λ</a:t>
            </a:r>
            <a:r>
              <a:rPr kumimoji="1" lang="ja-JP" altLang="en-US"/>
              <a:t>が導出でき</a:t>
            </a:r>
            <a:endParaRPr kumimoji="1" lang="en-US" altLang="ja-JP" dirty="0"/>
          </a:p>
          <a:p>
            <a:endParaRPr kumimoji="1" lang="en-US" altLang="ja-JP" dirty="0"/>
          </a:p>
          <a:p>
            <a:r>
              <a:rPr lang="ja-JP" altLang="en-US" b="0" i="0" u="none" strike="noStrike">
                <a:effectLst/>
                <a:highlight>
                  <a:srgbClr val="FFFFFF"/>
                </a:highlight>
                <a:latin typeface="YakuHanJPs"/>
              </a:rPr>
              <a:t>それぞれの固有値は上記のように並べ替えられ、数値の大きい固有値に属する固有ベクトルから順に第</a:t>
            </a:r>
            <a:r>
              <a:rPr lang="en-US" altLang="ja-JP" b="0" i="0" u="none" strike="noStrike" dirty="0">
                <a:effectLst/>
                <a:highlight>
                  <a:srgbClr val="FFFFFF"/>
                </a:highlight>
                <a:latin typeface="YakuHanJPs"/>
              </a:rPr>
              <a:t>1</a:t>
            </a:r>
            <a:r>
              <a:rPr lang="ja-JP" altLang="en-US" b="0" i="0" u="none" strike="noStrike">
                <a:effectLst/>
                <a:highlight>
                  <a:srgbClr val="FFFFFF"/>
                </a:highlight>
                <a:latin typeface="YakuHanJPs"/>
              </a:rPr>
              <a:t>主成分の係数、第</a:t>
            </a:r>
            <a:r>
              <a:rPr lang="en-US" altLang="ja-JP" b="0" i="0" u="none" strike="noStrike" dirty="0">
                <a:effectLst/>
                <a:highlight>
                  <a:srgbClr val="FFFFFF"/>
                </a:highlight>
                <a:latin typeface="YakuHanJPs"/>
              </a:rPr>
              <a:t>2</a:t>
            </a:r>
            <a:r>
              <a:rPr lang="ja-JP" altLang="en-US" b="0" i="0" u="none" strike="noStrike">
                <a:effectLst/>
                <a:highlight>
                  <a:srgbClr val="FFFFFF"/>
                </a:highlight>
                <a:latin typeface="YakuHanJPs"/>
              </a:rPr>
              <a:t>主成分の係数</a:t>
            </a:r>
            <a:r>
              <a:rPr lang="en-US" altLang="ja-JP" b="0" i="0" u="none" strike="noStrike" dirty="0">
                <a:effectLst/>
                <a:highlight>
                  <a:srgbClr val="FFFFFF"/>
                </a:highlight>
                <a:latin typeface="YakuHanJPs"/>
              </a:rPr>
              <a:t>...</a:t>
            </a:r>
            <a:r>
              <a:rPr lang="ja-JP" altLang="en-US" b="0" i="0" u="none" strike="noStrike">
                <a:effectLst/>
                <a:highlight>
                  <a:srgbClr val="FFFFFF"/>
                </a:highlight>
                <a:latin typeface="YakuHanJPs"/>
              </a:rPr>
              <a:t>というかたちになっていきます。</a:t>
            </a:r>
            <a:endParaRPr lang="en-US" altLang="ja-JP" b="0" i="0" u="none" strike="noStrike" dirty="0">
              <a:effectLst/>
              <a:highlight>
                <a:srgbClr val="FFFFFF"/>
              </a:highlight>
              <a:latin typeface="YakuHanJPs"/>
            </a:endParaRPr>
          </a:p>
          <a:p>
            <a:endParaRPr kumimoji="1" lang="en-US" altLang="ja-JP" b="0" i="0" u="none" strike="noStrike" dirty="0">
              <a:effectLst/>
              <a:highlight>
                <a:srgbClr val="FFFFFF"/>
              </a:highlight>
              <a:latin typeface="YakuHanJPs"/>
            </a:endParaRPr>
          </a:p>
          <a:p>
            <a:endParaRPr kumimoji="1" lang="en-US" altLang="ja-JP" b="0" i="0" u="none" strike="noStrike" dirty="0">
              <a:effectLst/>
              <a:highlight>
                <a:srgbClr val="FFFFFF"/>
              </a:highlight>
              <a:latin typeface="YakuHanJPs"/>
            </a:endParaRPr>
          </a:p>
          <a:p>
            <a:endParaRPr kumimoji="1" lang="en-US" altLang="ja-JP" b="0" i="0" u="none" strike="noStrike" dirty="0">
              <a:effectLst/>
              <a:highlight>
                <a:srgbClr val="FFFFFF"/>
              </a:highlight>
              <a:latin typeface="YakuHanJPs"/>
            </a:endParaRPr>
          </a:p>
          <a:p>
            <a:endParaRPr kumimoji="1" lang="en-US" altLang="ja-JP" b="0" i="0" u="none" strike="noStrike" dirty="0">
              <a:effectLst/>
              <a:highlight>
                <a:srgbClr val="FFFFFF"/>
              </a:highlight>
              <a:latin typeface="YakuHanJPs"/>
            </a:endParaRP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26</a:t>
            </a:fld>
            <a:endParaRPr kumimoji="1" lang="ja-JP" altLang="en-US"/>
          </a:p>
        </p:txBody>
      </p:sp>
    </p:spTree>
    <p:extLst>
      <p:ext uri="{BB962C8B-B14F-4D97-AF65-F5344CB8AC3E}">
        <p14:creationId xmlns:p14="http://schemas.microsoft.com/office/powerpoint/2010/main" val="3977274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u="none" strike="noStrike">
                <a:effectLst/>
                <a:latin typeface="YakuHanJPs"/>
              </a:rPr>
              <a:t>上記の式に導出した固有値を代入し、固有ベクトルを導出します。</a:t>
            </a:r>
            <a:br>
              <a:rPr lang="ja-JP" altLang="en-US" b="0" i="0" u="none" strike="noStrike">
                <a:effectLst/>
                <a:latin typeface="YakuHanJPs"/>
              </a:rPr>
            </a:br>
            <a:r>
              <a:rPr lang="ja-JP" altLang="en-US" b="0" i="0" u="none" strike="noStrike">
                <a:effectLst/>
                <a:latin typeface="YakuHanJPs"/>
              </a:rPr>
              <a:t>但し</a:t>
            </a:r>
            <a:r>
              <a:rPr lang="en-US" altLang="ja-JP" b="0" i="0" u="none" strike="noStrike" dirty="0">
                <a:effectLst/>
                <a:latin typeface="YakuHanJPs"/>
              </a:rPr>
              <a:t>2</a:t>
            </a:r>
            <a:r>
              <a:rPr lang="ja-JP" altLang="en-US" b="0" i="0" u="none" strike="noStrike">
                <a:effectLst/>
                <a:latin typeface="YakuHanJPs"/>
              </a:rPr>
              <a:t>変数の時と同様、次のような条件付きとなります。</a:t>
            </a:r>
          </a:p>
          <a:p>
            <a:pPr algn="l"/>
            <a:r>
              <a:rPr lang="ja-JP" altLang="en-US" b="0" i="0" u="none" strike="noStrike">
                <a:effectLst/>
                <a:latin typeface="YakuHanJPs"/>
              </a:rPr>
              <a:t>すると、最大固有値</a:t>
            </a:r>
            <a:r>
              <a:rPr lang="en-US" altLang="ja-JP" b="0" i="0" u="none" strike="noStrike" dirty="0" err="1">
                <a:effectLst/>
                <a:latin typeface="YakuHanJPs"/>
              </a:rPr>
              <a:t>λ</a:t>
            </a:r>
            <a:r>
              <a:rPr lang="ja-JP" altLang="en-US" b="0" i="0" u="none" strike="noStrike">
                <a:effectLst/>
                <a:latin typeface="YakuHanJPs"/>
              </a:rPr>
              <a:t>１の固有ベクトルに対して、</a:t>
            </a:r>
            <a:br>
              <a:rPr lang="ja-JP" altLang="en-US" b="0" i="0" u="none" strike="noStrike">
                <a:effectLst/>
                <a:latin typeface="YakuHanJPs"/>
              </a:rPr>
            </a:br>
            <a:r>
              <a:rPr lang="ja-JP" altLang="en-US" b="1" i="0" u="none" strike="noStrike">
                <a:effectLst/>
                <a:latin typeface="YakuHanJPs"/>
              </a:rPr>
              <a:t>第</a:t>
            </a:r>
            <a:r>
              <a:rPr lang="en-US" altLang="ja-JP" b="1" i="0" u="none" strike="noStrike" dirty="0">
                <a:effectLst/>
                <a:latin typeface="YakuHanJPs"/>
              </a:rPr>
              <a:t>1</a:t>
            </a:r>
            <a:r>
              <a:rPr lang="ja-JP" altLang="en-US" b="1" i="0" u="none" strike="noStrike">
                <a:effectLst/>
                <a:latin typeface="YakuHanJPs"/>
              </a:rPr>
              <a:t>主成分を得ることができます。</a:t>
            </a:r>
            <a:br>
              <a:rPr lang="ja-JP" altLang="en-US" b="0" i="0" u="none" strike="noStrike">
                <a:effectLst/>
                <a:latin typeface="YakuHanJPs"/>
              </a:rPr>
            </a:br>
            <a:r>
              <a:rPr lang="ja-JP" altLang="en-US" b="0" i="0" u="none" strike="noStrike">
                <a:effectLst/>
                <a:latin typeface="YakuHanJPs"/>
              </a:rPr>
              <a:t>続けて、</a:t>
            </a:r>
            <a:r>
              <a:rPr lang="en-US" altLang="ja-JP" b="0" i="0" u="none" strike="noStrike" dirty="0">
                <a:effectLst/>
                <a:latin typeface="YakuHanJPs"/>
              </a:rPr>
              <a:t>2</a:t>
            </a:r>
            <a:r>
              <a:rPr lang="ja-JP" altLang="en-US" b="0" i="0" u="none" strike="noStrike">
                <a:effectLst/>
                <a:latin typeface="YakuHanJPs"/>
              </a:rPr>
              <a:t>番目に大きい固有値とその固有ベクトル、</a:t>
            </a:r>
            <a:r>
              <a:rPr lang="en-US" altLang="ja-JP" b="0" i="0" u="none" strike="noStrike" dirty="0">
                <a:effectLst/>
                <a:latin typeface="YakuHanJPs"/>
              </a:rPr>
              <a:t>3</a:t>
            </a:r>
            <a:r>
              <a:rPr lang="ja-JP" altLang="en-US" b="0" i="0" u="none" strike="noStrike">
                <a:effectLst/>
                <a:latin typeface="YakuHanJPs"/>
              </a:rPr>
              <a:t>番目に大きい固有値とその固有ベクトルというかたちで次々と主成分を求めていくことができます。</a:t>
            </a:r>
          </a:p>
          <a:p>
            <a:endParaRPr kumimoji="1" lang="en-US" altLang="ja-JP" dirty="0"/>
          </a:p>
          <a:p>
            <a:endParaRPr kumimoji="1" lang="en-US" altLang="ja-JP" dirty="0"/>
          </a:p>
          <a:p>
            <a:r>
              <a:rPr kumimoji="1" lang="en-US" altLang="ja-JP" dirty="0"/>
              <a:t>A</a:t>
            </a:r>
            <a:r>
              <a:rPr kumimoji="1" lang="ja-JP" altLang="en-US"/>
              <a:t>に条件がついていないと無限に発散する</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27</a:t>
            </a:fld>
            <a:endParaRPr kumimoji="1" lang="ja-JP" altLang="en-US"/>
          </a:p>
        </p:txBody>
      </p:sp>
    </p:spTree>
    <p:extLst>
      <p:ext uri="{BB962C8B-B14F-4D97-AF65-F5344CB8AC3E}">
        <p14:creationId xmlns:p14="http://schemas.microsoft.com/office/powerpoint/2010/main" val="3638279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特に「可視化」に有効</a:t>
            </a:r>
            <a:endParaRPr kumimoji="1" lang="en-US" altLang="ja-JP" dirty="0"/>
          </a:p>
          <a:p>
            <a:endParaRPr kumimoji="1" lang="en-US" altLang="ja-JP" dirty="0"/>
          </a:p>
          <a:p>
            <a:r>
              <a:rPr kumimoji="1" lang="ja-JP" altLang="en-US"/>
              <a:t>読み方は「スニー」</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33</a:t>
            </a:fld>
            <a:endParaRPr kumimoji="1" lang="ja-JP" altLang="en-US"/>
          </a:p>
        </p:txBody>
      </p:sp>
    </p:spTree>
    <p:extLst>
      <p:ext uri="{BB962C8B-B14F-4D97-AF65-F5344CB8AC3E}">
        <p14:creationId xmlns:p14="http://schemas.microsoft.com/office/powerpoint/2010/main" val="1601464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確率で表すことの意義は後述</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34</a:t>
            </a:fld>
            <a:endParaRPr kumimoji="1" lang="ja-JP" altLang="en-US"/>
          </a:p>
        </p:txBody>
      </p:sp>
    </p:spTree>
    <p:extLst>
      <p:ext uri="{BB962C8B-B14F-4D97-AF65-F5344CB8AC3E}">
        <p14:creationId xmlns:p14="http://schemas.microsoft.com/office/powerpoint/2010/main" val="1514746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Neue" panose="02000503000000020004" pitchFamily="2" charset="0"/>
              </a:rPr>
              <a:t>類似度を確率で表すことの主な理由は、高次元空間から低次元空間への写像において、データポイントの配置が密度を保つようにするためです。</a:t>
            </a:r>
          </a:p>
          <a:p>
            <a:r>
              <a:rPr lang="ja-JP" altLang="en-US">
                <a:effectLst/>
                <a:latin typeface="Helvetica Neue" panose="02000503000000020004" pitchFamily="2" charset="0"/>
              </a:rPr>
              <a:t>高次元空間では、データポイントの密度が不均一であり、あるデータポイントが他のデータポイントとどれだけ近いかを単純に距離だけで評価することは難しい場合があります。そのため、距離だけでなく、データポイント間の近さを確率的な尺度で表現することが重要です。</a:t>
            </a:r>
          </a:p>
          <a:p>
            <a:r>
              <a:rPr lang="ja-JP" altLang="en-US">
                <a:effectLst/>
                <a:latin typeface="Helvetica Neue" panose="02000503000000020004" pitchFamily="2" charset="0"/>
              </a:rPr>
              <a:t>向きやら何やらが扱いがむずい</a:t>
            </a:r>
          </a:p>
          <a:p>
            <a:r>
              <a:rPr lang="ja-JP" altLang="en-US">
                <a:effectLst/>
                <a:latin typeface="Helvetica Neue" panose="02000503000000020004" pitchFamily="2" charset="0"/>
              </a:rPr>
              <a:t>確率を使用することで、データポイント間の類似度をより柔軟に捉えることができます。特に、ガウシアン分布などの確率分布を使用することで、データポイントの近さが連続的に表現されます。これにより、より正確な類似度の評価が可能になります。</a:t>
            </a:r>
          </a:p>
          <a:p>
            <a:r>
              <a:rPr lang="ja-JP" altLang="en-US">
                <a:effectLst/>
                <a:latin typeface="Hiragino Sans" panose="020B0400000000000000" pitchFamily="34" charset="-128"/>
                <a:ea typeface="Hiragino Sans" panose="020B0400000000000000" pitchFamily="34" charset="-128"/>
              </a:rPr>
              <a:t>また、確率的な尺度を使用することで、</a:t>
            </a:r>
            <a:r>
              <a:rPr lang="en" altLang="ja-JP" dirty="0">
                <a:effectLst/>
                <a:latin typeface="Helvetica Neue" panose="02000503000000020004" pitchFamily="2" charset="0"/>
                <a:ea typeface="Hiragino Sans" panose="020B0400000000000000" pitchFamily="34" charset="-128"/>
              </a:rPr>
              <a:t>SNE</a:t>
            </a:r>
            <a:r>
              <a:rPr lang="ja-JP" altLang="en-US">
                <a:effectLst/>
                <a:latin typeface="Hiragino Sans" panose="020B0400000000000000" pitchFamily="34" charset="-128"/>
                <a:ea typeface="Hiragino Sans" panose="020B0400000000000000" pitchFamily="34" charset="-128"/>
              </a:rPr>
              <a:t>の最適化手法が勾配降下法などの確率的なアプローチに適用できるようになります。これにより、データポイントの配置を効率的に最適化し、より良い次元削減の結果を得ることができます。</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36</a:t>
            </a:fld>
            <a:endParaRPr kumimoji="1" lang="ja-JP" altLang="en-US"/>
          </a:p>
        </p:txBody>
      </p:sp>
    </p:spTree>
    <p:extLst>
      <p:ext uri="{BB962C8B-B14F-4D97-AF65-F5344CB8AC3E}">
        <p14:creationId xmlns:p14="http://schemas.microsoft.com/office/powerpoint/2010/main" val="844993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38</a:t>
            </a:fld>
            <a:endParaRPr kumimoji="1" lang="ja-JP" altLang="en-US"/>
          </a:p>
        </p:txBody>
      </p:sp>
    </p:spTree>
    <p:extLst>
      <p:ext uri="{BB962C8B-B14F-4D97-AF65-F5344CB8AC3E}">
        <p14:creationId xmlns:p14="http://schemas.microsoft.com/office/powerpoint/2010/main" val="94737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mj-lt"/>
              <a:buNone/>
            </a:pPr>
            <a:r>
              <a:rPr lang="ja-JP" altLang="en-US" b="0" i="0" u="none" strike="noStrike">
                <a:solidFill>
                  <a:srgbClr val="ECECEC"/>
                </a:solidFill>
                <a:effectLst/>
                <a:latin typeface="Söhne"/>
              </a:rPr>
              <a:t>「不明瞭とは」</a:t>
            </a:r>
            <a:endParaRPr lang="en-US" altLang="ja-JP" b="0" i="0" u="none" strike="noStrike" dirty="0">
              <a:solidFill>
                <a:srgbClr val="ECECEC"/>
              </a:solidFill>
              <a:effectLst/>
              <a:latin typeface="Söhne"/>
            </a:endParaRPr>
          </a:p>
          <a:p>
            <a:pPr algn="l">
              <a:buFont typeface="+mj-lt"/>
              <a:buNone/>
            </a:pPr>
            <a:r>
              <a:rPr lang="ja-JP" altLang="en-US" b="0" i="0" u="none" strike="noStrike">
                <a:solidFill>
                  <a:srgbClr val="ECECEC"/>
                </a:solidFill>
                <a:effectLst/>
                <a:latin typeface="Söhne"/>
              </a:rPr>
              <a:t>顧客の分類や　　等、人間もどれが正解かわかっていない状態</a:t>
            </a:r>
            <a:endParaRPr lang="en-US" altLang="ja-JP" b="0" i="0" u="none" strike="noStrike" dirty="0">
              <a:solidFill>
                <a:srgbClr val="ECECEC"/>
              </a:solidFill>
              <a:effectLst/>
              <a:latin typeface="Söhne"/>
            </a:endParaRPr>
          </a:p>
          <a:p>
            <a:pPr algn="l">
              <a:buFont typeface="+mj-lt"/>
              <a:buNone/>
            </a:pPr>
            <a:endParaRPr lang="en-US" altLang="ja-JP" b="0" i="0" u="none" strike="noStrike" dirty="0">
              <a:solidFill>
                <a:srgbClr val="ECECEC"/>
              </a:solidFill>
              <a:effectLst/>
              <a:latin typeface="Söhne"/>
            </a:endParaRPr>
          </a:p>
          <a:p>
            <a:pPr algn="l">
              <a:buFont typeface="+mj-lt"/>
              <a:buAutoNum type="arabicPeriod"/>
            </a:pPr>
            <a:endParaRPr lang="en-US" altLang="ja-JP" b="0" i="0" u="none" strike="noStrike" dirty="0">
              <a:solidFill>
                <a:srgbClr val="ECECEC"/>
              </a:solidFill>
              <a:effectLst/>
              <a:latin typeface="Söhne"/>
            </a:endParaRPr>
          </a:p>
          <a:p>
            <a:pPr algn="l">
              <a:buFont typeface="+mj-lt"/>
              <a:buAutoNum type="arabicPeriod"/>
            </a:pPr>
            <a:endParaRPr lang="en-US" altLang="ja-JP" b="0" i="0" u="none" strike="noStrike" dirty="0">
              <a:solidFill>
                <a:srgbClr val="ECECEC"/>
              </a:solidFill>
              <a:effectLst/>
              <a:latin typeface="Söhne"/>
            </a:endParaRPr>
          </a:p>
          <a:p>
            <a:pPr algn="l">
              <a:buFont typeface="+mj-lt"/>
              <a:buNone/>
            </a:pPr>
            <a:r>
              <a:rPr lang="ja-JP" altLang="en-US" b="0" i="0" u="none" strike="noStrike">
                <a:solidFill>
                  <a:srgbClr val="ECECEC"/>
                </a:solidFill>
                <a:effectLst/>
                <a:latin typeface="Söhne"/>
              </a:rPr>
              <a:t>「役に立たない」の例</a:t>
            </a:r>
            <a:endParaRPr lang="en-US" altLang="ja-JP" b="0" i="0" u="none" strike="noStrike" dirty="0">
              <a:solidFill>
                <a:srgbClr val="ECECEC"/>
              </a:solidFill>
              <a:effectLst/>
              <a:latin typeface="Söhne"/>
            </a:endParaRPr>
          </a:p>
          <a:p>
            <a:pPr algn="l">
              <a:buFont typeface="+mj-lt"/>
              <a:buAutoNum type="arabicPeriod"/>
            </a:pPr>
            <a:r>
              <a:rPr lang="ja-JP" altLang="en-US" b="0" i="0" u="none" strike="noStrike">
                <a:solidFill>
                  <a:srgbClr val="ECECEC"/>
                </a:solidFill>
                <a:effectLst/>
                <a:latin typeface="Söhne"/>
              </a:rPr>
              <a:t>ノイズに対する過剰な反応</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データ内のランダムなノイズに基づいてパターンが構築されることがあります。このような場合、パターンは有用な情報ではなく、モデルの性能を低下させる可能性があります。</a:t>
            </a:r>
          </a:p>
          <a:p>
            <a:pPr algn="l">
              <a:buFont typeface="+mj-lt"/>
              <a:buAutoNum type="arabicPeriod"/>
            </a:pPr>
            <a:r>
              <a:rPr lang="ja-JP" altLang="en-US" b="0" i="0" u="none" strike="noStrike">
                <a:solidFill>
                  <a:srgbClr val="ECECEC"/>
                </a:solidFill>
                <a:effectLst/>
                <a:latin typeface="Söhne"/>
              </a:rPr>
              <a:t>偶発的な相関</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データセット内で見られるパターンが、偶然に起こった相関関係に基づいている場合があります。これらの相関は本質的な関係ではなく、未来の予測や意思決定に役立たない可能性があります。</a:t>
            </a:r>
          </a:p>
          <a:p>
            <a:pPr algn="l">
              <a:buFont typeface="+mj-lt"/>
              <a:buAutoNum type="arabicPeriod"/>
            </a:pPr>
            <a:r>
              <a:rPr lang="ja-JP" altLang="en-US" b="0" i="0" u="none" strike="noStrike">
                <a:solidFill>
                  <a:srgbClr val="ECECEC"/>
                </a:solidFill>
                <a:effectLst/>
                <a:latin typeface="Söhne"/>
              </a:rPr>
              <a:t>サンプリングバイアス</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データが特定の方法で収集される場合、特定のサブグループや傾向が他のものよりも多く表れることがあります。この場合、モデルがそのバイアスに影響を受け、一般的でない結果を生成する可能性があります。</a:t>
            </a:r>
          </a:p>
          <a:p>
            <a:pPr algn="l">
              <a:buFont typeface="+mj-lt"/>
              <a:buAutoNum type="arabicPeriod"/>
            </a:pPr>
            <a:r>
              <a:rPr lang="ja-JP" altLang="en-US" b="0" i="0" u="none" strike="noStrike">
                <a:solidFill>
                  <a:srgbClr val="ECECEC"/>
                </a:solidFill>
                <a:effectLst/>
                <a:latin typeface="Söhne"/>
              </a:rPr>
              <a:t>不完全なデータ</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データセットに欠損値やエラーが含まれている場合、モデルが不正確なパターンを学習する可能性があります。このような場合、モデルの予測性能が低下し、役に立たない結果が生成される可能性があります。</a:t>
            </a:r>
          </a:p>
          <a:p>
            <a:endParaRPr kumimoji="1" lang="en-US" altLang="ja-JP" dirty="0"/>
          </a:p>
          <a:p>
            <a:r>
              <a:rPr kumimoji="1" lang="ja-JP" altLang="en-US"/>
              <a:t>デメリットに対応するために、適切な手法の選択や前処理が必要</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4</a:t>
            </a:fld>
            <a:endParaRPr kumimoji="1" lang="ja-JP" altLang="en-US"/>
          </a:p>
        </p:txBody>
      </p:sp>
    </p:spTree>
    <p:extLst>
      <p:ext uri="{BB962C8B-B14F-4D97-AF65-F5344CB8AC3E}">
        <p14:creationId xmlns:p14="http://schemas.microsoft.com/office/powerpoint/2010/main" val="1162188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lang="en" altLang="ja-JP" b="0" i="0" u="none" strike="noStrike" dirty="0">
              <a:effectLst/>
              <a:latin typeface="YakuHanJPs"/>
            </a:endParaRPr>
          </a:p>
          <a:p>
            <a:pPr algn="l"/>
            <a:endParaRPr lang="en" altLang="ja-JP" b="0" i="0" u="none" strike="noStrike" dirty="0">
              <a:effectLst/>
              <a:latin typeface="YakuHanJPs"/>
            </a:endParaRPr>
          </a:p>
          <a:p>
            <a:pPr algn="l"/>
            <a:endParaRPr lang="en" altLang="ja-JP" b="0" i="0" u="none" strike="noStrike" dirty="0">
              <a:effectLst/>
              <a:latin typeface="YakuHanJPs"/>
            </a:endParaRPr>
          </a:p>
          <a:p>
            <a:pPr algn="l"/>
            <a:endParaRPr lang="en" altLang="ja-JP" b="0" i="0" u="none" strike="noStrike" dirty="0">
              <a:effectLst/>
              <a:latin typeface="YakuHanJPs"/>
            </a:endParaRPr>
          </a:p>
          <a:p>
            <a:pPr algn="l"/>
            <a:r>
              <a:rPr lang="en" altLang="ja-JP" b="0" i="0" u="none" strike="noStrike" dirty="0">
                <a:effectLst/>
                <a:latin typeface="YakuHanJPs"/>
              </a:rPr>
              <a:t>SNE</a:t>
            </a:r>
            <a:r>
              <a:rPr lang="ja-JP" altLang="en-US" b="0" i="0" u="none" strike="noStrike">
                <a:effectLst/>
                <a:latin typeface="YakuHanJPs"/>
              </a:rPr>
              <a:t>はデータポイント間の距離を条件付き確率に変換するところからスタートします。</a:t>
            </a:r>
            <a:br>
              <a:rPr lang="ja-JP" altLang="en-US" b="0" i="0" u="none" strike="noStrike">
                <a:effectLst/>
                <a:latin typeface="YakuHanJPs"/>
              </a:rPr>
            </a:br>
            <a:r>
              <a:rPr lang="ja-JP" altLang="en-US" b="0" i="0" u="none" strike="noStrike">
                <a:effectLst/>
                <a:latin typeface="YakuHanJPs"/>
              </a:rPr>
              <a:t>データポイント との類似度を、が与えられた時に近傍としてを選択する</a:t>
            </a:r>
            <a:r>
              <a:rPr lang="ja-JP" altLang="en-US" b="1" i="0" u="none" strike="noStrike">
                <a:effectLst/>
                <a:latin typeface="YakuHanJPs"/>
              </a:rPr>
              <a:t>条件付き確率として表現します。</a:t>
            </a:r>
            <a:r>
              <a:rPr lang="ja-JP" altLang="en-US" b="0" i="0" u="none" strike="noStrike">
                <a:effectLst/>
                <a:latin typeface="YakuHanJPs"/>
              </a:rPr>
              <a:t>さらにここでは、はを中心とした</a:t>
            </a:r>
            <a:r>
              <a:rPr lang="ja-JP" altLang="en-US" b="1" i="0" u="none" strike="noStrike">
                <a:effectLst/>
                <a:latin typeface="YakuHanJPs"/>
              </a:rPr>
              <a:t>正規分布に基づいて、確率的に選択される</a:t>
            </a:r>
            <a:r>
              <a:rPr lang="ja-JP" altLang="en-US" b="0" i="0" u="none" strike="noStrike">
                <a:effectLst/>
                <a:latin typeface="YakuHanJPs"/>
              </a:rPr>
              <a:t>と仮定しています。</a:t>
            </a:r>
          </a:p>
          <a:p>
            <a:pPr algn="l"/>
            <a:r>
              <a:rPr lang="ja-JP" altLang="en-US" b="0" i="0" u="none" strike="noStrike">
                <a:effectLst/>
                <a:latin typeface="YakuHanJPs"/>
              </a:rPr>
              <a:t>するとは下記の数式で表現できます。</a:t>
            </a:r>
          </a:p>
          <a:p>
            <a:r>
              <a:rPr lang="ja-JP" altLang="en-US" b="0" i="0" u="none" strike="noStrike">
                <a:effectLst/>
                <a:highlight>
                  <a:srgbClr val="FFFFFF"/>
                </a:highlight>
                <a:latin typeface="YakuHanJPs"/>
              </a:rPr>
              <a:t>上記は正規分布の確率密度関数から求められたものです。は定数のため分母分子で打ち消されています。</a:t>
            </a:r>
            <a:endParaRPr lang="en-US" altLang="ja-JP" b="0" i="0" u="none" strike="noStrike" dirty="0">
              <a:effectLst/>
              <a:highlight>
                <a:srgbClr val="FFFFFF"/>
              </a:highlight>
              <a:latin typeface="YakuHanJPs"/>
            </a:endParaRPr>
          </a:p>
          <a:p>
            <a:r>
              <a:rPr kumimoji="1" lang="ja-JP" altLang="en-US" b="0" i="0" u="none" strike="noStrike">
                <a:effectLst/>
                <a:highlight>
                  <a:srgbClr val="FFFFFF"/>
                </a:highlight>
                <a:latin typeface="YakuHanJPs"/>
              </a:rPr>
              <a:t>異なるデータを表したいから同じデータは確率０</a:t>
            </a:r>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39</a:t>
            </a:fld>
            <a:endParaRPr kumimoji="1" lang="ja-JP" altLang="en-US"/>
          </a:p>
        </p:txBody>
      </p:sp>
    </p:spTree>
    <p:extLst>
      <p:ext uri="{BB962C8B-B14F-4D97-AF65-F5344CB8AC3E}">
        <p14:creationId xmlns:p14="http://schemas.microsoft.com/office/powerpoint/2010/main" val="3628982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Y</a:t>
            </a:r>
            <a:r>
              <a:rPr kumimoji="1" lang="ja-JP" altLang="en-US"/>
              <a:t>の決め方わからん</a:t>
            </a:r>
            <a:endParaRPr kumimoji="1" lang="en-US" altLang="ja-JP" dirty="0"/>
          </a:p>
          <a:p>
            <a:endParaRPr kumimoji="1" lang="en-US" altLang="ja-JP" dirty="0"/>
          </a:p>
          <a:p>
            <a:r>
              <a:rPr kumimoji="1" lang="ja-JP" altLang="en-US"/>
              <a:t>最初はランダムに</a:t>
            </a:r>
            <a:r>
              <a:rPr kumimoji="1" lang="en-US" altLang="ja-JP" dirty="0" err="1"/>
              <a:t>yj</a:t>
            </a:r>
            <a:r>
              <a:rPr kumimoji="1" lang="ja-JP" altLang="en-US"/>
              <a:t>と</a:t>
            </a:r>
            <a:r>
              <a:rPr kumimoji="1" lang="en-US" altLang="ja-JP" dirty="0" err="1"/>
              <a:t>yi</a:t>
            </a:r>
            <a:r>
              <a:rPr kumimoji="1" lang="ja-JP" altLang="en-US"/>
              <a:t>を配置しておく</a:t>
            </a:r>
            <a:endParaRPr kumimoji="1" lang="en-US" altLang="ja-JP" dirty="0"/>
          </a:p>
          <a:p>
            <a:r>
              <a:rPr kumimoji="1" lang="ja-JP" altLang="en-US"/>
              <a:t>で、回数を重ねるごとに</a:t>
            </a:r>
            <a:r>
              <a:rPr kumimoji="1" lang="en-US" altLang="ja-JP" dirty="0" err="1"/>
              <a:t>yj</a:t>
            </a:r>
            <a:r>
              <a:rPr kumimoji="1" lang="ja-JP" altLang="en-US"/>
              <a:t>と</a:t>
            </a:r>
            <a:r>
              <a:rPr kumimoji="1" lang="en-US" altLang="ja-JP" dirty="0" err="1"/>
              <a:t>yi</a:t>
            </a:r>
            <a:r>
              <a:rPr kumimoji="1" lang="ja-JP" altLang="en-US"/>
              <a:t>を更新していい値に調整していく</a:t>
            </a:r>
            <a:endParaRPr kumimoji="1" lang="en-US" altLang="ja-JP" dirty="0"/>
          </a:p>
          <a:p>
            <a:endParaRPr kumimoji="1" lang="en-US" altLang="ja-JP" dirty="0"/>
          </a:p>
          <a:p>
            <a:pPr algn="l"/>
            <a:r>
              <a:rPr lang="ja-JP" altLang="en-US" b="0" i="0" u="none" strike="noStrike">
                <a:effectLst/>
                <a:latin typeface="YakuHanJPs"/>
              </a:rPr>
              <a:t>次元削減後のデータポイント との類似度も先ほどと同様に</a:t>
            </a:r>
            <a:r>
              <a:rPr lang="ja-JP" altLang="en-US" b="1" i="0" u="none" strike="noStrike">
                <a:effectLst/>
                <a:latin typeface="YakuHanJPs"/>
              </a:rPr>
              <a:t>条件付き確率として表現します。</a:t>
            </a:r>
            <a:r>
              <a:rPr lang="ja-JP" altLang="en-US" b="0" i="0" u="none" strike="noStrike">
                <a:effectLst/>
                <a:latin typeface="YakuHanJPs"/>
              </a:rPr>
              <a:t>また同様にはを中心とした正規分布に基づいて確率的に選択されると仮定しますが、先ほどと異なり</a:t>
            </a:r>
            <a:r>
              <a:rPr lang="ja-JP" altLang="en-US" b="1" i="0" u="none" strike="noStrike">
                <a:effectLst/>
                <a:latin typeface="YakuHanJPs"/>
              </a:rPr>
              <a:t>分散はで固定</a:t>
            </a:r>
            <a:r>
              <a:rPr lang="ja-JP" altLang="en-US" b="0" i="0" u="none" strike="noStrike">
                <a:effectLst/>
                <a:latin typeface="YakuHanJPs"/>
              </a:rPr>
              <a:t>します。固定することで先ほどの式から分散を打ち消してシンプルにすることができます。</a:t>
            </a:r>
          </a:p>
          <a:p>
            <a:pPr algn="l"/>
            <a:r>
              <a:rPr lang="ja-JP" altLang="en-US" b="0" i="0" u="none" strike="noStrike">
                <a:effectLst/>
                <a:latin typeface="YakuHanJPs"/>
              </a:rPr>
              <a:t>は下記の数式で表現することができます。</a:t>
            </a: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40</a:t>
            </a:fld>
            <a:endParaRPr kumimoji="1" lang="ja-JP" altLang="en-US"/>
          </a:p>
        </p:txBody>
      </p:sp>
    </p:spTree>
    <p:extLst>
      <p:ext uri="{BB962C8B-B14F-4D97-AF65-F5344CB8AC3E}">
        <p14:creationId xmlns:p14="http://schemas.microsoft.com/office/powerpoint/2010/main" val="247275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ja-JP" altLang="en-US"/>
            </a:br>
            <a:r>
              <a:rPr lang="en-US" altLang="ja-JP" dirty="0"/>
              <a:t>Pi</a:t>
            </a:r>
            <a:r>
              <a:rPr lang="ja-JP" altLang="en-US" b="0" i="0" u="none" strike="noStrike">
                <a:effectLst/>
                <a:highlight>
                  <a:srgbClr val="FFFFFF"/>
                </a:highlight>
                <a:latin typeface="YakuHanJPs"/>
              </a:rPr>
              <a:t>は</a:t>
            </a:r>
            <a:r>
              <a:rPr lang="en-US" altLang="ja-JP" b="0" i="0" u="none" strike="noStrike" dirty="0">
                <a:effectLst/>
                <a:highlight>
                  <a:srgbClr val="FFFFFF"/>
                </a:highlight>
                <a:latin typeface="YakuHanJPs"/>
              </a:rPr>
              <a:t>xi</a:t>
            </a:r>
            <a:r>
              <a:rPr lang="ja-JP" altLang="en-US" b="0" i="0" u="none" strike="noStrike">
                <a:effectLst/>
                <a:highlight>
                  <a:srgbClr val="FFFFFF"/>
                </a:highlight>
                <a:latin typeface="YakuHanJPs"/>
              </a:rPr>
              <a:t>が与えられた時の全ての条件付き確率を表し、</a:t>
            </a:r>
            <a:r>
              <a:rPr lang="en-US" altLang="ja-JP" b="0" i="0" u="none" strike="noStrike" dirty="0">
                <a:effectLst/>
                <a:highlight>
                  <a:srgbClr val="FFFFFF"/>
                </a:highlight>
                <a:latin typeface="YakuHanJPs"/>
              </a:rPr>
              <a:t>Qi</a:t>
            </a:r>
            <a:r>
              <a:rPr lang="ja-JP" altLang="en-US" b="0" i="0" u="none" strike="noStrike">
                <a:effectLst/>
                <a:highlight>
                  <a:srgbClr val="FFFFFF"/>
                </a:highlight>
                <a:latin typeface="YakuHanJPs"/>
              </a:rPr>
              <a:t>は</a:t>
            </a:r>
            <a:r>
              <a:rPr lang="en-US" altLang="ja-JP" b="0" i="0" u="none" strike="noStrike" dirty="0" err="1">
                <a:effectLst/>
                <a:highlight>
                  <a:srgbClr val="FFFFFF"/>
                </a:highlight>
                <a:latin typeface="YakuHanJPs"/>
              </a:rPr>
              <a:t>yi</a:t>
            </a:r>
            <a:r>
              <a:rPr lang="ja-JP" altLang="en-US" b="0" i="0" u="none" strike="noStrike">
                <a:effectLst/>
                <a:highlight>
                  <a:srgbClr val="FFFFFF"/>
                </a:highlight>
                <a:latin typeface="YakuHanJPs"/>
              </a:rPr>
              <a:t>が与えられた時の全ての条件付き確率を表します。</a:t>
            </a:r>
            <a:endParaRPr kumimoji="1" lang="en-US" altLang="ja-JP" dirty="0"/>
          </a:p>
          <a:p>
            <a:endParaRPr kumimoji="1" lang="en-US" altLang="ja-JP" dirty="0"/>
          </a:p>
          <a:p>
            <a:r>
              <a:rPr kumimoji="1" lang="en-US" altLang="ja-JP" dirty="0"/>
              <a:t>KL(</a:t>
            </a:r>
            <a:r>
              <a:rPr kumimoji="1" lang="ja-JP" altLang="en-US"/>
              <a:t>カルバック・ライブラー</a:t>
            </a:r>
            <a:r>
              <a:rPr kumimoji="1" lang="en-US" altLang="ja-JP" dirty="0"/>
              <a:t>)</a:t>
            </a:r>
          </a:p>
          <a:p>
            <a:r>
              <a:rPr kumimoji="1" lang="ja-JP" altLang="en-US"/>
              <a:t>確率分布どうしの距離を測る指標。厳密には距離ではないが、概念的には距離、差異を測る</a:t>
            </a:r>
            <a:endParaRPr kumimoji="1" lang="en-US" altLang="ja-JP" dirty="0"/>
          </a:p>
          <a:p>
            <a:r>
              <a:rPr kumimoji="1" lang="ja-JP" altLang="en-US"/>
              <a:t>真の分布</a:t>
            </a:r>
            <a:r>
              <a:rPr kumimoji="1" lang="en-US" altLang="ja-JP" dirty="0"/>
              <a:t>P</a:t>
            </a:r>
            <a:r>
              <a:rPr kumimoji="1" lang="ja-JP" altLang="en-US"/>
              <a:t>と比べたい分布</a:t>
            </a:r>
            <a:r>
              <a:rPr kumimoji="1" lang="en-US" altLang="ja-JP" dirty="0"/>
              <a:t>Q</a:t>
            </a:r>
            <a:r>
              <a:rPr kumimoji="1" lang="ja-JP" altLang="en-US"/>
              <a:t>の間の非対称な距離を表す。</a:t>
            </a:r>
            <a:endParaRPr kumimoji="1" lang="en-US" altLang="ja-JP" dirty="0"/>
          </a:p>
          <a:p>
            <a:r>
              <a:rPr kumimoji="1" lang="ja-JP" altLang="en-US"/>
              <a:t>ーーーーーーーサイトより</a:t>
            </a:r>
            <a:endParaRPr kumimoji="1" lang="en-US" altLang="ja-JP" dirty="0"/>
          </a:p>
          <a:p>
            <a:r>
              <a:rPr lang="ja-JP" altLang="en-US" b="0" i="0" u="none" strike="noStrike">
                <a:effectLst/>
                <a:highlight>
                  <a:srgbClr val="FFFFFF"/>
                </a:highlight>
                <a:latin typeface="YakuHanJPs"/>
              </a:rPr>
              <a:t>ここで</a:t>
            </a:r>
            <a:r>
              <a:rPr lang="en" altLang="ja-JP" b="1" i="0" u="none" strike="noStrike" dirty="0">
                <a:effectLst/>
                <a:latin typeface="YakuHanJPs"/>
              </a:rPr>
              <a:t>KL</a:t>
            </a:r>
            <a:r>
              <a:rPr lang="ja-JP" altLang="en-US" b="1" i="0" u="none" strike="noStrike">
                <a:effectLst/>
                <a:latin typeface="YakuHanJPs"/>
              </a:rPr>
              <a:t>ダイバージェンスは非対称な指標</a:t>
            </a:r>
            <a:r>
              <a:rPr lang="ja-JP" altLang="en-US" b="0" i="0" u="none" strike="noStrike">
                <a:effectLst/>
                <a:highlight>
                  <a:srgbClr val="FFFFFF"/>
                </a:highlight>
                <a:latin typeface="YakuHanJPs"/>
              </a:rPr>
              <a:t>なので</a:t>
            </a:r>
            <a:r>
              <a:rPr lang="en-US" altLang="ja-JP" b="0" i="0" u="none" strike="noStrike" dirty="0">
                <a:effectLst/>
                <a:highlight>
                  <a:srgbClr val="FFFFFF"/>
                </a:highlight>
                <a:latin typeface="YakuHanJPs"/>
              </a:rPr>
              <a:t>KL</a:t>
            </a:r>
            <a:r>
              <a:rPr lang="ja-JP" altLang="en-US" b="0" i="0" u="none" strike="noStrike">
                <a:effectLst/>
                <a:highlight>
                  <a:srgbClr val="FFFFFF"/>
                </a:highlight>
                <a:latin typeface="YakuHanJPs"/>
              </a:rPr>
              <a:t>となることがポイント</a:t>
            </a:r>
            <a:endParaRPr lang="en-US" altLang="ja-JP" b="0" i="0" u="none" strike="noStrike" dirty="0">
              <a:effectLst/>
              <a:highlight>
                <a:srgbClr val="FFFFFF"/>
              </a:highlight>
              <a:latin typeface="YakuHanJPs"/>
            </a:endParaRPr>
          </a:p>
          <a:p>
            <a:r>
              <a:rPr lang="ja-JP" altLang="en-US" b="0" i="0" u="none" strike="noStrike">
                <a:effectLst/>
                <a:highlight>
                  <a:srgbClr val="FFFFFF"/>
                </a:highlight>
                <a:latin typeface="YakuHanJPs"/>
              </a:rPr>
              <a:t>大きなを小さなでモデル化する場合は損失関数は大きくなりますが、</a:t>
            </a:r>
            <a:br>
              <a:rPr lang="ja-JP" altLang="en-US"/>
            </a:br>
            <a:r>
              <a:rPr lang="ja-JP" altLang="en-US" b="0" i="0" u="none" strike="noStrike">
                <a:effectLst/>
                <a:highlight>
                  <a:srgbClr val="FFFFFF"/>
                </a:highlight>
                <a:latin typeface="YakuHanJPs"/>
              </a:rPr>
              <a:t>小さなを大きなでモデル化する場合はそこまで損失関数は大きくなりません。これは</a:t>
            </a:r>
            <a:r>
              <a:rPr lang="ja-JP" altLang="en-US" b="1" i="0" u="none" strike="noStrike">
                <a:effectLst/>
                <a:latin typeface="YakuHanJPs"/>
              </a:rPr>
              <a:t>高次元上で近くにあるデータポイントを表現するに当たって</a:t>
            </a:r>
            <a:r>
              <a:rPr lang="en-US" altLang="ja-JP" b="1" i="0" u="none" strike="noStrike" dirty="0">
                <a:effectLst/>
                <a:latin typeface="YakuHanJPs"/>
              </a:rPr>
              <a:t>   </a:t>
            </a:r>
          </a:p>
          <a:p>
            <a:endParaRPr lang="en-US" altLang="ja-JP" b="1" i="0" u="none" strike="noStrike" dirty="0">
              <a:effectLst/>
              <a:latin typeface="YakuHanJPs"/>
            </a:endParaRPr>
          </a:p>
          <a:p>
            <a:r>
              <a:rPr lang="ja-JP" altLang="en-US" b="1" i="0" u="none" strike="noStrike">
                <a:effectLst/>
                <a:latin typeface="YakuHanJPs"/>
              </a:rPr>
              <a:t>次元削減後のデータポイントの位置を遠くに配置してしまうと、非常に損失関数が大きくなる</a:t>
            </a:r>
            <a:r>
              <a:rPr lang="en-US" altLang="ja-JP" b="1" i="0" u="none" strike="noStrike" dirty="0">
                <a:effectLst/>
                <a:latin typeface="YakuHanJPs"/>
              </a:rPr>
              <a:t>   </a:t>
            </a:r>
          </a:p>
          <a:p>
            <a:r>
              <a:rPr lang="en-US" altLang="ja-JP" b="1" i="0" u="none" strike="noStrike" dirty="0">
                <a:effectLst/>
                <a:latin typeface="YakuHanJPs"/>
              </a:rPr>
              <a:t>Qi</a:t>
            </a:r>
            <a:r>
              <a:rPr lang="ja-JP" altLang="en-US" b="1" i="0" u="none" strike="noStrike">
                <a:effectLst/>
                <a:latin typeface="YakuHanJPs"/>
              </a:rPr>
              <a:t>を本来より多くすると損失関数が莫大になる→低次元上で本来よりもかけ離れた場所にポイントを打つと損失関数が大きくなる</a:t>
            </a:r>
            <a:endParaRPr lang="en-US" altLang="ja-JP" b="1" i="0" u="none" strike="noStrike" dirty="0">
              <a:effectLst/>
              <a:latin typeface="YakuHanJPs"/>
            </a:endParaRPr>
          </a:p>
          <a:p>
            <a:endParaRPr lang="en-US" altLang="ja-JP" b="0" i="0" u="none" strike="noStrike" dirty="0">
              <a:effectLst/>
              <a:highlight>
                <a:srgbClr val="FFFFFF"/>
              </a:highlight>
              <a:latin typeface="YakuHanJPs"/>
            </a:endParaRPr>
          </a:p>
          <a:p>
            <a:r>
              <a:rPr lang="ja-JP" altLang="en-US" b="0" i="0" u="none" strike="noStrike">
                <a:effectLst/>
                <a:highlight>
                  <a:srgbClr val="FFFFFF"/>
                </a:highlight>
                <a:latin typeface="YakuHanJPs"/>
              </a:rPr>
              <a:t>ということを意味します。</a:t>
            </a:r>
            <a:br>
              <a:rPr lang="ja-JP" altLang="en-US"/>
            </a:br>
            <a:r>
              <a:rPr lang="ja-JP" altLang="en-US" b="0" i="0" u="none" strike="noStrike">
                <a:effectLst/>
                <a:highlight>
                  <a:srgbClr val="FFFFFF"/>
                </a:highlight>
                <a:latin typeface="YakuHanJPs"/>
              </a:rPr>
              <a:t>これが</a:t>
            </a:r>
            <a:r>
              <a:rPr lang="en" altLang="ja-JP" b="0" i="0" u="none" strike="noStrike" dirty="0">
                <a:effectLst/>
                <a:highlight>
                  <a:srgbClr val="FFFFFF"/>
                </a:highlight>
                <a:latin typeface="YakuHanJPs"/>
              </a:rPr>
              <a:t>SNE</a:t>
            </a:r>
            <a:r>
              <a:rPr lang="ja-JP" altLang="en-US" b="0" i="0" u="none" strike="noStrike">
                <a:effectLst/>
                <a:highlight>
                  <a:srgbClr val="FFFFFF"/>
                </a:highlight>
                <a:latin typeface="YakuHanJPs"/>
              </a:rPr>
              <a:t>がデータの局所構造を保持すること焦点を当てていると言われる所以です。</a:t>
            </a:r>
            <a:endParaRPr kumimoji="1" lang="en-US" altLang="ja-JP" dirty="0"/>
          </a:p>
          <a:p>
            <a:r>
              <a:rPr kumimoji="1" lang="ja-JP" altLang="en-US"/>
              <a:t>ーーーーーーー</a:t>
            </a:r>
            <a:endParaRPr kumimoji="1" lang="en-US" altLang="ja-JP" dirty="0"/>
          </a:p>
          <a:p>
            <a:r>
              <a:rPr kumimoji="1" lang="ja-JP" altLang="en-US"/>
              <a:t>大きければ大きいほど差異がでかい</a:t>
            </a:r>
            <a:endParaRPr kumimoji="1" lang="en-US" altLang="ja-JP" dirty="0"/>
          </a:p>
          <a:p>
            <a:endParaRPr kumimoji="1" lang="en-US" altLang="ja-JP" dirty="0"/>
          </a:p>
          <a:p>
            <a:r>
              <a:rPr kumimoji="1" lang="ja-JP" altLang="en-US"/>
              <a:t>記号の意味は書いてないものは口頭で説明</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42</a:t>
            </a:fld>
            <a:endParaRPr kumimoji="1" lang="ja-JP" altLang="en-US"/>
          </a:p>
        </p:txBody>
      </p:sp>
    </p:spTree>
    <p:extLst>
      <p:ext uri="{BB962C8B-B14F-4D97-AF65-F5344CB8AC3E}">
        <p14:creationId xmlns:p14="http://schemas.microsoft.com/office/powerpoint/2010/main" val="2839189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sz="1200" dirty="0"/>
              <a:t>Perplexity</a:t>
            </a:r>
            <a:r>
              <a:rPr lang="ja-JP" altLang="en-US" sz="1200"/>
              <a:t>は人間が決めている</a:t>
            </a:r>
            <a:endParaRPr lang="en-US" altLang="ja-JP" sz="1200" dirty="0"/>
          </a:p>
          <a:p>
            <a:pPr algn="l"/>
            <a:endParaRPr lang="en" altLang="ja-JP" b="0" i="0" u="none" strike="noStrike" dirty="0">
              <a:solidFill>
                <a:srgbClr val="ECECEC"/>
              </a:solidFill>
              <a:effectLst/>
              <a:latin typeface="Söhne"/>
            </a:endParaRPr>
          </a:p>
          <a:p>
            <a:pPr algn="l"/>
            <a:r>
              <a:rPr lang="ja-JP" altLang="en-US" b="0" i="0" u="none" strike="noStrike">
                <a:solidFill>
                  <a:srgbClr val="ECECEC"/>
                </a:solidFill>
                <a:effectLst/>
                <a:latin typeface="Söhne"/>
              </a:rPr>
              <a:t>分散を決めるためのパラメータ</a:t>
            </a:r>
            <a:endParaRPr lang="en" altLang="ja-JP" b="0" i="0" u="none" strike="noStrike" dirty="0">
              <a:solidFill>
                <a:srgbClr val="ECECEC"/>
              </a:solidFill>
              <a:effectLst/>
              <a:latin typeface="Söhne"/>
            </a:endParaRPr>
          </a:p>
          <a:p>
            <a:pPr algn="l"/>
            <a:endParaRPr lang="en" altLang="ja-JP" b="0" i="0" u="none" strike="noStrike" dirty="0">
              <a:solidFill>
                <a:srgbClr val="ECECEC"/>
              </a:solidFill>
              <a:effectLst/>
              <a:latin typeface="Söhne"/>
            </a:endParaRPr>
          </a:p>
          <a:p>
            <a:pPr algn="l"/>
            <a:r>
              <a:rPr lang="en" altLang="ja-JP" b="0" i="0" u="none" strike="noStrike" dirty="0">
                <a:solidFill>
                  <a:srgbClr val="ECECEC"/>
                </a:solidFill>
                <a:effectLst/>
                <a:latin typeface="Söhne"/>
              </a:rPr>
              <a:t>SNE</a:t>
            </a:r>
            <a:r>
              <a:rPr lang="ja-JP" altLang="en-US" b="0" i="0" u="none" strike="noStrike">
                <a:solidFill>
                  <a:srgbClr val="ECECEC"/>
                </a:solidFill>
                <a:effectLst/>
                <a:latin typeface="Söhne"/>
              </a:rPr>
              <a:t>における</a:t>
            </a:r>
            <a:r>
              <a:rPr lang="en" altLang="ja-JP" b="0" i="0" u="none" strike="noStrike" dirty="0">
                <a:solidFill>
                  <a:srgbClr val="ECECEC"/>
                </a:solidFill>
                <a:effectLst/>
                <a:latin typeface="Söhne"/>
              </a:rPr>
              <a:t>Perplexity</a:t>
            </a:r>
            <a:r>
              <a:rPr lang="ja-JP" altLang="en-US" b="0" i="0" u="none" strike="noStrike">
                <a:solidFill>
                  <a:srgbClr val="ECECEC"/>
                </a:solidFill>
                <a:effectLst/>
                <a:latin typeface="Söhne"/>
              </a:rPr>
              <a:t>の適切な値は、データセットや解析の目的によって異なりますが、一般的には</a:t>
            </a:r>
            <a:r>
              <a:rPr lang="en-US" altLang="ja-JP" b="0" i="0" u="none" strike="noStrike" dirty="0">
                <a:solidFill>
                  <a:srgbClr val="ECECEC"/>
                </a:solidFill>
                <a:effectLst/>
                <a:latin typeface="Söhne"/>
              </a:rPr>
              <a:t>10</a:t>
            </a:r>
            <a:r>
              <a:rPr lang="ja-JP" altLang="en-US" b="0" i="0" u="none" strike="noStrike">
                <a:solidFill>
                  <a:srgbClr val="ECECEC"/>
                </a:solidFill>
                <a:effectLst/>
                <a:latin typeface="Söhne"/>
              </a:rPr>
              <a:t>から</a:t>
            </a:r>
            <a:r>
              <a:rPr lang="en-US" altLang="ja-JP" b="0" i="0" u="none" strike="noStrike" dirty="0">
                <a:solidFill>
                  <a:srgbClr val="ECECEC"/>
                </a:solidFill>
                <a:effectLst/>
                <a:latin typeface="Söhne"/>
              </a:rPr>
              <a:t>50</a:t>
            </a:r>
            <a:r>
              <a:rPr lang="ja-JP" altLang="en-US" b="0" i="0" u="none" strike="noStrike">
                <a:solidFill>
                  <a:srgbClr val="ECECEC"/>
                </a:solidFill>
                <a:effectLst/>
                <a:latin typeface="Söhne"/>
              </a:rPr>
              <a:t>の範囲がよく使用されます。ただし、データセットの特性や次元削減の目的に応じて、より高いまたは低い値を選択することもあります。</a:t>
            </a:r>
          </a:p>
          <a:p>
            <a:pPr algn="l">
              <a:buFont typeface="Arial" panose="020B0604020202020204" pitchFamily="34" charset="0"/>
              <a:buChar char="•"/>
            </a:pPr>
            <a:r>
              <a:rPr lang="ja-JP" altLang="en-US" b="1" i="0" u="none" strike="noStrike">
                <a:solidFill>
                  <a:srgbClr val="ECECEC"/>
                </a:solidFill>
                <a:effectLst/>
                <a:latin typeface="Söhne"/>
              </a:rPr>
              <a:t>低い</a:t>
            </a:r>
            <a:r>
              <a:rPr lang="en" altLang="ja-JP" b="1" i="0" u="none" strike="noStrike" dirty="0">
                <a:solidFill>
                  <a:srgbClr val="ECECEC"/>
                </a:solidFill>
                <a:effectLst/>
                <a:latin typeface="Söhne"/>
              </a:rPr>
              <a:t>Perplexity</a:t>
            </a:r>
            <a:r>
              <a:rPr lang="en" altLang="ja-JP" b="0" i="0" u="none" strike="noStrike" dirty="0">
                <a:solidFill>
                  <a:srgbClr val="ECECEC"/>
                </a:solidFill>
                <a:effectLst/>
                <a:latin typeface="Söhne"/>
              </a:rPr>
              <a:t>: Perplexity</a:t>
            </a:r>
            <a:r>
              <a:rPr lang="ja-JP" altLang="en-US" b="0" i="0" u="none" strike="noStrike">
                <a:solidFill>
                  <a:srgbClr val="ECECEC"/>
                </a:solidFill>
                <a:effectLst/>
                <a:latin typeface="Söhne"/>
              </a:rPr>
              <a:t>が低い場合、近傍の確率分布の幅が狭くなります。これにより、より局所的なデータの構造が反映され、詳細なクラスターが可視化される傾向があります。しかし、局所的な構造に囚われやすくなり、大域的な構造が見失われる可能性があります。</a:t>
            </a:r>
          </a:p>
          <a:p>
            <a:pPr algn="l">
              <a:buFont typeface="Arial" panose="020B0604020202020204" pitchFamily="34" charset="0"/>
              <a:buChar char="•"/>
            </a:pPr>
            <a:r>
              <a:rPr lang="ja-JP" altLang="en-US" b="1" i="0" u="none" strike="noStrike">
                <a:solidFill>
                  <a:srgbClr val="ECECEC"/>
                </a:solidFill>
                <a:effectLst/>
                <a:latin typeface="Söhne"/>
              </a:rPr>
              <a:t>高い</a:t>
            </a:r>
            <a:r>
              <a:rPr lang="en" altLang="ja-JP" b="1" i="0" u="none" strike="noStrike" dirty="0">
                <a:solidFill>
                  <a:srgbClr val="ECECEC"/>
                </a:solidFill>
                <a:effectLst/>
                <a:latin typeface="Söhne"/>
              </a:rPr>
              <a:t>Perplexity</a:t>
            </a:r>
            <a:r>
              <a:rPr lang="en" altLang="ja-JP" b="0" i="0" u="none" strike="noStrike" dirty="0">
                <a:solidFill>
                  <a:srgbClr val="ECECEC"/>
                </a:solidFill>
                <a:effectLst/>
                <a:latin typeface="Söhne"/>
              </a:rPr>
              <a:t>: Perplexity</a:t>
            </a:r>
            <a:r>
              <a:rPr lang="ja-JP" altLang="en-US" b="0" i="0" u="none" strike="noStrike">
                <a:solidFill>
                  <a:srgbClr val="ECECEC"/>
                </a:solidFill>
                <a:effectLst/>
                <a:latin typeface="Söhne"/>
              </a:rPr>
              <a:t>が高い場合、近傍の確率分布の幅が広くなります。これにより、より大域的なデータの構造が反映され、データセット全体の構造が捉えやすくなります。しかし、局所的な構造が不明瞭になる可能性があります。</a:t>
            </a:r>
          </a:p>
          <a:p>
            <a:pPr algn="l"/>
            <a:r>
              <a:rPr lang="ja-JP" altLang="en-US" b="0" i="0" u="none" strike="noStrike">
                <a:solidFill>
                  <a:srgbClr val="ECECEC"/>
                </a:solidFill>
                <a:effectLst/>
                <a:latin typeface="Söhne"/>
              </a:rPr>
              <a:t>一般的に、</a:t>
            </a:r>
            <a:r>
              <a:rPr lang="en" altLang="ja-JP" b="0" i="0" u="none" strike="noStrike" dirty="0">
                <a:solidFill>
                  <a:srgbClr val="ECECEC"/>
                </a:solidFill>
                <a:effectLst/>
                <a:latin typeface="Söhne"/>
              </a:rPr>
              <a:t>Perplexity</a:t>
            </a:r>
            <a:r>
              <a:rPr lang="ja-JP" altLang="en-US" b="0" i="0" u="none" strike="noStrike">
                <a:solidFill>
                  <a:srgbClr val="ECECEC"/>
                </a:solidFill>
                <a:effectLst/>
                <a:latin typeface="Söhne"/>
              </a:rPr>
              <a:t>の適切な値を見つけるためには、いくつかの異なる値で</a:t>
            </a:r>
            <a:r>
              <a:rPr lang="en" altLang="ja-JP" b="0" i="0" u="none" strike="noStrike" dirty="0">
                <a:solidFill>
                  <a:srgbClr val="ECECEC"/>
                </a:solidFill>
                <a:effectLst/>
                <a:latin typeface="Söhne"/>
              </a:rPr>
              <a:t>SNE</a:t>
            </a:r>
            <a:r>
              <a:rPr lang="ja-JP" altLang="en-US" b="0" i="0" u="none" strike="noStrike">
                <a:solidFill>
                  <a:srgbClr val="ECECEC"/>
                </a:solidFill>
                <a:effectLst/>
                <a:latin typeface="Söhne"/>
              </a:rPr>
              <a:t>を実行し、可視化結果を比較することが重要です。さらに、データセットの大きさや次元数、解析の目的などを考慮して、最適な</a:t>
            </a:r>
            <a:r>
              <a:rPr lang="en" altLang="ja-JP" b="0" i="0" u="none" strike="noStrike" dirty="0">
                <a:solidFill>
                  <a:srgbClr val="ECECEC"/>
                </a:solidFill>
                <a:effectLst/>
                <a:latin typeface="Söhne"/>
              </a:rPr>
              <a:t>Perplexity</a:t>
            </a:r>
            <a:r>
              <a:rPr lang="ja-JP" altLang="en-US" b="0" i="0" u="none" strike="noStrike">
                <a:solidFill>
                  <a:srgbClr val="ECECEC"/>
                </a:solidFill>
                <a:effectLst/>
                <a:latin typeface="Söhne"/>
              </a:rPr>
              <a:t>を選択する必要があります。</a:t>
            </a:r>
          </a:p>
          <a:p>
            <a:endParaRPr kumimoji="1" lang="en-US" altLang="ja-JP" dirty="0"/>
          </a:p>
          <a:p>
            <a:r>
              <a:rPr kumimoji="1" lang="ja-JP" altLang="en-US"/>
              <a:t>固定するデータポイント</a:t>
            </a:r>
            <a:r>
              <a:rPr kumimoji="1" lang="en-US" altLang="ja-JP" dirty="0" err="1"/>
              <a:t>i</a:t>
            </a:r>
            <a:r>
              <a:rPr kumimoji="1" lang="ja-JP" altLang="en-US"/>
              <a:t>が変わる毎に分散も変わる</a:t>
            </a:r>
            <a:endParaRPr kumimoji="1" lang="en-US" altLang="ja-JP" dirty="0"/>
          </a:p>
          <a:p>
            <a:r>
              <a:rPr lang="ja-JP" altLang="en-US" b="0" i="0" u="none" strike="noStrike">
                <a:effectLst/>
                <a:highlight>
                  <a:srgbClr val="FFFFFF"/>
                </a:highlight>
                <a:latin typeface="YakuHanJPs"/>
              </a:rPr>
              <a:t>点が密集している部分の  </a:t>
            </a:r>
            <a:r>
              <a:rPr lang="en-US" altLang="ja-JP" b="0" i="0" u="none" strike="noStrike" dirty="0" err="1">
                <a:effectLst/>
                <a:highlight>
                  <a:srgbClr val="FFFFFF"/>
                </a:highlight>
                <a:latin typeface="YakuHanJPs"/>
              </a:rPr>
              <a:t>i</a:t>
            </a:r>
            <a:r>
              <a:rPr lang="en-US" altLang="ja-JP" b="0" i="0" u="none" strike="noStrike" dirty="0">
                <a:effectLst/>
                <a:highlight>
                  <a:srgbClr val="FFFFFF"/>
                </a:highlight>
                <a:latin typeface="YakuHanJPs"/>
              </a:rPr>
              <a:t> </a:t>
            </a:r>
            <a:r>
              <a:rPr lang="ja-JP" altLang="en-US" b="0" i="0" u="none" strike="noStrike">
                <a:effectLst/>
                <a:highlight>
                  <a:srgbClr val="FFFFFF"/>
                </a:highlight>
                <a:latin typeface="YakuHanJPs"/>
              </a:rPr>
              <a:t>では 分散 を小さく抑え </a:t>
            </a:r>
            <a:r>
              <a:rPr lang="en-US" altLang="ja-JP" b="0" i="0" u="none" strike="noStrike" dirty="0">
                <a:effectLst/>
                <a:highlight>
                  <a:srgbClr val="FFFFFF"/>
                </a:highlight>
                <a:latin typeface="YakuHanJPs"/>
              </a:rPr>
              <a:t>(= pi </a:t>
            </a:r>
            <a:r>
              <a:rPr lang="ja-JP" altLang="en-US" b="0" i="0" u="none" strike="noStrike">
                <a:effectLst/>
                <a:highlight>
                  <a:srgbClr val="FFFFFF"/>
                </a:highlight>
                <a:latin typeface="YakuHanJPs"/>
              </a:rPr>
              <a:t>を小さく抑え</a:t>
            </a:r>
            <a:r>
              <a:rPr lang="en-US" altLang="ja-JP" b="0" i="0" u="none" strike="noStrike" dirty="0">
                <a:effectLst/>
                <a:highlight>
                  <a:srgbClr val="FFFFFF"/>
                </a:highlight>
                <a:latin typeface="YakuHanJPs"/>
              </a:rPr>
              <a:t>) </a:t>
            </a:r>
            <a:r>
              <a:rPr lang="ja-JP" altLang="en-US" b="0" i="0" u="none" strike="noStrike">
                <a:effectLst/>
                <a:highlight>
                  <a:srgbClr val="FFFFFF"/>
                </a:highlight>
                <a:latin typeface="YakuHanJPs"/>
              </a:rPr>
              <a:t>、エントロピーが大きくなりすぎないようにします。</a:t>
            </a:r>
            <a:br>
              <a:rPr lang="ja-JP" altLang="en-US"/>
            </a:br>
            <a:r>
              <a:rPr lang="ja-JP" altLang="en-US" b="0" i="0" u="none" strike="noStrike">
                <a:effectLst/>
                <a:highlight>
                  <a:srgbClr val="FFFFFF"/>
                </a:highlight>
                <a:latin typeface="YakuHanJPs"/>
              </a:rPr>
              <a:t>点が密集している部分では局所的な構造を、点がまばらになっている部分では全体的な構造を捉えて圧縮することで、きれいな可視化ができる、というわけです。</a:t>
            </a:r>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44</a:t>
            </a:fld>
            <a:endParaRPr kumimoji="1" lang="ja-JP" altLang="en-US"/>
          </a:p>
        </p:txBody>
      </p:sp>
    </p:spTree>
    <p:extLst>
      <p:ext uri="{BB962C8B-B14F-4D97-AF65-F5344CB8AC3E}">
        <p14:creationId xmlns:p14="http://schemas.microsoft.com/office/powerpoint/2010/main" val="290832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固定するデータポイント</a:t>
            </a:r>
            <a:r>
              <a:rPr kumimoji="1" lang="en-US" altLang="ja-JP" dirty="0" err="1"/>
              <a:t>i</a:t>
            </a:r>
            <a:r>
              <a:rPr kumimoji="1" lang="ja-JP" altLang="en-US"/>
              <a:t>が変わる毎に分散も変わる</a:t>
            </a:r>
            <a:endParaRPr kumimoji="1" lang="en-US" altLang="ja-JP" dirty="0"/>
          </a:p>
          <a:p>
            <a:r>
              <a:rPr lang="ja-JP" altLang="en-US" b="0" i="0" u="none" strike="noStrike">
                <a:effectLst/>
                <a:highlight>
                  <a:srgbClr val="FFFFFF"/>
                </a:highlight>
                <a:latin typeface="YakuHanJPs"/>
              </a:rPr>
              <a:t>点が密集している部分の  </a:t>
            </a:r>
            <a:r>
              <a:rPr lang="en-US" altLang="ja-JP" b="0" i="0" u="none" strike="noStrike" dirty="0" err="1">
                <a:effectLst/>
                <a:highlight>
                  <a:srgbClr val="FFFFFF"/>
                </a:highlight>
                <a:latin typeface="YakuHanJPs"/>
              </a:rPr>
              <a:t>i</a:t>
            </a:r>
            <a:r>
              <a:rPr lang="en-US" altLang="ja-JP" b="0" i="0" u="none" strike="noStrike" dirty="0">
                <a:effectLst/>
                <a:highlight>
                  <a:srgbClr val="FFFFFF"/>
                </a:highlight>
                <a:latin typeface="YakuHanJPs"/>
              </a:rPr>
              <a:t> </a:t>
            </a:r>
            <a:r>
              <a:rPr lang="ja-JP" altLang="en-US" b="0" i="0" u="none" strike="noStrike">
                <a:effectLst/>
                <a:highlight>
                  <a:srgbClr val="FFFFFF"/>
                </a:highlight>
                <a:latin typeface="YakuHanJPs"/>
              </a:rPr>
              <a:t>では 分散 を小さく抑え </a:t>
            </a:r>
            <a:r>
              <a:rPr lang="en-US" altLang="ja-JP" b="0" i="0" u="none" strike="noStrike" dirty="0">
                <a:effectLst/>
                <a:highlight>
                  <a:srgbClr val="FFFFFF"/>
                </a:highlight>
                <a:latin typeface="YakuHanJPs"/>
              </a:rPr>
              <a:t>(= pi </a:t>
            </a:r>
            <a:r>
              <a:rPr lang="ja-JP" altLang="en-US" b="0" i="0" u="none" strike="noStrike">
                <a:effectLst/>
                <a:highlight>
                  <a:srgbClr val="FFFFFF"/>
                </a:highlight>
                <a:latin typeface="YakuHanJPs"/>
              </a:rPr>
              <a:t>を小さく抑え</a:t>
            </a:r>
            <a:r>
              <a:rPr lang="en-US" altLang="ja-JP" b="0" i="0" u="none" strike="noStrike" dirty="0">
                <a:effectLst/>
                <a:highlight>
                  <a:srgbClr val="FFFFFF"/>
                </a:highlight>
                <a:latin typeface="YakuHanJPs"/>
              </a:rPr>
              <a:t>) </a:t>
            </a:r>
            <a:r>
              <a:rPr lang="ja-JP" altLang="en-US" b="0" i="0" u="none" strike="noStrike">
                <a:effectLst/>
                <a:highlight>
                  <a:srgbClr val="FFFFFF"/>
                </a:highlight>
                <a:latin typeface="YakuHanJPs"/>
              </a:rPr>
              <a:t>、エントロピーが大きくなりすぎないようにします。</a:t>
            </a:r>
            <a:br>
              <a:rPr lang="ja-JP" altLang="en-US"/>
            </a:br>
            <a:r>
              <a:rPr lang="ja-JP" altLang="en-US" b="0" i="0" u="none" strike="noStrike">
                <a:effectLst/>
                <a:highlight>
                  <a:srgbClr val="FFFFFF"/>
                </a:highlight>
                <a:latin typeface="YakuHanJPs"/>
              </a:rPr>
              <a:t>点が密集している部分では局所的な構造を、点がまばらになっている部分では全体的な構造を捉えて圧縮することで、きれいな可視化ができる、というわけです。</a:t>
            </a:r>
            <a:endParaRPr kumimoji="1" lang="ja-JP" altLang="en-US"/>
          </a:p>
          <a:p>
            <a:endParaRPr kumimoji="1" lang="en-US" altLang="ja-JP" dirty="0"/>
          </a:p>
          <a:p>
            <a:r>
              <a:rPr kumimoji="1" lang="ja-JP" altLang="en-US"/>
              <a:t>値が大きければその点を重視している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45</a:t>
            </a:fld>
            <a:endParaRPr kumimoji="1" lang="ja-JP" altLang="en-US"/>
          </a:p>
        </p:txBody>
      </p:sp>
    </p:spTree>
    <p:extLst>
      <p:ext uri="{BB962C8B-B14F-4D97-AF65-F5344CB8AC3E}">
        <p14:creationId xmlns:p14="http://schemas.microsoft.com/office/powerpoint/2010/main" val="1465497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46</a:t>
            </a:fld>
            <a:endParaRPr kumimoji="1" lang="ja-JP" altLang="en-US"/>
          </a:p>
        </p:txBody>
      </p:sp>
    </p:spTree>
    <p:extLst>
      <p:ext uri="{BB962C8B-B14F-4D97-AF65-F5344CB8AC3E}">
        <p14:creationId xmlns:p14="http://schemas.microsoft.com/office/powerpoint/2010/main" val="2665182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lang="en" altLang="ja-JP" b="0" i="0" u="none" strike="noStrike" dirty="0">
              <a:effectLst/>
              <a:latin typeface="YakuHanJPs"/>
            </a:endParaRPr>
          </a:p>
          <a:p>
            <a:pPr algn="l"/>
            <a:r>
              <a:rPr lang="ja-JP" altLang="en-US" b="0" i="0" u="none" strike="noStrike">
                <a:effectLst/>
                <a:latin typeface="YakuHanJPs"/>
              </a:rPr>
              <a:t>対称・非対称</a:t>
            </a:r>
            <a:endParaRPr lang="en-US" altLang="ja-JP" b="0" i="0" u="none" strike="noStrike" dirty="0">
              <a:effectLst/>
              <a:latin typeface="YakuHanJPs"/>
            </a:endParaRPr>
          </a:p>
          <a:p>
            <a:pPr algn="l"/>
            <a:r>
              <a:rPr lang="ja-JP" altLang="en-US" b="0" i="0" u="none" strike="noStrike">
                <a:effectLst/>
                <a:latin typeface="YakuHanJPs"/>
              </a:rPr>
              <a:t>役割を入れ替えても結果が変わらないのが対称</a:t>
            </a:r>
            <a:endParaRPr lang="en-US" altLang="ja-JP" b="0" i="0" u="none" strike="noStrike" dirty="0">
              <a:effectLst/>
              <a:latin typeface="YakuHanJPs"/>
            </a:endParaRPr>
          </a:p>
          <a:p>
            <a:pPr algn="l"/>
            <a:r>
              <a:rPr lang="ja-JP" altLang="en-US" b="0" i="0" u="none" strike="noStrike">
                <a:effectLst/>
                <a:latin typeface="YakuHanJPs"/>
              </a:rPr>
              <a:t>「近さ」を測っているのに視点によって近さが変わるのはおかしいよね？</a:t>
            </a:r>
            <a:endParaRPr lang="en-US" altLang="ja-JP" b="0" i="0" u="none" strike="noStrike" dirty="0">
              <a:effectLst/>
              <a:latin typeface="YakuHanJPs"/>
            </a:endParaRPr>
          </a:p>
          <a:p>
            <a:pPr algn="l"/>
            <a:endParaRPr lang="en" altLang="ja-JP" b="0" i="0" u="none" strike="noStrike" dirty="0">
              <a:effectLst/>
              <a:latin typeface="YakuHanJPs"/>
            </a:endParaRPr>
          </a:p>
          <a:p>
            <a:pPr algn="l"/>
            <a:endParaRPr lang="en" altLang="ja-JP" b="0" i="0" u="none" strike="noStrike" dirty="0">
              <a:effectLst/>
              <a:latin typeface="YakuHanJPs"/>
            </a:endParaRPr>
          </a:p>
          <a:p>
            <a:pPr algn="l"/>
            <a:r>
              <a:rPr lang="ja-JP" altLang="en-US" b="0" i="0" u="none" strike="noStrike">
                <a:effectLst/>
                <a:latin typeface="YakuHanJPs"/>
              </a:rPr>
              <a:t>ガウス分布と</a:t>
            </a:r>
            <a:r>
              <a:rPr lang="en-US" altLang="ja-JP" b="0" i="0" u="none" strike="noStrike" dirty="0">
                <a:effectLst/>
                <a:latin typeface="YakuHanJPs"/>
              </a:rPr>
              <a:t>t</a:t>
            </a:r>
            <a:r>
              <a:rPr lang="ja-JP" altLang="en-US" b="0" i="0" u="none" strike="noStrike">
                <a:effectLst/>
                <a:latin typeface="YakuHanJPs"/>
              </a:rPr>
              <a:t>ー分布を並べている</a:t>
            </a:r>
            <a:endParaRPr lang="en-US" altLang="ja-JP" b="0" i="0" u="none" strike="noStrike" dirty="0">
              <a:effectLst/>
              <a:latin typeface="YakuHanJPs"/>
            </a:endParaRPr>
          </a:p>
          <a:p>
            <a:pPr algn="l"/>
            <a:r>
              <a:rPr lang="ja-JP" altLang="en-US" b="0" i="0" u="none" strike="noStrike">
                <a:effectLst/>
                <a:latin typeface="YakuHanJPs"/>
              </a:rPr>
              <a:t>遠いてんをガウス分布より重視するため、近い部分に点が密集していてもお互いの引力で混み合いにくくなる</a:t>
            </a:r>
            <a:endParaRPr lang="en" altLang="ja-JP" b="0" i="0" u="none" strike="noStrike" dirty="0">
              <a:effectLst/>
              <a:latin typeface="YakuHanJPs"/>
            </a:endParaRPr>
          </a:p>
          <a:p>
            <a:pPr algn="l"/>
            <a:endParaRPr lang="en" altLang="ja-JP" b="0" i="0" u="none" strike="noStrike" dirty="0">
              <a:effectLst/>
              <a:latin typeface="YakuHanJPs"/>
            </a:endParaRPr>
          </a:p>
          <a:p>
            <a:pPr algn="l"/>
            <a:endParaRPr lang="en" altLang="ja-JP" b="0" i="0" u="none" strike="noStrike" dirty="0">
              <a:effectLst/>
              <a:latin typeface="YakuHanJPs"/>
            </a:endParaRPr>
          </a:p>
          <a:p>
            <a:pPr algn="l"/>
            <a:endParaRPr lang="en" altLang="ja-JP" b="0" i="0" u="none" strike="noStrike" dirty="0">
              <a:effectLst/>
              <a:latin typeface="YakuHanJPs"/>
            </a:endParaRPr>
          </a:p>
          <a:p>
            <a:pPr algn="l"/>
            <a:endParaRPr lang="en" altLang="ja-JP" b="0" i="0" u="none" strike="noStrike" dirty="0">
              <a:effectLst/>
              <a:latin typeface="YakuHanJPs"/>
            </a:endParaRPr>
          </a:p>
          <a:p>
            <a:pPr algn="l"/>
            <a:endParaRPr lang="en" altLang="ja-JP" b="0" i="0" u="none" strike="noStrike" dirty="0">
              <a:effectLst/>
              <a:latin typeface="YakuHanJPs"/>
            </a:endParaRPr>
          </a:p>
          <a:p>
            <a:pPr algn="l"/>
            <a:r>
              <a:rPr lang="en" altLang="ja-JP" b="0" i="0" u="none" strike="noStrike" dirty="0">
                <a:effectLst/>
                <a:latin typeface="YakuHanJPs"/>
              </a:rPr>
              <a:t>SNE </a:t>
            </a:r>
            <a:r>
              <a:rPr lang="ja-JP" altLang="en-US" b="0" i="0" u="none" strike="noStrike">
                <a:effectLst/>
                <a:latin typeface="YakuHanJPs"/>
              </a:rPr>
              <a:t>は可視化としてはそこそこうまくいくのですが、問題点として、次の</a:t>
            </a:r>
            <a:r>
              <a:rPr lang="en-US" altLang="ja-JP" b="0" i="0" u="none" strike="noStrike" dirty="0">
                <a:effectLst/>
                <a:latin typeface="YakuHanJPs"/>
              </a:rPr>
              <a:t>2</a:t>
            </a:r>
            <a:r>
              <a:rPr lang="ja-JP" altLang="en-US" b="0" i="0" u="none" strike="noStrike">
                <a:effectLst/>
                <a:latin typeface="YakuHanJPs"/>
              </a:rPr>
              <a:t>点があります。</a:t>
            </a:r>
          </a:p>
          <a:p>
            <a:pPr algn="l">
              <a:buFont typeface="Arial" panose="020B0604020202020204" pitchFamily="34" charset="0"/>
              <a:buChar char="•"/>
            </a:pPr>
            <a:r>
              <a:rPr lang="ja-JP" altLang="en-US" b="0" i="0" u="none" strike="noStrike">
                <a:effectLst/>
                <a:latin typeface="YakuHanJPs"/>
              </a:rPr>
              <a:t>コスト関数の最適化が困難</a:t>
            </a:r>
          </a:p>
          <a:p>
            <a:pPr algn="l">
              <a:buFont typeface="Arial" panose="020B0604020202020204" pitchFamily="34" charset="0"/>
              <a:buChar char="•"/>
            </a:pPr>
            <a:r>
              <a:rPr lang="en" altLang="ja-JP" b="0" i="0" u="none" strike="noStrike" dirty="0">
                <a:effectLst/>
                <a:latin typeface="YakuHanJPs"/>
              </a:rPr>
              <a:t>Crowding Problem</a:t>
            </a:r>
          </a:p>
          <a:p>
            <a:pPr algn="l"/>
            <a:r>
              <a:rPr lang="en" altLang="ja-JP" b="0" i="0" u="none" strike="noStrike" dirty="0">
                <a:effectLst/>
                <a:latin typeface="YakuHanJPs"/>
              </a:rPr>
              <a:t>Crowding Problem </a:t>
            </a:r>
            <a:r>
              <a:rPr lang="ja-JP" altLang="en-US" b="0" i="0" u="none" strike="noStrike">
                <a:effectLst/>
                <a:latin typeface="YakuHanJPs"/>
              </a:rPr>
              <a:t>は、データの次元を圧縮すると、近傍の点を中心に強く集めて押し潰してしまう問題のことです。</a:t>
            </a:r>
            <a:br>
              <a:rPr lang="ja-JP" altLang="en-US" b="0" i="0" u="none" strike="noStrike">
                <a:effectLst/>
                <a:latin typeface="YakuHanJPs"/>
              </a:rPr>
            </a:br>
            <a:r>
              <a:rPr lang="ja-JP" altLang="en-US" b="0" i="0" u="none" strike="noStrike">
                <a:effectLst/>
                <a:latin typeface="YakuHanJPs"/>
              </a:rPr>
              <a:t>例えば、元の空間で互いに等距離に配置された</a:t>
            </a:r>
            <a:r>
              <a:rPr lang="en-US" altLang="ja-JP" b="0" i="0" u="none" strike="noStrike" dirty="0">
                <a:effectLst/>
                <a:latin typeface="YakuHanJPs"/>
              </a:rPr>
              <a:t>3</a:t>
            </a:r>
            <a:r>
              <a:rPr lang="ja-JP" altLang="en-US" b="0" i="0" u="none" strike="noStrike">
                <a:effectLst/>
                <a:latin typeface="YakuHanJPs"/>
              </a:rPr>
              <a:t>個の点を</a:t>
            </a:r>
            <a:r>
              <a:rPr lang="en-US" altLang="ja-JP" b="0" i="0" u="none" strike="noStrike" dirty="0">
                <a:effectLst/>
                <a:latin typeface="YakuHanJPs"/>
              </a:rPr>
              <a:t>1</a:t>
            </a:r>
            <a:r>
              <a:rPr lang="ja-JP" altLang="en-US" b="0" i="0" u="none" strike="noStrike">
                <a:effectLst/>
                <a:latin typeface="YakuHanJPs"/>
              </a:rPr>
              <a:t>次元に圧縮したい、という状況を考えます。このとき、アルゴリズムによる更新をすると、</a:t>
            </a:r>
            <a:r>
              <a:rPr lang="en-US" altLang="ja-JP" b="0" i="0" u="none" strike="noStrike" dirty="0">
                <a:effectLst/>
                <a:latin typeface="YakuHanJPs"/>
              </a:rPr>
              <a:t>3</a:t>
            </a:r>
            <a:r>
              <a:rPr lang="ja-JP" altLang="en-US" b="0" i="0" u="none" strike="noStrike">
                <a:effectLst/>
                <a:latin typeface="YakuHanJPs"/>
              </a:rPr>
              <a:t>つの点すべてを同一の場所に配置することで「互いに等距離」を実現しようとします。圧縮後の点を更新する際に及ぼされるこうした引力は、等間隔に存在する他のすべての点から発生するため、合計すると非常に大きくなってしまいます。そのため、近傍の点を正確に再現しようとしすぎるあまり、それらを中心に集めようという強い引力が発生し、自然なクラスタを形成する妨げになってしまいます。</a:t>
            </a:r>
          </a:p>
          <a:p>
            <a:pPr algn="l"/>
            <a:r>
              <a:rPr lang="ja-JP" altLang="en-US" b="0" i="0" u="none" strike="noStrike">
                <a:effectLst/>
                <a:latin typeface="YakuHanJPs"/>
              </a:rPr>
              <a:t>そこで、これらの問題点を解決するのが </a:t>
            </a:r>
            <a:r>
              <a:rPr lang="en" altLang="ja-JP" b="0" i="0" u="none" strike="noStrike" dirty="0">
                <a:effectLst/>
                <a:latin typeface="YakuHanJPs"/>
              </a:rPr>
              <a:t>t-SNE (t-Distributed Stochastic Neighbor Embedding) </a:t>
            </a:r>
            <a:r>
              <a:rPr lang="ja-JP" altLang="en-US" b="0" i="0" u="none" strike="noStrike">
                <a:effectLst/>
                <a:latin typeface="YakuHanJPs"/>
              </a:rPr>
              <a:t>です。</a:t>
            </a:r>
          </a:p>
          <a:p>
            <a:pPr algn="l"/>
            <a:r>
              <a:rPr lang="en" altLang="ja-JP" b="0" i="0" u="none" strike="noStrike" dirty="0">
                <a:effectLst/>
                <a:latin typeface="YakuHanJPs"/>
              </a:rPr>
              <a:t>t-SNE </a:t>
            </a:r>
            <a:r>
              <a:rPr lang="ja-JP" altLang="en-US" b="0" i="0" u="none" strike="noStrike">
                <a:effectLst/>
                <a:latin typeface="YakuHanJPs"/>
              </a:rPr>
              <a:t>は、</a:t>
            </a:r>
            <a:r>
              <a:rPr lang="en" altLang="ja-JP" b="0" i="0" u="none" strike="noStrike" dirty="0">
                <a:effectLst/>
                <a:latin typeface="YakuHanJPs"/>
              </a:rPr>
              <a:t>SNE </a:t>
            </a:r>
            <a:r>
              <a:rPr lang="ja-JP" altLang="en-US" b="0" i="0" u="none" strike="noStrike">
                <a:effectLst/>
                <a:latin typeface="YakuHanJPs"/>
              </a:rPr>
              <a:t>と次の</a:t>
            </a:r>
            <a:r>
              <a:rPr lang="en-US" altLang="ja-JP" b="0" i="0" u="none" strike="noStrike" dirty="0">
                <a:effectLst/>
                <a:latin typeface="YakuHanJPs"/>
              </a:rPr>
              <a:t>2</a:t>
            </a:r>
            <a:r>
              <a:rPr lang="ja-JP" altLang="en-US" b="0" i="0" u="none" strike="noStrike">
                <a:effectLst/>
                <a:latin typeface="YakuHanJPs"/>
              </a:rPr>
              <a:t>つの点で異なっています。</a:t>
            </a:r>
          </a:p>
          <a:p>
            <a:pPr algn="l">
              <a:buFont typeface="+mj-lt"/>
              <a:buAutoNum type="arabicPeriod"/>
            </a:pPr>
            <a:r>
              <a:rPr lang="ja-JP" altLang="en-US" b="0" i="0" u="none" strike="noStrike">
                <a:effectLst/>
                <a:latin typeface="YakuHanJPs"/>
              </a:rPr>
              <a:t>対称なコスト関数を使用</a:t>
            </a:r>
          </a:p>
          <a:p>
            <a:pPr algn="l">
              <a:buFont typeface="+mj-lt"/>
              <a:buAutoNum type="arabicPeriod"/>
            </a:pPr>
            <a:r>
              <a:rPr lang="ja-JP" altLang="en-US" b="0" i="0" u="none" strike="noStrike">
                <a:effectLst/>
                <a:latin typeface="YakuHanJPs"/>
              </a:rPr>
              <a:t>圧縮後の空間の「近さ」の計算に </a:t>
            </a:r>
            <a:r>
              <a:rPr lang="en" altLang="ja-JP" b="0" i="0" u="none" strike="noStrike" dirty="0">
                <a:effectLst/>
                <a:latin typeface="YakuHanJPs"/>
              </a:rPr>
              <a:t>Student-t </a:t>
            </a:r>
            <a:r>
              <a:rPr lang="ja-JP" altLang="en-US" b="0" i="0" u="none" strike="noStrike">
                <a:effectLst/>
                <a:latin typeface="YakuHanJPs"/>
              </a:rPr>
              <a:t>分布を使用</a:t>
            </a:r>
          </a:p>
          <a:p>
            <a:pPr algn="l"/>
            <a:r>
              <a:rPr lang="ja-JP" altLang="en-US" b="0" i="0" u="none" strike="noStrike">
                <a:effectLst/>
                <a:latin typeface="YakuHanJPs"/>
              </a:rPr>
              <a:t>順番に説明していきます。</a:t>
            </a: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47</a:t>
            </a:fld>
            <a:endParaRPr kumimoji="1" lang="ja-JP" altLang="en-US"/>
          </a:p>
        </p:txBody>
      </p:sp>
    </p:spTree>
    <p:extLst>
      <p:ext uri="{BB962C8B-B14F-4D97-AF65-F5344CB8AC3E}">
        <p14:creationId xmlns:p14="http://schemas.microsoft.com/office/powerpoint/2010/main" val="2755663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a:t>
            </a:r>
            <a:r>
              <a:rPr kumimoji="1" lang="ja-JP" altLang="en-US"/>
              <a:t>分布に従った</a:t>
            </a:r>
            <a:r>
              <a:rPr kumimoji="1" lang="en-US" altLang="ja-JP" dirty="0"/>
              <a:t>q</a:t>
            </a:r>
            <a:r>
              <a:rPr kumimoji="1" lang="ja-JP" altLang="en-US"/>
              <a:t>は指数関数を使わないため高速に動作する（</a:t>
            </a:r>
            <a:r>
              <a:rPr kumimoji="1" lang="en-US" altLang="ja-JP" dirty="0"/>
              <a:t>e</a:t>
            </a:r>
            <a:r>
              <a:rPr kumimoji="1" lang="ja-JP" altLang="en-US"/>
              <a:t>の何乗という形にならないため）</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48</a:t>
            </a:fld>
            <a:endParaRPr kumimoji="1" lang="ja-JP" altLang="en-US"/>
          </a:p>
        </p:txBody>
      </p:sp>
    </p:spTree>
    <p:extLst>
      <p:ext uri="{BB962C8B-B14F-4D97-AF65-F5344CB8AC3E}">
        <p14:creationId xmlns:p14="http://schemas.microsoft.com/office/powerpoint/2010/main" val="40498095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 altLang="ja-JP" b="0" i="0" u="none" strike="noStrike" dirty="0">
                <a:effectLst/>
                <a:latin typeface="YakuHanJPs"/>
              </a:rPr>
              <a:t>SNE </a:t>
            </a:r>
            <a:r>
              <a:rPr lang="ja-JP" altLang="en-US" b="0" i="0" u="none" strike="noStrike">
                <a:effectLst/>
                <a:latin typeface="YakuHanJPs"/>
              </a:rPr>
              <a:t>は可視化としてはそこそこうまくいくのですが、問題点として、次の</a:t>
            </a:r>
            <a:r>
              <a:rPr lang="en-US" altLang="ja-JP" b="0" i="0" u="none" strike="noStrike" dirty="0">
                <a:effectLst/>
                <a:latin typeface="YakuHanJPs"/>
              </a:rPr>
              <a:t>2</a:t>
            </a:r>
            <a:r>
              <a:rPr lang="ja-JP" altLang="en-US" b="0" i="0" u="none" strike="noStrike">
                <a:effectLst/>
                <a:latin typeface="YakuHanJPs"/>
              </a:rPr>
              <a:t>点があります。</a:t>
            </a:r>
          </a:p>
          <a:p>
            <a:pPr algn="l">
              <a:buFont typeface="Arial" panose="020B0604020202020204" pitchFamily="34" charset="0"/>
              <a:buChar char="•"/>
            </a:pPr>
            <a:r>
              <a:rPr lang="ja-JP" altLang="en-US" b="0" i="0" u="none" strike="noStrike">
                <a:effectLst/>
                <a:latin typeface="YakuHanJPs"/>
              </a:rPr>
              <a:t>コスト関数の最適化が困難</a:t>
            </a:r>
          </a:p>
          <a:p>
            <a:pPr algn="l">
              <a:buFont typeface="Arial" panose="020B0604020202020204" pitchFamily="34" charset="0"/>
              <a:buChar char="•"/>
            </a:pPr>
            <a:r>
              <a:rPr lang="en" altLang="ja-JP" b="0" i="0" u="none" strike="noStrike" dirty="0">
                <a:effectLst/>
                <a:latin typeface="YakuHanJPs"/>
              </a:rPr>
              <a:t>Crowding Problem</a:t>
            </a:r>
          </a:p>
          <a:p>
            <a:pPr algn="l"/>
            <a:r>
              <a:rPr lang="en" altLang="ja-JP" b="0" i="0" u="none" strike="noStrike" dirty="0">
                <a:effectLst/>
                <a:latin typeface="YakuHanJPs"/>
              </a:rPr>
              <a:t>Crowding Problem </a:t>
            </a:r>
            <a:r>
              <a:rPr lang="ja-JP" altLang="en-US" b="0" i="0" u="none" strike="noStrike">
                <a:effectLst/>
                <a:latin typeface="YakuHanJPs"/>
              </a:rPr>
              <a:t>は、データの次元を圧縮すると、近傍の点を中心に強く集めて押し潰してしまう問題のことです。</a:t>
            </a:r>
            <a:br>
              <a:rPr lang="ja-JP" altLang="en-US" b="0" i="0" u="none" strike="noStrike">
                <a:effectLst/>
                <a:latin typeface="YakuHanJPs"/>
              </a:rPr>
            </a:br>
            <a:r>
              <a:rPr lang="ja-JP" altLang="en-US" b="0" i="0" u="none" strike="noStrike">
                <a:effectLst/>
                <a:latin typeface="YakuHanJPs"/>
              </a:rPr>
              <a:t>例えば、元の空間で互いに等距離に配置された</a:t>
            </a:r>
            <a:r>
              <a:rPr lang="en-US" altLang="ja-JP" b="0" i="0" u="none" strike="noStrike" dirty="0">
                <a:effectLst/>
                <a:latin typeface="YakuHanJPs"/>
              </a:rPr>
              <a:t>3</a:t>
            </a:r>
            <a:r>
              <a:rPr lang="ja-JP" altLang="en-US" b="0" i="0" u="none" strike="noStrike">
                <a:effectLst/>
                <a:latin typeface="YakuHanJPs"/>
              </a:rPr>
              <a:t>個の点を</a:t>
            </a:r>
            <a:r>
              <a:rPr lang="en-US" altLang="ja-JP" b="0" i="0" u="none" strike="noStrike" dirty="0">
                <a:effectLst/>
                <a:latin typeface="YakuHanJPs"/>
              </a:rPr>
              <a:t>1</a:t>
            </a:r>
            <a:r>
              <a:rPr lang="ja-JP" altLang="en-US" b="0" i="0" u="none" strike="noStrike">
                <a:effectLst/>
                <a:latin typeface="YakuHanJPs"/>
              </a:rPr>
              <a:t>次元に圧縮したい、という状況を考えます。このとき、アルゴリズムによる更新をすると、</a:t>
            </a:r>
            <a:r>
              <a:rPr lang="en-US" altLang="ja-JP" b="0" i="0" u="none" strike="noStrike" dirty="0">
                <a:effectLst/>
                <a:latin typeface="YakuHanJPs"/>
              </a:rPr>
              <a:t>3</a:t>
            </a:r>
            <a:r>
              <a:rPr lang="ja-JP" altLang="en-US" b="0" i="0" u="none" strike="noStrike">
                <a:effectLst/>
                <a:latin typeface="YakuHanJPs"/>
              </a:rPr>
              <a:t>つの点すべてを同一の場所に配置することで「互いに等距離」を実現しようとします。圧縮後の点を更新する際に及ぼされるこうした引力は、等間隔に存在する他のすべての点から発生するため、合計すると非常に大きくなってしまいます。そのため、近傍の点を正確に再現しようとしすぎるあまり、それらを中心に集めようという強い引力が発生し、自然なクラスタを形成する妨げになってしまいます。</a:t>
            </a:r>
          </a:p>
          <a:p>
            <a:pPr algn="l"/>
            <a:r>
              <a:rPr lang="ja-JP" altLang="en-US" b="0" i="0" u="none" strike="noStrike">
                <a:effectLst/>
                <a:latin typeface="YakuHanJPs"/>
              </a:rPr>
              <a:t>そこで、これらの問題点を解決するのが </a:t>
            </a:r>
            <a:r>
              <a:rPr lang="en" altLang="ja-JP" b="0" i="0" u="none" strike="noStrike" dirty="0">
                <a:effectLst/>
                <a:latin typeface="YakuHanJPs"/>
              </a:rPr>
              <a:t>t-SNE (t-Distributed Stochastic Neighbor Embedding) </a:t>
            </a:r>
            <a:r>
              <a:rPr lang="ja-JP" altLang="en-US" b="0" i="0" u="none" strike="noStrike">
                <a:effectLst/>
                <a:latin typeface="YakuHanJPs"/>
              </a:rPr>
              <a:t>です。</a:t>
            </a:r>
          </a:p>
          <a:p>
            <a:pPr algn="l"/>
            <a:r>
              <a:rPr lang="en" altLang="ja-JP" b="0" i="0" u="none" strike="noStrike" dirty="0">
                <a:effectLst/>
                <a:latin typeface="YakuHanJPs"/>
              </a:rPr>
              <a:t>t-SNE </a:t>
            </a:r>
            <a:r>
              <a:rPr lang="ja-JP" altLang="en-US" b="0" i="0" u="none" strike="noStrike">
                <a:effectLst/>
                <a:latin typeface="YakuHanJPs"/>
              </a:rPr>
              <a:t>は、</a:t>
            </a:r>
            <a:r>
              <a:rPr lang="en" altLang="ja-JP" b="0" i="0" u="none" strike="noStrike" dirty="0">
                <a:effectLst/>
                <a:latin typeface="YakuHanJPs"/>
              </a:rPr>
              <a:t>SNE </a:t>
            </a:r>
            <a:r>
              <a:rPr lang="ja-JP" altLang="en-US" b="0" i="0" u="none" strike="noStrike">
                <a:effectLst/>
                <a:latin typeface="YakuHanJPs"/>
              </a:rPr>
              <a:t>と次の</a:t>
            </a:r>
            <a:r>
              <a:rPr lang="en-US" altLang="ja-JP" b="0" i="0" u="none" strike="noStrike" dirty="0">
                <a:effectLst/>
                <a:latin typeface="YakuHanJPs"/>
              </a:rPr>
              <a:t>2</a:t>
            </a:r>
            <a:r>
              <a:rPr lang="ja-JP" altLang="en-US" b="0" i="0" u="none" strike="noStrike">
                <a:effectLst/>
                <a:latin typeface="YakuHanJPs"/>
              </a:rPr>
              <a:t>つの点で異なっています。</a:t>
            </a:r>
          </a:p>
          <a:p>
            <a:pPr algn="l">
              <a:buFont typeface="+mj-lt"/>
              <a:buAutoNum type="arabicPeriod"/>
            </a:pPr>
            <a:r>
              <a:rPr lang="ja-JP" altLang="en-US" b="0" i="0" u="none" strike="noStrike">
                <a:effectLst/>
                <a:latin typeface="YakuHanJPs"/>
              </a:rPr>
              <a:t>対称なコスト関数を使用</a:t>
            </a:r>
          </a:p>
          <a:p>
            <a:pPr algn="l">
              <a:buFont typeface="+mj-lt"/>
              <a:buAutoNum type="arabicPeriod"/>
            </a:pPr>
            <a:r>
              <a:rPr lang="ja-JP" altLang="en-US" b="0" i="0" u="none" strike="noStrike">
                <a:effectLst/>
                <a:latin typeface="YakuHanJPs"/>
              </a:rPr>
              <a:t>圧縮後の空間の「近さ」の計算に </a:t>
            </a:r>
            <a:r>
              <a:rPr lang="en" altLang="ja-JP" b="0" i="0" u="none" strike="noStrike" dirty="0">
                <a:effectLst/>
                <a:latin typeface="YakuHanJPs"/>
              </a:rPr>
              <a:t>Student-t </a:t>
            </a:r>
            <a:r>
              <a:rPr lang="ja-JP" altLang="en-US" b="0" i="0" u="none" strike="noStrike">
                <a:effectLst/>
                <a:latin typeface="YakuHanJPs"/>
              </a:rPr>
              <a:t>分布を使用</a:t>
            </a:r>
          </a:p>
          <a:p>
            <a:pPr algn="l"/>
            <a:r>
              <a:rPr lang="ja-JP" altLang="en-US" b="0" i="0" u="none" strike="noStrike">
                <a:effectLst/>
                <a:latin typeface="YakuHanJPs"/>
              </a:rPr>
              <a:t>順番に説明していきます。</a:t>
            </a: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50</a:t>
            </a:fld>
            <a:endParaRPr kumimoji="1" lang="ja-JP" altLang="en-US"/>
          </a:p>
        </p:txBody>
      </p:sp>
    </p:spTree>
    <p:extLst>
      <p:ext uri="{BB962C8B-B14F-4D97-AF65-F5344CB8AC3E}">
        <p14:creationId xmlns:p14="http://schemas.microsoft.com/office/powerpoint/2010/main" val="2982255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 altLang="ja-JP" b="0" i="0" u="none" strike="noStrike" dirty="0">
                <a:solidFill>
                  <a:srgbClr val="ECECEC"/>
                </a:solidFill>
                <a:effectLst/>
                <a:highlight>
                  <a:srgbClr val="212121"/>
                </a:highlight>
                <a:latin typeface="Söhne"/>
              </a:rPr>
              <a:t>k-means</a:t>
            </a:r>
            <a:r>
              <a:rPr lang="ja-JP" altLang="en-US" b="0" i="0" u="none" strike="noStrike">
                <a:solidFill>
                  <a:srgbClr val="ECECEC"/>
                </a:solidFill>
                <a:effectLst/>
                <a:highlight>
                  <a:srgbClr val="212121"/>
                </a:highlight>
                <a:latin typeface="Söhne"/>
              </a:rPr>
              <a:t>法は、教師なし学習のクラスタリング手法の一つであり、与えられたデータを</a:t>
            </a:r>
            <a:r>
              <a:rPr lang="en" altLang="ja-JP" b="0" i="0" u="none" strike="noStrike" dirty="0">
                <a:solidFill>
                  <a:srgbClr val="ECECEC"/>
                </a:solidFill>
                <a:effectLst/>
                <a:highlight>
                  <a:srgbClr val="212121"/>
                </a:highlight>
                <a:latin typeface="Söhne"/>
              </a:rPr>
              <a:t>k</a:t>
            </a:r>
            <a:r>
              <a:rPr lang="ja-JP" altLang="en-US" b="0" i="0" u="none" strike="noStrike">
                <a:solidFill>
                  <a:srgbClr val="ECECEC"/>
                </a:solidFill>
                <a:effectLst/>
                <a:highlight>
                  <a:srgbClr val="212121"/>
                </a:highlight>
                <a:latin typeface="Söhne"/>
              </a:rPr>
              <a:t>個のクラスタに分割するアルゴリズムです。</a:t>
            </a:r>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51</a:t>
            </a:fld>
            <a:endParaRPr kumimoji="1" lang="ja-JP" altLang="en-US"/>
          </a:p>
        </p:txBody>
      </p:sp>
    </p:spTree>
    <p:extLst>
      <p:ext uri="{BB962C8B-B14F-4D97-AF65-F5344CB8AC3E}">
        <p14:creationId xmlns:p14="http://schemas.microsoft.com/office/powerpoint/2010/main" val="1551328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教師なし学習についてざっくり説明したところで先ほど出てきた「クラスタリング」について説明していく</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5</a:t>
            </a:fld>
            <a:endParaRPr kumimoji="1" lang="ja-JP" altLang="en-US"/>
          </a:p>
        </p:txBody>
      </p:sp>
    </p:spTree>
    <p:extLst>
      <p:ext uri="{BB962C8B-B14F-4D97-AF65-F5344CB8AC3E}">
        <p14:creationId xmlns:p14="http://schemas.microsoft.com/office/powerpoint/2010/main" val="244858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手法の内容について説明する前に、そもそも理想的なクラスタリングとは何かについて説明していく・</a:t>
            </a:r>
            <a:endParaRPr kumimoji="1" lang="en-US" altLang="ja-JP" dirty="0"/>
          </a:p>
          <a:p>
            <a:endParaRPr kumimoji="1" lang="en-US" altLang="ja-JP" dirty="0"/>
          </a:p>
          <a:p>
            <a:r>
              <a:rPr kumimoji="1" lang="ja-JP" altLang="en-US"/>
              <a:t>クラスタリングした場合、どちらがより良いクラスタリングと言えるかを考えてみて下さい</a:t>
            </a:r>
            <a:endParaRPr kumimoji="1" lang="en-US" altLang="ja-JP" dirty="0"/>
          </a:p>
          <a:p>
            <a:r>
              <a:rPr kumimoji="1" lang="ja-JP" altLang="en-US"/>
              <a:t>明らかに上ですよね？</a:t>
            </a:r>
            <a:endParaRPr kumimoji="1" lang="en-US" altLang="ja-JP" dirty="0"/>
          </a:p>
          <a:p>
            <a:endParaRPr kumimoji="1" lang="en-US" altLang="ja-JP" dirty="0"/>
          </a:p>
          <a:p>
            <a:r>
              <a:rPr kumimoji="1" lang="ja-JP" altLang="en-US"/>
              <a:t>クラスタの分散</a:t>
            </a:r>
            <a:r>
              <a:rPr kumimoji="1" lang="en-US" altLang="ja-JP" dirty="0"/>
              <a:t>(</a:t>
            </a:r>
            <a:r>
              <a:rPr kumimoji="1" lang="ja-JP" altLang="en-US"/>
              <a:t>ばらつき</a:t>
            </a:r>
            <a:r>
              <a:rPr kumimoji="1" lang="en-US" altLang="ja-JP" dirty="0"/>
              <a:t>)</a:t>
            </a:r>
            <a:r>
              <a:rPr kumimoji="1" lang="ja-JP" altLang="en-US"/>
              <a:t>が小さいからそう感じる　実際そう　　理想的なクラスタリングはクラスタ内の分散が小さいものといえます</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52</a:t>
            </a:fld>
            <a:endParaRPr kumimoji="1" lang="ja-JP" altLang="en-US"/>
          </a:p>
        </p:txBody>
      </p:sp>
    </p:spTree>
    <p:extLst>
      <p:ext uri="{BB962C8B-B14F-4D97-AF65-F5344CB8AC3E}">
        <p14:creationId xmlns:p14="http://schemas.microsoft.com/office/powerpoint/2010/main" val="2331162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クラスタ内の分散の測り方はどうする？</a:t>
            </a:r>
            <a:endParaRPr kumimoji="1" lang="en-US" altLang="ja-JP" dirty="0"/>
          </a:p>
          <a:p>
            <a:endParaRPr kumimoji="1" lang="en-US" altLang="ja-JP" dirty="0"/>
          </a:p>
          <a:p>
            <a:endParaRPr kumimoji="1" lang="en-US" altLang="ja-JP" dirty="0"/>
          </a:p>
          <a:p>
            <a:r>
              <a:rPr kumimoji="1" lang="ja-JP" altLang="en-US"/>
              <a:t>クラスタ内のデータポイント間の距離を出して、それを足したものをここでは「分散」として取り扱います</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53</a:t>
            </a:fld>
            <a:endParaRPr kumimoji="1" lang="ja-JP" altLang="en-US"/>
          </a:p>
        </p:txBody>
      </p:sp>
    </p:spTree>
    <p:extLst>
      <p:ext uri="{BB962C8B-B14F-4D97-AF65-F5344CB8AC3E}">
        <p14:creationId xmlns:p14="http://schemas.microsoft.com/office/powerpoint/2010/main" val="3419609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k-means</a:t>
            </a:r>
            <a:r>
              <a:rPr kumimoji="1" lang="ja-JP" altLang="en-US"/>
              <a:t>ではここでいう「分散」の局所解を求めていきます</a:t>
            </a:r>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54</a:t>
            </a:fld>
            <a:endParaRPr kumimoji="1" lang="ja-JP" altLang="en-US"/>
          </a:p>
        </p:txBody>
      </p:sp>
    </p:spTree>
    <p:extLst>
      <p:ext uri="{BB962C8B-B14F-4D97-AF65-F5344CB8AC3E}">
        <p14:creationId xmlns:p14="http://schemas.microsoft.com/office/powerpoint/2010/main" val="1216391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具体的な</a:t>
            </a:r>
            <a:r>
              <a:rPr kumimoji="1" lang="en-US" altLang="ja-JP" dirty="0"/>
              <a:t>k-mean</a:t>
            </a:r>
            <a:r>
              <a:rPr kumimoji="1" lang="ja-JP" altLang="en-US"/>
              <a:t>の方法について述べていきます。</a:t>
            </a:r>
            <a:endParaRPr kumimoji="1" lang="en-US" altLang="ja-JP" dirty="0"/>
          </a:p>
          <a:p>
            <a:endParaRPr kumimoji="1" lang="en-US" altLang="ja-JP" dirty="0"/>
          </a:p>
          <a:p>
            <a:r>
              <a:rPr kumimoji="1" lang="ja-JP" altLang="en-US"/>
              <a:t>まず、事前に幾つに分けるかだけ指示を与えておきます。これが</a:t>
            </a:r>
            <a:r>
              <a:rPr kumimoji="1" lang="en-US" altLang="ja-JP" dirty="0"/>
              <a:t>K</a:t>
            </a:r>
            <a:r>
              <a:rPr kumimoji="1" lang="ja-JP" altLang="en-US"/>
              <a:t>です。</a:t>
            </a:r>
            <a:r>
              <a:rPr kumimoji="1" lang="en-US" altLang="ja-JP" dirty="0"/>
              <a:t>K-mean</a:t>
            </a:r>
            <a:r>
              <a:rPr kumimoji="1" lang="ja-JP" altLang="en-US"/>
              <a:t>の</a:t>
            </a:r>
            <a:r>
              <a:rPr kumimoji="1" lang="en-US" altLang="ja-JP" dirty="0"/>
              <a:t>K</a:t>
            </a:r>
            <a:r>
              <a:rPr kumimoji="1" lang="ja-JP" altLang="en-US"/>
              <a:t>もここからきています。</a:t>
            </a:r>
            <a:endParaRPr kumimoji="1" lang="en-US" altLang="ja-JP" dirty="0"/>
          </a:p>
          <a:p>
            <a:endParaRPr kumimoji="1" lang="en-US" altLang="ja-JP" dirty="0"/>
          </a:p>
          <a:p>
            <a:r>
              <a:rPr kumimoji="1" lang="ja-JP" altLang="en-US"/>
              <a:t>左のようなデータが与えられたときに最初にランダムにクラスを割り当てます。</a:t>
            </a:r>
            <a:endParaRPr kumimoji="1" lang="en-US" altLang="ja-JP" dirty="0"/>
          </a:p>
          <a:p>
            <a:endParaRPr kumimoji="1" lang="en-US" altLang="ja-JP" dirty="0"/>
          </a:p>
          <a:p>
            <a:r>
              <a:rPr kumimoji="1" lang="ja-JP" altLang="en-US"/>
              <a:t>次にそのクラスタの中心を計算で求め、</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55</a:t>
            </a:fld>
            <a:endParaRPr kumimoji="1" lang="ja-JP" altLang="en-US"/>
          </a:p>
        </p:txBody>
      </p:sp>
    </p:spTree>
    <p:extLst>
      <p:ext uri="{BB962C8B-B14F-4D97-AF65-F5344CB8AC3E}">
        <p14:creationId xmlns:p14="http://schemas.microsoft.com/office/powerpoint/2010/main" val="1031192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各データポイントを、最も中心が近いクラスタに変更</a:t>
            </a:r>
            <a:endParaRPr kumimoji="1" lang="en-US" altLang="ja-JP" dirty="0"/>
          </a:p>
          <a:p>
            <a:endParaRPr kumimoji="1" lang="en-US" altLang="ja-JP" dirty="0"/>
          </a:p>
          <a:p>
            <a:r>
              <a:rPr kumimoji="1" lang="ja-JP" altLang="en-US"/>
              <a:t>そしてまたクラスタの中心を再計算</a:t>
            </a:r>
            <a:r>
              <a:rPr kumimoji="1" lang="en-US" altLang="ja-JP" dirty="0"/>
              <a:t>…</a:t>
            </a:r>
            <a:r>
              <a:rPr kumimoji="1" lang="ja-JP" altLang="en-US"/>
              <a:t>と　　２番目のクラスタの中心を計算することと、３番目の中心が近いクラスタに変更することを繰り返していって、　クラスタリングを行なっていきます。</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56</a:t>
            </a:fld>
            <a:endParaRPr kumimoji="1" lang="ja-JP" altLang="en-US"/>
          </a:p>
        </p:txBody>
      </p:sp>
    </p:spTree>
    <p:extLst>
      <p:ext uri="{BB962C8B-B14F-4D97-AF65-F5344CB8AC3E}">
        <p14:creationId xmlns:p14="http://schemas.microsoft.com/office/powerpoint/2010/main" val="4392579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こんな便利な</a:t>
            </a:r>
            <a:r>
              <a:rPr kumimoji="1" lang="en-US" altLang="ja-JP" dirty="0"/>
              <a:t>k-means</a:t>
            </a:r>
            <a:r>
              <a:rPr kumimoji="1" lang="ja-JP" altLang="en-US"/>
              <a:t>ですが、注意点もあり、</a:t>
            </a:r>
            <a:endParaRPr kumimoji="1" lang="en-US" altLang="ja-JP" dirty="0"/>
          </a:p>
          <a:p>
            <a:r>
              <a:rPr kumimoji="1" lang="ja-JP" altLang="en-US"/>
              <a:t>一つ目が、最初のクラス割り当てがランダムであり、最終結果がその最初の割り当てで変わること</a:t>
            </a:r>
            <a:endParaRPr kumimoji="1" lang="en-US" altLang="ja-JP" dirty="0"/>
          </a:p>
          <a:p>
            <a:r>
              <a:rPr kumimoji="1" lang="ja-JP" altLang="en-US"/>
              <a:t>それによって、最適な結果が得られるとは限らず、局所解に行き着いてしますかもしれないこと</a:t>
            </a:r>
            <a:endParaRPr kumimoji="1" lang="en-US" altLang="ja-JP" dirty="0"/>
          </a:p>
          <a:p>
            <a:endParaRPr kumimoji="1" lang="en-US" altLang="ja-JP" dirty="0"/>
          </a:p>
          <a:p>
            <a:r>
              <a:rPr kumimoji="1" lang="ja-JP" altLang="en-US"/>
              <a:t>二つ目が、</a:t>
            </a:r>
            <a:r>
              <a:rPr kumimoji="1" lang="en-US" altLang="ja-JP" dirty="0"/>
              <a:t>K</a:t>
            </a:r>
            <a:r>
              <a:rPr kumimoji="1" lang="ja-JP" altLang="en-US"/>
              <a:t>の決め方です</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57</a:t>
            </a:fld>
            <a:endParaRPr kumimoji="1" lang="ja-JP" altLang="en-US"/>
          </a:p>
        </p:txBody>
      </p:sp>
    </p:spTree>
    <p:extLst>
      <p:ext uri="{BB962C8B-B14F-4D97-AF65-F5344CB8AC3E}">
        <p14:creationId xmlns:p14="http://schemas.microsoft.com/office/powerpoint/2010/main" val="3450787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58</a:t>
            </a:fld>
            <a:endParaRPr kumimoji="1" lang="ja-JP" altLang="en-US"/>
          </a:p>
        </p:txBody>
      </p:sp>
    </p:spTree>
    <p:extLst>
      <p:ext uri="{BB962C8B-B14F-4D97-AF65-F5344CB8AC3E}">
        <p14:creationId xmlns:p14="http://schemas.microsoft.com/office/powerpoint/2010/main" val="36474236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損失関数</a:t>
            </a:r>
            <a:r>
              <a:rPr kumimoji="1" lang="en-US" altLang="ja-JP" dirty="0"/>
              <a:t>(</a:t>
            </a:r>
            <a:r>
              <a:rPr kumimoji="1" lang="ja-JP" altLang="en-US"/>
              <a:t>今回でいう分散の合計</a:t>
            </a:r>
            <a:r>
              <a:rPr kumimoji="1" lang="en-US" altLang="ja-JP" dirty="0"/>
              <a:t>)</a:t>
            </a:r>
            <a:r>
              <a:rPr kumimoji="1" lang="ja-JP" altLang="en-US"/>
              <a:t>が急に下がり、それ以降緩やかになる部分を採用するのがいい</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59</a:t>
            </a:fld>
            <a:endParaRPr kumimoji="1" lang="ja-JP" altLang="en-US"/>
          </a:p>
        </p:txBody>
      </p:sp>
    </p:spTree>
    <p:extLst>
      <p:ext uri="{BB962C8B-B14F-4D97-AF65-F5344CB8AC3E}">
        <p14:creationId xmlns:p14="http://schemas.microsoft.com/office/powerpoint/2010/main" val="2281693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名前も似てるので紹介</a:t>
            </a:r>
            <a:endParaRPr kumimoji="1" lang="en-US" altLang="ja-JP" dirty="0"/>
          </a:p>
          <a:p>
            <a:endParaRPr kumimoji="1" lang="en-US" altLang="ja-JP" dirty="0"/>
          </a:p>
          <a:p>
            <a:r>
              <a:rPr kumimoji="1" lang="ja-JP" altLang="en-US"/>
              <a:t>これも紹介してという指示があったので紹介します</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60</a:t>
            </a:fld>
            <a:endParaRPr kumimoji="1" lang="ja-JP" altLang="en-US"/>
          </a:p>
        </p:txBody>
      </p:sp>
    </p:spTree>
    <p:extLst>
      <p:ext uri="{BB962C8B-B14F-4D97-AF65-F5344CB8AC3E}">
        <p14:creationId xmlns:p14="http://schemas.microsoft.com/office/powerpoint/2010/main" val="3407753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K</a:t>
            </a:r>
            <a:r>
              <a:rPr kumimoji="1" lang="ja-JP" altLang="en-US"/>
              <a:t>とは自身から何番目に近い点まで考慮する数のこと</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61</a:t>
            </a:fld>
            <a:endParaRPr kumimoji="1" lang="ja-JP" altLang="en-US"/>
          </a:p>
        </p:txBody>
      </p:sp>
    </p:spTree>
    <p:extLst>
      <p:ext uri="{BB962C8B-B14F-4D97-AF65-F5344CB8AC3E}">
        <p14:creationId xmlns:p14="http://schemas.microsoft.com/office/powerpoint/2010/main" val="1266361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u="none" strike="noStrike">
                <a:solidFill>
                  <a:srgbClr val="ECECEC"/>
                </a:solidFill>
                <a:effectLst/>
                <a:highlight>
                  <a:srgbClr val="212121"/>
                </a:highlight>
                <a:latin typeface="Söhne"/>
              </a:rPr>
              <a:t>クラスタリングは、教師なし学習の一種であり、似た特徴を持つデータポイントをグループを作って、それを割り当てるタスクです。</a:t>
            </a:r>
            <a:endParaRPr lang="en-US" altLang="ja-JP" b="0" i="0" u="none" strike="noStrike" dirty="0">
              <a:solidFill>
                <a:srgbClr val="ECECEC"/>
              </a:solidFill>
              <a:effectLst/>
              <a:highlight>
                <a:srgbClr val="212121"/>
              </a:highlight>
              <a:latin typeface="Söhne"/>
            </a:endParaRPr>
          </a:p>
          <a:p>
            <a:endParaRPr kumimoji="1" lang="en-US" altLang="ja-JP" b="0" i="0" u="none" strike="noStrike" dirty="0">
              <a:solidFill>
                <a:srgbClr val="ECECEC"/>
              </a:solidFill>
              <a:effectLst/>
              <a:highlight>
                <a:srgbClr val="212121"/>
              </a:highlight>
              <a:latin typeface="Söhne"/>
            </a:endParaRPr>
          </a:p>
          <a:p>
            <a:r>
              <a:rPr kumimoji="1" lang="ja-JP" altLang="en-US" b="0" i="0" u="none" strike="noStrike">
                <a:solidFill>
                  <a:srgbClr val="ECECEC"/>
                </a:solidFill>
                <a:effectLst/>
                <a:highlight>
                  <a:srgbClr val="212121"/>
                </a:highlight>
                <a:latin typeface="Söhne"/>
              </a:rPr>
              <a:t>目的</a:t>
            </a:r>
            <a:endParaRPr kumimoji="1" lang="en-US" altLang="ja-JP" b="0" i="0" u="none" strike="noStrike"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u="none" strike="noStrike">
                <a:solidFill>
                  <a:srgbClr val="ECECEC"/>
                </a:solidFill>
                <a:effectLst/>
                <a:latin typeface="Söhne"/>
              </a:rPr>
              <a:t>パターンの抽出</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クラスタリングを使用すると、データセット内の類似したパターンや特徴を持つデータポイントを同じグループにまとめることができます。これにより、データ内の重要なパターンやトレンドを抽出し、分析することができます。</a:t>
            </a:r>
            <a:endParaRPr lang="en-US" altLang="ja-JP" b="0" i="0" u="none" strike="noStrike"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a:solidFill>
                  <a:srgbClr val="ECECEC"/>
                </a:solidFill>
                <a:effectLst/>
                <a:highlight>
                  <a:srgbClr val="212121"/>
                </a:highlight>
                <a:latin typeface="Söhne"/>
              </a:rPr>
              <a:t>類似性の特定：データポイント</a:t>
            </a:r>
            <a:endParaRPr kumimoji="1" lang="en-US" altLang="ja-JP" b="0" i="0" u="none" strike="noStrike"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u="none" strike="noStrike">
                <a:solidFill>
                  <a:srgbClr val="ECECEC"/>
                </a:solidFill>
                <a:effectLst/>
                <a:latin typeface="Söhne"/>
              </a:rPr>
              <a:t>データの構造の理解</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クラスタリングは、データがどのようにグループ化されるかを理解するための手法です。類似性に基づいてデータをグループ化することで、データ内の構造や関係性を視覚化し、洞察を得ることができます。</a:t>
            </a:r>
          </a:p>
          <a:p>
            <a:endParaRPr kumimoji="1" lang="en-US" altLang="ja-JP" b="0" i="0" u="none" strike="noStrike" dirty="0">
              <a:solidFill>
                <a:srgbClr val="ECECEC"/>
              </a:solidFill>
              <a:effectLst/>
              <a:highlight>
                <a:srgbClr val="212121"/>
              </a:highlight>
              <a:latin typeface="Söhne"/>
            </a:endParaRPr>
          </a:p>
          <a:p>
            <a:endParaRPr kumimoji="1" lang="en-US" altLang="ja-JP" b="0" i="0" u="none" strike="noStrike" dirty="0">
              <a:solidFill>
                <a:srgbClr val="ECECEC"/>
              </a:solidFill>
              <a:effectLst/>
              <a:highlight>
                <a:srgbClr val="212121"/>
              </a:highlight>
              <a:latin typeface="Söhne"/>
            </a:endParaRPr>
          </a:p>
          <a:p>
            <a:endParaRPr kumimoji="1" lang="en-US" altLang="ja-JP" b="0" i="0" u="none" strike="noStrike" dirty="0">
              <a:solidFill>
                <a:srgbClr val="ECECEC"/>
              </a:solidFill>
              <a:effectLst/>
              <a:highlight>
                <a:srgbClr val="212121"/>
              </a:highlight>
              <a:latin typeface="Söhne"/>
            </a:endParaRPr>
          </a:p>
          <a:p>
            <a:endParaRPr kumimoji="1" lang="en-US" altLang="ja-JP" b="0" i="0" u="none" strike="noStrike" dirty="0">
              <a:solidFill>
                <a:srgbClr val="ECECEC"/>
              </a:solidFill>
              <a:effectLst/>
              <a:highlight>
                <a:srgbClr val="212121"/>
              </a:highlight>
              <a:latin typeface="Söhne"/>
            </a:endParaRPr>
          </a:p>
          <a:p>
            <a:endParaRPr kumimoji="1" lang="en-US" altLang="ja-JP" b="0" i="0" u="none" strike="noStrike" dirty="0">
              <a:solidFill>
                <a:srgbClr val="ECECEC"/>
              </a:solidFill>
              <a:effectLst/>
              <a:highlight>
                <a:srgbClr val="212121"/>
              </a:highlight>
              <a:latin typeface="Söhne"/>
            </a:endParaRPr>
          </a:p>
          <a:p>
            <a:endParaRPr kumimoji="1" lang="en-US" altLang="ja-JP" b="0" i="0" u="none" strike="noStrike" dirty="0">
              <a:solidFill>
                <a:srgbClr val="ECECEC"/>
              </a:solidFill>
              <a:effectLst/>
              <a:highlight>
                <a:srgbClr val="212121"/>
              </a:highlight>
              <a:latin typeface="Söhne"/>
            </a:endParaRPr>
          </a:p>
          <a:p>
            <a:endParaRPr kumimoji="1" lang="en-US" altLang="ja-JP" b="0" i="0" u="none" strike="noStrike" dirty="0">
              <a:solidFill>
                <a:srgbClr val="ECECEC"/>
              </a:solidFill>
              <a:effectLst/>
              <a:highlight>
                <a:srgbClr val="212121"/>
              </a:highlight>
              <a:latin typeface="Söhne"/>
            </a:endParaRP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6</a:t>
            </a:fld>
            <a:endParaRPr kumimoji="1" lang="ja-JP" altLang="en-US"/>
          </a:p>
        </p:txBody>
      </p:sp>
    </p:spTree>
    <p:extLst>
      <p:ext uri="{BB962C8B-B14F-4D97-AF65-F5344CB8AC3E}">
        <p14:creationId xmlns:p14="http://schemas.microsoft.com/office/powerpoint/2010/main" val="215806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ユークリッド距離が直線距離を測る方法</a:t>
            </a:r>
            <a:endParaRPr kumimoji="1" lang="en-US" altLang="ja-JP" dirty="0"/>
          </a:p>
          <a:p>
            <a:r>
              <a:rPr lang="ja-JP" altLang="en-US" b="0" i="0" u="none" strike="noStrike">
                <a:solidFill>
                  <a:srgbClr val="ECECEC"/>
                </a:solidFill>
                <a:effectLst/>
                <a:highlight>
                  <a:srgbClr val="212121"/>
                </a:highlight>
                <a:latin typeface="Söhne"/>
              </a:rPr>
              <a:t>マンハッタン距離は水平および垂直の通路をたどって目的地に到達する距離を表します</a:t>
            </a:r>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62</a:t>
            </a:fld>
            <a:endParaRPr kumimoji="1" lang="ja-JP" altLang="en-US"/>
          </a:p>
        </p:txBody>
      </p:sp>
    </p:spTree>
    <p:extLst>
      <p:ext uri="{BB962C8B-B14F-4D97-AF65-F5344CB8AC3E}">
        <p14:creationId xmlns:p14="http://schemas.microsoft.com/office/powerpoint/2010/main" val="389802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u="none" strike="noStrike">
                <a:solidFill>
                  <a:srgbClr val="ECECEC"/>
                </a:solidFill>
                <a:effectLst/>
                <a:latin typeface="Söhne"/>
              </a:rPr>
              <a:t>データの前処理</a:t>
            </a:r>
            <a:endParaRPr lang="en-US" altLang="ja-JP" b="0" i="0" u="none" strike="noStrike" dirty="0">
              <a:solidFill>
                <a:srgbClr val="ECECEC"/>
              </a:solidFill>
              <a:effectLst/>
              <a:latin typeface="Söhne"/>
            </a:endParaRPr>
          </a:p>
          <a:p>
            <a:pPr algn="l"/>
            <a:r>
              <a:rPr lang="ja-JP" altLang="en-US" b="0" i="0" u="none" strike="noStrike">
                <a:solidFill>
                  <a:srgbClr val="ECECEC"/>
                </a:solidFill>
                <a:effectLst/>
                <a:latin typeface="Söhne"/>
              </a:rPr>
              <a:t>　欠損値を埋めるのに使います</a:t>
            </a:r>
            <a:endParaRPr lang="en-US" altLang="ja-JP" b="0" i="0" u="none" strike="noStrike" dirty="0">
              <a:solidFill>
                <a:srgbClr val="ECECEC"/>
              </a:solidFill>
              <a:effectLst/>
              <a:latin typeface="Söhne"/>
            </a:endParaRPr>
          </a:p>
          <a:p>
            <a:pPr algn="l"/>
            <a:endParaRPr lang="en-US" altLang="ja-JP" b="0" i="0" u="none" strike="noStrike" dirty="0">
              <a:solidFill>
                <a:srgbClr val="ECECEC"/>
              </a:solidFill>
              <a:effectLst/>
              <a:latin typeface="Söhne"/>
            </a:endParaRPr>
          </a:p>
          <a:p>
            <a:pPr algn="l"/>
            <a:r>
              <a:rPr lang="ja-JP" altLang="en-US" b="0" i="0" u="none" strike="noStrike">
                <a:solidFill>
                  <a:srgbClr val="ECECEC"/>
                </a:solidFill>
                <a:effectLst/>
                <a:latin typeface="Söhne"/>
              </a:rPr>
              <a:t>データサイエンスの分野における「次元の呪い」は、データが多次元空間に存在する場合に生じる問題を指します。一般的には、次元の数が増えると、データの密度が急激に低下し、分析やモデリングが困難になる現象を指します。</a:t>
            </a:r>
          </a:p>
          <a:p>
            <a:pPr algn="l"/>
            <a:r>
              <a:rPr lang="ja-JP" altLang="en-US" b="0" i="0" u="none" strike="noStrike">
                <a:solidFill>
                  <a:srgbClr val="ECECEC"/>
                </a:solidFill>
                <a:effectLst/>
                <a:latin typeface="Söhne"/>
              </a:rPr>
              <a:t>次元の呪いは、主に次の</a:t>
            </a:r>
            <a:r>
              <a:rPr lang="en-US" altLang="ja-JP" b="0" i="0" u="none" strike="noStrike" dirty="0">
                <a:solidFill>
                  <a:srgbClr val="ECECEC"/>
                </a:solidFill>
                <a:effectLst/>
                <a:latin typeface="Söhne"/>
              </a:rPr>
              <a:t>2</a:t>
            </a:r>
            <a:r>
              <a:rPr lang="ja-JP" altLang="en-US" b="0" i="0" u="none" strike="noStrike">
                <a:solidFill>
                  <a:srgbClr val="ECECEC"/>
                </a:solidFill>
                <a:effectLst/>
                <a:latin typeface="Söhne"/>
              </a:rPr>
              <a:t>つの側面から発生します。</a:t>
            </a:r>
          </a:p>
          <a:p>
            <a:pPr algn="l">
              <a:buFont typeface="+mj-lt"/>
              <a:buAutoNum type="arabicPeriod"/>
            </a:pPr>
            <a:r>
              <a:rPr lang="ja-JP" altLang="en-US" b="1" i="0" u="none" strike="noStrike">
                <a:solidFill>
                  <a:srgbClr val="ECECEC"/>
                </a:solidFill>
                <a:effectLst/>
                <a:latin typeface="Söhne"/>
              </a:rPr>
              <a:t>データ密度の低下</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多次元空間では、各次元の組み合わせによってデータが広がりますが、実際のデータポイントは限られています。次元が増えると、データポイントの密度が急速に低下する。これにより、データを効果的に分析したり、パターンを見つけたりするのが難しくなります。</a:t>
            </a:r>
          </a:p>
          <a:p>
            <a:pPr algn="l">
              <a:buFont typeface="+mj-lt"/>
              <a:buAutoNum type="arabicPeriod"/>
            </a:pPr>
            <a:r>
              <a:rPr lang="ja-JP" altLang="en-US" b="1" i="0" u="none" strike="noStrike">
                <a:solidFill>
                  <a:srgbClr val="ECECEC"/>
                </a:solidFill>
                <a:effectLst/>
                <a:latin typeface="Söhne"/>
              </a:rPr>
              <a:t>計算の爆発的な増加</a:t>
            </a:r>
            <a:r>
              <a:rPr lang="en-US" altLang="ja-JP" b="0" i="0" u="none" strike="noStrike" dirty="0">
                <a:solidFill>
                  <a:srgbClr val="ECECEC"/>
                </a:solidFill>
                <a:effectLst/>
                <a:latin typeface="Söhne"/>
              </a:rPr>
              <a:t>: </a:t>
            </a:r>
            <a:r>
              <a:rPr lang="ja-JP" altLang="en-US" b="0" i="0" u="none" strike="noStrike">
                <a:solidFill>
                  <a:srgbClr val="ECECEC"/>
                </a:solidFill>
                <a:effectLst/>
                <a:latin typeface="Söhne"/>
              </a:rPr>
              <a:t>次元が増えると、データを処理するために必要な計算量が急激に増加します。例えば、距離や類似性を計算する際には、各次元ごとに対応する値を比較する必要があります。次元が増えると、その計算量は指数関数的に増加し、計算のコストが非常に高くなります。</a:t>
            </a:r>
          </a:p>
          <a:p>
            <a:pPr algn="l"/>
            <a:r>
              <a:rPr lang="ja-JP" altLang="en-US" b="0" i="0" u="none" strike="noStrike">
                <a:solidFill>
                  <a:srgbClr val="ECECEC"/>
                </a:solidFill>
                <a:effectLst/>
                <a:latin typeface="Söhne"/>
              </a:rPr>
              <a:t>これらの問題のため、データサイエンスでは、次元削減や特徴選択といった手法が頻繁に使用されます。これらの手法は、データの次元を減らすことで、次元の呪いが引き起こす問題を軽減し、データの解析やモデリングをより効果的に行うのに役立ちます。</a:t>
            </a: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63</a:t>
            </a:fld>
            <a:endParaRPr kumimoji="1" lang="ja-JP" altLang="en-US"/>
          </a:p>
        </p:txBody>
      </p:sp>
    </p:spTree>
    <p:extLst>
      <p:ext uri="{BB962C8B-B14F-4D97-AF65-F5344CB8AC3E}">
        <p14:creationId xmlns:p14="http://schemas.microsoft.com/office/powerpoint/2010/main" val="1650515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sz="1200">
                <a:solidFill>
                  <a:schemeClr val="tx1"/>
                </a:solidFill>
              </a:rPr>
              <a:t>できたグループに対する解釈は人間次第</a:t>
            </a:r>
            <a:endParaRPr kumimoji="1" lang="en-US" altLang="ja-JP" sz="1200" dirty="0">
              <a:solidFill>
                <a:schemeClr val="tx1"/>
              </a:solidFill>
            </a:endParaRPr>
          </a:p>
          <a:p>
            <a:pPr algn="l"/>
            <a:r>
              <a:rPr kumimoji="1" lang="ja-JP" altLang="en-US" sz="1200">
                <a:solidFill>
                  <a:schemeClr val="tx1"/>
                </a:solidFill>
              </a:rPr>
              <a:t>正しいかどうかも不明</a:t>
            </a:r>
            <a:endParaRPr kumimoji="1" lang="en-US" altLang="ja-JP" sz="1200" dirty="0">
              <a:solidFill>
                <a:schemeClr val="tx1"/>
              </a:solidFill>
            </a:endParaRP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7</a:t>
            </a:fld>
            <a:endParaRPr kumimoji="1" lang="ja-JP" altLang="en-US"/>
          </a:p>
        </p:txBody>
      </p:sp>
    </p:spTree>
    <p:extLst>
      <p:ext uri="{BB962C8B-B14F-4D97-AF65-F5344CB8AC3E}">
        <p14:creationId xmlns:p14="http://schemas.microsoft.com/office/powerpoint/2010/main" val="5454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人間でも区別がつかないものをクラスタリングするので正解不正解は実際には分からないが、間違っているかもしれないということを頭に入れておく</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9</a:t>
            </a:fld>
            <a:endParaRPr kumimoji="1" lang="ja-JP" altLang="en-US"/>
          </a:p>
        </p:txBody>
      </p:sp>
    </p:spTree>
    <p:extLst>
      <p:ext uri="{BB962C8B-B14F-4D97-AF65-F5344CB8AC3E}">
        <p14:creationId xmlns:p14="http://schemas.microsoft.com/office/powerpoint/2010/main" val="56954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次は「次元削減」について説明していく</a:t>
            </a:r>
          </a:p>
          <a:p>
            <a:endParaRPr kumimoji="1" lang="ja-JP" altLang="en-US"/>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10</a:t>
            </a:fld>
            <a:endParaRPr kumimoji="1" lang="ja-JP" altLang="en-US"/>
          </a:p>
        </p:txBody>
      </p:sp>
    </p:spTree>
    <p:extLst>
      <p:ext uri="{BB962C8B-B14F-4D97-AF65-F5344CB8AC3E}">
        <p14:creationId xmlns:p14="http://schemas.microsoft.com/office/powerpoint/2010/main" val="1461232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u="none" strike="noStrike">
                <a:solidFill>
                  <a:srgbClr val="ECECEC"/>
                </a:solidFill>
                <a:effectLst/>
                <a:highlight>
                  <a:srgbClr val="212121"/>
                </a:highlight>
                <a:latin typeface="Söhne"/>
              </a:rPr>
              <a:t>次元削減は、高次元のデータを低次元のデータに変換するプロセスです。</a:t>
            </a:r>
            <a:endParaRPr lang="en-US" altLang="ja-JP" b="0" i="0" u="none" strike="noStrike" dirty="0">
              <a:solidFill>
                <a:srgbClr val="ECECEC"/>
              </a:solidFill>
              <a:effectLst/>
              <a:highlight>
                <a:srgbClr val="212121"/>
              </a:highlight>
              <a:latin typeface="Söhne"/>
            </a:endParaRPr>
          </a:p>
          <a:p>
            <a:endParaRPr kumimoji="1" lang="en-US" altLang="ja-JP" b="0" i="0" u="none" strike="noStrike" dirty="0">
              <a:solidFill>
                <a:srgbClr val="ECECEC"/>
              </a:solidFill>
              <a:effectLst/>
              <a:highlight>
                <a:srgbClr val="212121"/>
              </a:highlight>
              <a:latin typeface="Söhne"/>
            </a:endParaRPr>
          </a:p>
          <a:p>
            <a:r>
              <a:rPr kumimoji="1" lang="ja-JP" altLang="en-US" b="0" i="0" u="none" strike="noStrike">
                <a:solidFill>
                  <a:srgbClr val="ECECEC"/>
                </a:solidFill>
                <a:effectLst/>
                <a:highlight>
                  <a:srgbClr val="212121"/>
                </a:highlight>
                <a:latin typeface="Söhne"/>
              </a:rPr>
              <a:t>例えばこの図で言うと、横軸体重、縦軸身長の分布</a:t>
            </a:r>
            <a:endParaRPr kumimoji="1" lang="en-US" altLang="ja-JP" b="0" i="0" u="none" strike="noStrike" dirty="0">
              <a:solidFill>
                <a:srgbClr val="ECECEC"/>
              </a:solidFill>
              <a:effectLst/>
              <a:highlight>
                <a:srgbClr val="212121"/>
              </a:highlight>
              <a:latin typeface="Söhne"/>
            </a:endParaRPr>
          </a:p>
          <a:p>
            <a:r>
              <a:rPr kumimoji="1" lang="ja-JP" altLang="en-US"/>
              <a:t>身長が大きければ大きいほど、体重が重ければ重いほど「ガタイがいい」とみなすことができると考えると、「ガタイがいい」という特徴を抽出することができ、このように次元を落としてさっきのデータをより簡潔に表すことができる。</a:t>
            </a:r>
          </a:p>
        </p:txBody>
      </p:sp>
      <p:sp>
        <p:nvSpPr>
          <p:cNvPr id="4" name="スライド番号プレースホルダー 3"/>
          <p:cNvSpPr>
            <a:spLocks noGrp="1"/>
          </p:cNvSpPr>
          <p:nvPr>
            <p:ph type="sldNum" sz="quarter" idx="5"/>
          </p:nvPr>
        </p:nvSpPr>
        <p:spPr/>
        <p:txBody>
          <a:bodyPr/>
          <a:lstStyle/>
          <a:p>
            <a:fld id="{ADB1C788-CD8F-7E45-8AB1-7B0D6CD3C667}" type="slidenum">
              <a:rPr kumimoji="1" lang="ja-JP" altLang="en-US" smtClean="0"/>
              <a:t>11</a:t>
            </a:fld>
            <a:endParaRPr kumimoji="1" lang="ja-JP" altLang="en-US"/>
          </a:p>
        </p:txBody>
      </p:sp>
    </p:spTree>
    <p:extLst>
      <p:ext uri="{BB962C8B-B14F-4D97-AF65-F5344CB8AC3E}">
        <p14:creationId xmlns:p14="http://schemas.microsoft.com/office/powerpoint/2010/main" val="241503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3C9A7-C7C9-3B2E-DE77-6F1B4E4810B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C1FADB1-088F-6062-6407-113D2B937F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EEB9AB7-671E-9F09-3C0B-81AC18444664}"/>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5669EF9F-2DB9-8570-54B6-F6FB55DB4A2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DBC018-8DA2-D809-058E-D6519C86EA9A}"/>
              </a:ext>
            </a:extLst>
          </p:cNvPr>
          <p:cNvSpPr>
            <a:spLocks noGrp="1"/>
          </p:cNvSpPr>
          <p:nvPr>
            <p:ph type="sldNum" sz="quarter" idx="12"/>
          </p:nvPr>
        </p:nvSpPr>
        <p:spPr/>
        <p:txBody>
          <a:bodyPr/>
          <a:lstStyle/>
          <a:p>
            <a:fld id="{F197081C-42E6-C144-AEB5-D0465A53A29D}" type="slidenum">
              <a:rPr kumimoji="1" lang="ja-JP" altLang="en-US" smtClean="0"/>
              <a:t>‹#›</a:t>
            </a:fld>
            <a:endParaRPr kumimoji="1" lang="ja-JP" altLang="en-US"/>
          </a:p>
        </p:txBody>
      </p:sp>
    </p:spTree>
    <p:extLst>
      <p:ext uri="{BB962C8B-B14F-4D97-AF65-F5344CB8AC3E}">
        <p14:creationId xmlns:p14="http://schemas.microsoft.com/office/powerpoint/2010/main" val="3382836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72331-0919-7A64-6DF2-9422E1F54A3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6D25DF6-2A35-65EB-FD43-65E8C0CFE05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7B3E396-1D80-8391-8DBE-7A0E80ED87DA}"/>
              </a:ext>
            </a:extLst>
          </p:cNvPr>
          <p:cNvSpPr>
            <a:spLocks noGrp="1"/>
          </p:cNvSpPr>
          <p:nvPr>
            <p:ph type="dt" sz="half" idx="10"/>
          </p:nvPr>
        </p:nvSpPr>
        <p:spPr/>
        <p:txBody>
          <a:bodyPr/>
          <a:lstStyle/>
          <a:p>
            <a:endParaRPr lang="en-US" dirty="0"/>
          </a:p>
        </p:txBody>
      </p:sp>
      <p:sp>
        <p:nvSpPr>
          <p:cNvPr id="5" name="フッター プレースホルダー 4">
            <a:extLst>
              <a:ext uri="{FF2B5EF4-FFF2-40B4-BE49-F238E27FC236}">
                <a16:creationId xmlns:a16="http://schemas.microsoft.com/office/drawing/2014/main" id="{C07B112C-FC30-D228-D853-E1FCE03E5939}"/>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8C408D96-A59B-E1A6-0CD1-B72EF4B56045}"/>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962365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335D45-9F25-EC6C-420A-AD65488F7A2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5402289-61E6-510A-CB6B-8194AA6A411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D91062-5542-7C97-B767-0801CF17D2C3}"/>
              </a:ext>
            </a:extLst>
          </p:cNvPr>
          <p:cNvSpPr>
            <a:spLocks noGrp="1"/>
          </p:cNvSpPr>
          <p:nvPr>
            <p:ph type="dt" sz="half" idx="10"/>
          </p:nvPr>
        </p:nvSpPr>
        <p:spPr/>
        <p:txBody>
          <a:bodyPr/>
          <a:lstStyle/>
          <a:p>
            <a:endParaRPr lang="en-US" dirty="0"/>
          </a:p>
        </p:txBody>
      </p:sp>
      <p:sp>
        <p:nvSpPr>
          <p:cNvPr id="5" name="フッター プレースホルダー 4">
            <a:extLst>
              <a:ext uri="{FF2B5EF4-FFF2-40B4-BE49-F238E27FC236}">
                <a16:creationId xmlns:a16="http://schemas.microsoft.com/office/drawing/2014/main" id="{0A2F0CBB-2B88-94B8-B0A0-B39D011A4A85}"/>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1673EC6B-CDA9-A54A-69B3-5BE47B717ED2}"/>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044495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9E8040A-8CAA-CF73-BF2F-4715A5C06CC6}"/>
              </a:ext>
            </a:extLst>
          </p:cNvPr>
          <p:cNvSpPr>
            <a:spLocks noGrp="1"/>
          </p:cNvSpPr>
          <p:nvPr>
            <p:ph type="sldNum" sz="quarter" idx="12"/>
          </p:nvPr>
        </p:nvSpPr>
        <p:spPr>
          <a:xfrm>
            <a:off x="11311128" y="6272784"/>
            <a:ext cx="640080" cy="365125"/>
          </a:xfrm>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83484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14D258-E975-DF7D-07AD-E03E2AD331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72B92E-42E5-F626-0AA9-DB063470650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83DDBE2-18F1-5A03-EE14-2CFA4E76575C}"/>
              </a:ext>
            </a:extLst>
          </p:cNvPr>
          <p:cNvSpPr>
            <a:spLocks noGrp="1"/>
          </p:cNvSpPr>
          <p:nvPr>
            <p:ph type="dt" sz="half" idx="10"/>
          </p:nvPr>
        </p:nvSpPr>
        <p:spPr/>
        <p:txBody>
          <a:bodyPr/>
          <a:lstStyle/>
          <a:p>
            <a:endParaRPr lang="en-US" dirty="0"/>
          </a:p>
        </p:txBody>
      </p:sp>
      <p:sp>
        <p:nvSpPr>
          <p:cNvPr id="5" name="フッター プレースホルダー 4">
            <a:extLst>
              <a:ext uri="{FF2B5EF4-FFF2-40B4-BE49-F238E27FC236}">
                <a16:creationId xmlns:a16="http://schemas.microsoft.com/office/drawing/2014/main" id="{7009D388-2FB3-3D45-B5A0-909C64220B29}"/>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5F4D8AE5-95F4-0EE3-AEA0-A6201FD594A6}"/>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6093121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7440E-4D45-CB5D-C31F-E2C5048B179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445A10-2801-0833-FD8D-F283C537D0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233FDC3-5BF9-C3EE-C318-544EB9D52823}"/>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D39A2798-2925-B0D3-0A89-B55B300089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23FCFF-2E7B-3FB5-7F3C-EC694C7883A0}"/>
              </a:ext>
            </a:extLst>
          </p:cNvPr>
          <p:cNvSpPr>
            <a:spLocks noGrp="1"/>
          </p:cNvSpPr>
          <p:nvPr>
            <p:ph type="sldNum" sz="quarter" idx="12"/>
          </p:nvPr>
        </p:nvSpPr>
        <p:spPr/>
        <p:txBody>
          <a:bodyPr/>
          <a:lstStyle/>
          <a:p>
            <a:fld id="{F197081C-42E6-C144-AEB5-D0465A53A29D}" type="slidenum">
              <a:rPr kumimoji="1" lang="ja-JP" altLang="en-US" smtClean="0"/>
              <a:t>‹#›</a:t>
            </a:fld>
            <a:endParaRPr kumimoji="1" lang="ja-JP" altLang="en-US"/>
          </a:p>
        </p:txBody>
      </p:sp>
    </p:spTree>
    <p:extLst>
      <p:ext uri="{BB962C8B-B14F-4D97-AF65-F5344CB8AC3E}">
        <p14:creationId xmlns:p14="http://schemas.microsoft.com/office/powerpoint/2010/main" val="1782554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2D4F98-9058-6748-62B8-4B1BF9C9548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A67C0F8-6084-FCD8-7601-916627651D7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6C282B7-A7AE-BC7B-A956-C9833E28D11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09F9055-B99E-B934-B8EB-D5CE53B8F281}"/>
              </a:ext>
            </a:extLst>
          </p:cNvPr>
          <p:cNvSpPr>
            <a:spLocks noGrp="1"/>
          </p:cNvSpPr>
          <p:nvPr>
            <p:ph type="dt" sz="half" idx="10"/>
          </p:nvPr>
        </p:nvSpPr>
        <p:spPr/>
        <p:txBody>
          <a:bodyPr/>
          <a:lstStyle/>
          <a:p>
            <a:endParaRPr lang="en-US" dirty="0"/>
          </a:p>
        </p:txBody>
      </p:sp>
      <p:sp>
        <p:nvSpPr>
          <p:cNvPr id="6" name="フッター プレースホルダー 5">
            <a:extLst>
              <a:ext uri="{FF2B5EF4-FFF2-40B4-BE49-F238E27FC236}">
                <a16:creationId xmlns:a16="http://schemas.microsoft.com/office/drawing/2014/main" id="{F5416943-015C-004C-9413-7C59F87E32A9}"/>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2F095F93-8193-B4CC-4471-8DE434902D0A}"/>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0092674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BE468A-5BF5-66A3-130E-2F4E794B47E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088DD9C-9E7F-2450-4DD7-C363D79145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DDC4E6-6F7E-F49B-0243-39973FF8F7C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22BA3E6-FC20-A58E-F1CB-1565E23A31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9F9D916-21A5-9CCF-7985-9F64956E750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E7FD39B-A3BF-2669-9D46-EBBD96F24E99}"/>
              </a:ext>
            </a:extLst>
          </p:cNvPr>
          <p:cNvSpPr>
            <a:spLocks noGrp="1"/>
          </p:cNvSpPr>
          <p:nvPr>
            <p:ph type="dt" sz="half" idx="10"/>
          </p:nvPr>
        </p:nvSpPr>
        <p:spPr/>
        <p:txBody>
          <a:bodyPr/>
          <a:lstStyle/>
          <a:p>
            <a:endParaRPr lang="en-US" dirty="0"/>
          </a:p>
        </p:txBody>
      </p:sp>
      <p:sp>
        <p:nvSpPr>
          <p:cNvPr id="8" name="フッター プレースホルダー 7">
            <a:extLst>
              <a:ext uri="{FF2B5EF4-FFF2-40B4-BE49-F238E27FC236}">
                <a16:creationId xmlns:a16="http://schemas.microsoft.com/office/drawing/2014/main" id="{1F5657EB-18D5-EF5A-8EDA-899B5A5313CD}"/>
              </a:ext>
            </a:extLst>
          </p:cNvPr>
          <p:cNvSpPr>
            <a:spLocks noGrp="1"/>
          </p:cNvSpPr>
          <p:nvPr>
            <p:ph type="ftr" sz="quarter" idx="11"/>
          </p:nvPr>
        </p:nvSpPr>
        <p:spPr/>
        <p:txBody>
          <a:bodyPr/>
          <a:lstStyle/>
          <a:p>
            <a:endParaRPr lang="en-US" dirty="0"/>
          </a:p>
        </p:txBody>
      </p:sp>
      <p:sp>
        <p:nvSpPr>
          <p:cNvPr id="9" name="スライド番号プレースホルダー 8">
            <a:extLst>
              <a:ext uri="{FF2B5EF4-FFF2-40B4-BE49-F238E27FC236}">
                <a16:creationId xmlns:a16="http://schemas.microsoft.com/office/drawing/2014/main" id="{9E60F382-A63F-E6CC-C8DC-BD7044A748E7}"/>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685162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A5DD71-BC9F-B63A-E9B9-B4E39F13765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BBC9D21-3A6D-4D14-1B02-647D8C0C70FB}"/>
              </a:ext>
            </a:extLst>
          </p:cNvPr>
          <p:cNvSpPr>
            <a:spLocks noGrp="1"/>
          </p:cNvSpPr>
          <p:nvPr>
            <p:ph type="dt" sz="half" idx="10"/>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DF0A697F-91F6-AC5D-AA37-A3D17D16E61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C8A3A14-B9FA-39F2-AC89-5287ED5FB731}"/>
              </a:ext>
            </a:extLst>
          </p:cNvPr>
          <p:cNvSpPr>
            <a:spLocks noGrp="1"/>
          </p:cNvSpPr>
          <p:nvPr>
            <p:ph type="sldNum" sz="quarter" idx="12"/>
          </p:nvPr>
        </p:nvSpPr>
        <p:spPr/>
        <p:txBody>
          <a:bodyPr/>
          <a:lstStyle/>
          <a:p>
            <a:fld id="{F197081C-42E6-C144-AEB5-D0465A53A29D}" type="slidenum">
              <a:rPr kumimoji="1" lang="ja-JP" altLang="en-US" smtClean="0"/>
              <a:t>‹#›</a:t>
            </a:fld>
            <a:endParaRPr kumimoji="1" lang="ja-JP" altLang="en-US"/>
          </a:p>
        </p:txBody>
      </p:sp>
    </p:spTree>
    <p:extLst>
      <p:ext uri="{BB962C8B-B14F-4D97-AF65-F5344CB8AC3E}">
        <p14:creationId xmlns:p14="http://schemas.microsoft.com/office/powerpoint/2010/main" val="2688977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42869E5-655B-DC75-A66C-59111DF4777B}"/>
              </a:ext>
            </a:extLst>
          </p:cNvPr>
          <p:cNvSpPr>
            <a:spLocks noGrp="1"/>
          </p:cNvSpPr>
          <p:nvPr>
            <p:ph type="dt" sz="half" idx="10"/>
          </p:nvPr>
        </p:nvSpPr>
        <p:spPr/>
        <p:txBody>
          <a:bodyPr/>
          <a:lstStyle/>
          <a:p>
            <a:endParaRPr kumimoji="1" lang="ja-JP" altLang="en-US"/>
          </a:p>
        </p:txBody>
      </p:sp>
      <p:sp>
        <p:nvSpPr>
          <p:cNvPr id="3" name="フッター プレースホルダー 2">
            <a:extLst>
              <a:ext uri="{FF2B5EF4-FFF2-40B4-BE49-F238E27FC236}">
                <a16:creationId xmlns:a16="http://schemas.microsoft.com/office/drawing/2014/main" id="{7DD07181-B53F-9AEF-2231-3649A750915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015AF48-A2D5-FF35-BB12-ED2F8F54B244}"/>
              </a:ext>
            </a:extLst>
          </p:cNvPr>
          <p:cNvSpPr>
            <a:spLocks noGrp="1"/>
          </p:cNvSpPr>
          <p:nvPr>
            <p:ph type="sldNum" sz="quarter" idx="12"/>
          </p:nvPr>
        </p:nvSpPr>
        <p:spPr/>
        <p:txBody>
          <a:bodyPr/>
          <a:lstStyle/>
          <a:p>
            <a:fld id="{F197081C-42E6-C144-AEB5-D0465A53A29D}" type="slidenum">
              <a:rPr kumimoji="1" lang="ja-JP" altLang="en-US" smtClean="0"/>
              <a:t>‹#›</a:t>
            </a:fld>
            <a:endParaRPr kumimoji="1" lang="ja-JP" altLang="en-US"/>
          </a:p>
        </p:txBody>
      </p:sp>
    </p:spTree>
    <p:extLst>
      <p:ext uri="{BB962C8B-B14F-4D97-AF65-F5344CB8AC3E}">
        <p14:creationId xmlns:p14="http://schemas.microsoft.com/office/powerpoint/2010/main" val="1336388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2351C1-6B82-D3FF-E658-76B4DE53105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C006FEE-48FD-5F6E-D2F8-CEB82A889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D3039FF-33CB-BBA9-A68E-252718841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61E1385-1F9A-5992-7F52-85E77B712894}"/>
              </a:ext>
            </a:extLst>
          </p:cNvPr>
          <p:cNvSpPr>
            <a:spLocks noGrp="1"/>
          </p:cNvSpPr>
          <p:nvPr>
            <p:ph type="dt" sz="half" idx="10"/>
          </p:nvPr>
        </p:nvSpPr>
        <p:spPr/>
        <p:txBody>
          <a:bodyPr/>
          <a:lstStyle/>
          <a:p>
            <a:endParaRPr lang="en-US" dirty="0"/>
          </a:p>
        </p:txBody>
      </p:sp>
      <p:sp>
        <p:nvSpPr>
          <p:cNvPr id="6" name="フッター プレースホルダー 5">
            <a:extLst>
              <a:ext uri="{FF2B5EF4-FFF2-40B4-BE49-F238E27FC236}">
                <a16:creationId xmlns:a16="http://schemas.microsoft.com/office/drawing/2014/main" id="{91E6B69A-68CC-62FD-1EF8-583D8F234096}"/>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BBB19E4F-1BDA-3213-068D-633C49C8F2BF}"/>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136804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6343FD-546A-D8C3-AB79-A231F4C6798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F8C3652-1074-2D5D-7383-B5E667289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BA77547-1C0A-839E-4966-B70B22BCA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8D472F3-6208-93E5-59CF-355DD8230B40}"/>
              </a:ext>
            </a:extLst>
          </p:cNvPr>
          <p:cNvSpPr>
            <a:spLocks noGrp="1"/>
          </p:cNvSpPr>
          <p:nvPr>
            <p:ph type="dt" sz="half" idx="10"/>
          </p:nvPr>
        </p:nvSpPr>
        <p:spPr/>
        <p:txBody>
          <a:bodyPr/>
          <a:lstStyle/>
          <a:p>
            <a:endParaRPr kumimoji="1" lang="ja-JP" altLang="en-US"/>
          </a:p>
        </p:txBody>
      </p:sp>
      <p:sp>
        <p:nvSpPr>
          <p:cNvPr id="6" name="フッター プレースホルダー 5">
            <a:extLst>
              <a:ext uri="{FF2B5EF4-FFF2-40B4-BE49-F238E27FC236}">
                <a16:creationId xmlns:a16="http://schemas.microsoft.com/office/drawing/2014/main" id="{F43400BC-DE65-858B-0071-35CE246404AF}"/>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9256B5E2-0CF4-C7FE-1F3C-25E010B9562B}"/>
              </a:ext>
            </a:extLst>
          </p:cNvPr>
          <p:cNvSpPr>
            <a:spLocks noGrp="1"/>
          </p:cNvSpPr>
          <p:nvPr>
            <p:ph type="sldNum" sz="quarter" idx="12"/>
          </p:nvPr>
        </p:nvSpPr>
        <p:spPr/>
        <p:txBody>
          <a:bodyPr/>
          <a:lstStyle/>
          <a:p>
            <a:fld id="{F197081C-42E6-C144-AEB5-D0465A53A29D}" type="slidenum">
              <a:rPr kumimoji="1" lang="ja-JP" altLang="en-US" smtClean="0"/>
              <a:t>‹#›</a:t>
            </a:fld>
            <a:endParaRPr kumimoji="1" lang="ja-JP" altLang="en-US"/>
          </a:p>
        </p:txBody>
      </p:sp>
    </p:spTree>
    <p:extLst>
      <p:ext uri="{BB962C8B-B14F-4D97-AF65-F5344CB8AC3E}">
        <p14:creationId xmlns:p14="http://schemas.microsoft.com/office/powerpoint/2010/main" val="691992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223A780-333D-1B70-A872-B7968BE93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89DC5D2-6972-22B7-583F-7829DB0F0E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CDAD5BA-93CE-08EB-4136-B6EEA6682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フッター プレースホルダー 4">
            <a:extLst>
              <a:ext uri="{FF2B5EF4-FFF2-40B4-BE49-F238E27FC236}">
                <a16:creationId xmlns:a16="http://schemas.microsoft.com/office/drawing/2014/main" id="{2070BAFD-F4FF-BDD1-6E29-7EC721D81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スライド番号プレースホルダー 5">
            <a:extLst>
              <a:ext uri="{FF2B5EF4-FFF2-40B4-BE49-F238E27FC236}">
                <a16:creationId xmlns:a16="http://schemas.microsoft.com/office/drawing/2014/main" id="{279B356C-F7AA-A204-050A-404C3E2C71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cxnSp>
        <p:nvCxnSpPr>
          <p:cNvPr id="7" name="直線コネクタ 6">
            <a:extLst>
              <a:ext uri="{FF2B5EF4-FFF2-40B4-BE49-F238E27FC236}">
                <a16:creationId xmlns:a16="http://schemas.microsoft.com/office/drawing/2014/main" id="{10E895B2-853F-7177-54ED-B36F09ED1B89}"/>
              </a:ext>
            </a:extLst>
          </p:cNvPr>
          <p:cNvCxnSpPr/>
          <p:nvPr userDrawn="1"/>
        </p:nvCxnSpPr>
        <p:spPr>
          <a:xfrm>
            <a:off x="0" y="1228725"/>
            <a:ext cx="12192000" cy="0"/>
          </a:xfrm>
          <a:prstGeom prst="line">
            <a:avLst/>
          </a:prstGeom>
          <a:ln w="4762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41373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43_24435B4.xm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0F_7F447638.xm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11_3A405C5A.xm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microsoft.com/office/2018/10/relationships/comments" Target="../comments/modernComment_113_EFC68B4F.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microsoft.com/office/2018/10/relationships/comments" Target="../comments/modernComment_10D_6D5247A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16_96DC8CFB.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18/10/relationships/comments" Target="../comments/modernComment_153_8FA9697B.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9.jpg"/><Relationship Id="rId9"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microsoft.com/office/2018/10/relationships/comments" Target="../comments/modernComment_154_838CB62B.xml"/><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4_EA1419E.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410.png"/><Relationship Id="rId4" Type="http://schemas.openxmlformats.org/officeDocument/2006/relationships/image" Target="../media/image400.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microsoft.com/office/2018/10/relationships/comments" Target="../comments/modernComment_118_2806A187.xml"/><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110.png"/><Relationship Id="rId4" Type="http://schemas.openxmlformats.org/officeDocument/2006/relationships/customXml" Target="../ink/ink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microsoft.com/office/2018/10/relationships/comments" Target="../comments/modernComment_11A_1C9C0850.xml"/><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11C_C0608BB8.xml"/><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42_92836439.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2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microsoft.com/office/2018/10/relationships/comments" Target="../comments/modernComment_162_3F47C89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18/10/relationships/comments" Target="../comments/modernComment_140_5A123A6A.xml"/><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線コネクタ 7">
            <a:extLst>
              <a:ext uri="{FF2B5EF4-FFF2-40B4-BE49-F238E27FC236}">
                <a16:creationId xmlns:a16="http://schemas.microsoft.com/office/drawing/2014/main" id="{D420C212-E28E-F723-E076-D6A3DF2DC1C3}"/>
              </a:ext>
            </a:extLst>
          </p:cNvPr>
          <p:cNvCxnSpPr/>
          <p:nvPr/>
        </p:nvCxnSpPr>
        <p:spPr>
          <a:xfrm>
            <a:off x="0" y="5557838"/>
            <a:ext cx="12192000" cy="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893B330-41B5-D968-D90A-FC4B4463A0D8}"/>
              </a:ext>
            </a:extLst>
          </p:cNvPr>
          <p:cNvSpPr txBox="1"/>
          <p:nvPr/>
        </p:nvSpPr>
        <p:spPr>
          <a:xfrm>
            <a:off x="1459707" y="2644170"/>
            <a:ext cx="9272586" cy="1569660"/>
          </a:xfrm>
          <a:prstGeom prst="rect">
            <a:avLst/>
          </a:prstGeom>
          <a:noFill/>
        </p:spPr>
        <p:txBody>
          <a:bodyPr wrap="square" rtlCol="0">
            <a:spAutoFit/>
          </a:bodyPr>
          <a:lstStyle/>
          <a:p>
            <a:pPr algn="ctr"/>
            <a:r>
              <a:rPr kumimoji="1" lang="ja-JP" altLang="en-US" sz="9600" b="1">
                <a:latin typeface="Hiragino Kaku Gothic Pro W3" panose="020B0300000000000000" pitchFamily="34" charset="-128"/>
                <a:ea typeface="Hiragino Kaku Gothic Pro W3" panose="020B0300000000000000" pitchFamily="34" charset="-128"/>
              </a:rPr>
              <a:t>教師なし学習</a:t>
            </a:r>
          </a:p>
        </p:txBody>
      </p:sp>
      <p:sp>
        <p:nvSpPr>
          <p:cNvPr id="2" name="テキスト ボックス 1">
            <a:extLst>
              <a:ext uri="{FF2B5EF4-FFF2-40B4-BE49-F238E27FC236}">
                <a16:creationId xmlns:a16="http://schemas.microsoft.com/office/drawing/2014/main" id="{ABDB53CC-5F6D-DF71-2A47-8893494A0C31}"/>
              </a:ext>
            </a:extLst>
          </p:cNvPr>
          <p:cNvSpPr txBox="1"/>
          <p:nvPr/>
        </p:nvSpPr>
        <p:spPr>
          <a:xfrm>
            <a:off x="9541903" y="6020132"/>
            <a:ext cx="2380780" cy="584775"/>
          </a:xfrm>
          <a:prstGeom prst="rect">
            <a:avLst/>
          </a:prstGeom>
          <a:noFill/>
        </p:spPr>
        <p:txBody>
          <a:bodyPr wrap="none" rtlCol="0">
            <a:spAutoFit/>
          </a:bodyPr>
          <a:lstStyle/>
          <a:p>
            <a:r>
              <a:rPr kumimoji="1" lang="en-US" altLang="ja-JP" sz="3200" dirty="0"/>
              <a:t>aki-goto</a:t>
            </a:r>
            <a:r>
              <a:rPr lang="en-US" altLang="ja-JP" sz="3200" dirty="0"/>
              <a:t>-27</a:t>
            </a:r>
            <a:endParaRPr kumimoji="1" lang="ja-JP" altLang="en-US" sz="3200"/>
          </a:p>
        </p:txBody>
      </p:sp>
    </p:spTree>
    <p:extLst>
      <p:ext uri="{BB962C8B-B14F-4D97-AF65-F5344CB8AC3E}">
        <p14:creationId xmlns:p14="http://schemas.microsoft.com/office/powerpoint/2010/main" val="2968834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59BDF9BE-3474-A797-A63B-749A8CAC6632}"/>
              </a:ext>
            </a:extLst>
          </p:cNvPr>
          <p:cNvSpPr txBox="1"/>
          <p:nvPr/>
        </p:nvSpPr>
        <p:spPr>
          <a:xfrm>
            <a:off x="242888" y="200025"/>
            <a:ext cx="6971780" cy="830997"/>
          </a:xfrm>
          <a:prstGeom prst="rect">
            <a:avLst/>
          </a:prstGeom>
          <a:noFill/>
        </p:spPr>
        <p:txBody>
          <a:bodyPr wrap="none" rtlCol="0">
            <a:spAutoFit/>
          </a:bodyPr>
          <a:lstStyle/>
          <a:p>
            <a:r>
              <a:rPr kumimoji="1" lang="ja-JP" altLang="en-US" sz="4800"/>
              <a:t>機械学習の種類（ざっくり）</a:t>
            </a:r>
            <a:endParaRPr kumimoji="1" lang="en-US" altLang="ja-JP" sz="4800" dirty="0"/>
          </a:p>
        </p:txBody>
      </p:sp>
      <p:sp>
        <p:nvSpPr>
          <p:cNvPr id="9" name="テキスト ボックス 8">
            <a:extLst>
              <a:ext uri="{FF2B5EF4-FFF2-40B4-BE49-F238E27FC236}">
                <a16:creationId xmlns:a16="http://schemas.microsoft.com/office/drawing/2014/main" id="{D7C8F714-50CF-08F9-9D15-56B38D5A25FD}"/>
              </a:ext>
            </a:extLst>
          </p:cNvPr>
          <p:cNvSpPr txBox="1"/>
          <p:nvPr/>
        </p:nvSpPr>
        <p:spPr>
          <a:xfrm>
            <a:off x="253147" y="1357313"/>
            <a:ext cx="2236510" cy="707886"/>
          </a:xfrm>
          <a:prstGeom prst="rect">
            <a:avLst/>
          </a:prstGeom>
          <a:noFill/>
        </p:spPr>
        <p:txBody>
          <a:bodyPr wrap="none" rtlCol="0">
            <a:spAutoFit/>
          </a:bodyPr>
          <a:lstStyle/>
          <a:p>
            <a:r>
              <a:rPr kumimoji="1" lang="ja-JP" altLang="en-US" sz="4000"/>
              <a:t>機械学習</a:t>
            </a:r>
            <a:endParaRPr kumimoji="1" lang="en-US" altLang="ja-JP" sz="4000" dirty="0"/>
          </a:p>
        </p:txBody>
      </p:sp>
      <p:sp>
        <p:nvSpPr>
          <p:cNvPr id="10" name="テキスト ボックス 9">
            <a:extLst>
              <a:ext uri="{FF2B5EF4-FFF2-40B4-BE49-F238E27FC236}">
                <a16:creationId xmlns:a16="http://schemas.microsoft.com/office/drawing/2014/main" id="{8A92B488-0672-B232-8191-F9D5B0C1D704}"/>
              </a:ext>
            </a:extLst>
          </p:cNvPr>
          <p:cNvSpPr txBox="1"/>
          <p:nvPr/>
        </p:nvSpPr>
        <p:spPr>
          <a:xfrm>
            <a:off x="1371402" y="2040821"/>
            <a:ext cx="2518638" cy="584775"/>
          </a:xfrm>
          <a:prstGeom prst="rect">
            <a:avLst/>
          </a:prstGeom>
          <a:noFill/>
        </p:spPr>
        <p:txBody>
          <a:bodyPr wrap="none" rtlCol="0">
            <a:spAutoFit/>
          </a:bodyPr>
          <a:lstStyle/>
          <a:p>
            <a:r>
              <a:rPr kumimoji="1" lang="ja-JP" altLang="en-US" sz="3200"/>
              <a:t>教師あり学習</a:t>
            </a:r>
            <a:endParaRPr kumimoji="1" lang="en-US" altLang="ja-JP" sz="3200" dirty="0"/>
          </a:p>
        </p:txBody>
      </p:sp>
      <p:sp>
        <p:nvSpPr>
          <p:cNvPr id="11" name="テキスト ボックス 10">
            <a:extLst>
              <a:ext uri="{FF2B5EF4-FFF2-40B4-BE49-F238E27FC236}">
                <a16:creationId xmlns:a16="http://schemas.microsoft.com/office/drawing/2014/main" id="{4DFC0891-B52A-D24B-4B07-BE179BC5F842}"/>
              </a:ext>
            </a:extLst>
          </p:cNvPr>
          <p:cNvSpPr txBox="1"/>
          <p:nvPr/>
        </p:nvSpPr>
        <p:spPr>
          <a:xfrm>
            <a:off x="1371402" y="3652983"/>
            <a:ext cx="2646878" cy="584775"/>
          </a:xfrm>
          <a:prstGeom prst="rect">
            <a:avLst/>
          </a:prstGeom>
          <a:noFill/>
        </p:spPr>
        <p:txBody>
          <a:bodyPr wrap="none" rtlCol="0">
            <a:spAutoFit/>
          </a:bodyPr>
          <a:lstStyle/>
          <a:p>
            <a:r>
              <a:rPr kumimoji="1" lang="ja-JP" altLang="en-US" sz="3200" b="1"/>
              <a:t>教師なし学習</a:t>
            </a:r>
            <a:endParaRPr kumimoji="1" lang="en-US" altLang="ja-JP" sz="3200" b="1" dirty="0"/>
          </a:p>
        </p:txBody>
      </p:sp>
      <p:sp>
        <p:nvSpPr>
          <p:cNvPr id="12" name="テキスト ボックス 11">
            <a:extLst>
              <a:ext uri="{FF2B5EF4-FFF2-40B4-BE49-F238E27FC236}">
                <a16:creationId xmlns:a16="http://schemas.microsoft.com/office/drawing/2014/main" id="{7B3EC783-8167-1D5D-30D5-DB203824E0DE}"/>
              </a:ext>
            </a:extLst>
          </p:cNvPr>
          <p:cNvSpPr txBox="1"/>
          <p:nvPr/>
        </p:nvSpPr>
        <p:spPr>
          <a:xfrm>
            <a:off x="1371402" y="6273225"/>
            <a:ext cx="1826141" cy="584775"/>
          </a:xfrm>
          <a:prstGeom prst="rect">
            <a:avLst/>
          </a:prstGeom>
          <a:noFill/>
        </p:spPr>
        <p:txBody>
          <a:bodyPr wrap="none" rtlCol="0">
            <a:spAutoFit/>
          </a:bodyPr>
          <a:lstStyle/>
          <a:p>
            <a:r>
              <a:rPr kumimoji="1" lang="ja-JP" altLang="en-US" sz="3200"/>
              <a:t>強化学習</a:t>
            </a:r>
            <a:endParaRPr kumimoji="1" lang="en-US" altLang="ja-JP" sz="3200" dirty="0"/>
          </a:p>
        </p:txBody>
      </p:sp>
      <p:sp>
        <p:nvSpPr>
          <p:cNvPr id="13" name="テキスト ボックス 12">
            <a:extLst>
              <a:ext uri="{FF2B5EF4-FFF2-40B4-BE49-F238E27FC236}">
                <a16:creationId xmlns:a16="http://schemas.microsoft.com/office/drawing/2014/main" id="{CE133A8B-98AE-E249-2091-7643FCBAB0EC}"/>
              </a:ext>
            </a:extLst>
          </p:cNvPr>
          <p:cNvSpPr txBox="1"/>
          <p:nvPr/>
        </p:nvSpPr>
        <p:spPr>
          <a:xfrm>
            <a:off x="2358552" y="2581627"/>
            <a:ext cx="1005403" cy="584775"/>
          </a:xfrm>
          <a:prstGeom prst="rect">
            <a:avLst/>
          </a:prstGeom>
          <a:noFill/>
        </p:spPr>
        <p:txBody>
          <a:bodyPr wrap="none" rtlCol="0">
            <a:spAutoFit/>
          </a:bodyPr>
          <a:lstStyle/>
          <a:p>
            <a:r>
              <a:rPr kumimoji="1" lang="ja-JP" altLang="en-US" sz="3200"/>
              <a:t>回帰</a:t>
            </a:r>
            <a:endParaRPr kumimoji="1" lang="en-US" altLang="ja-JP" sz="3200" dirty="0"/>
          </a:p>
        </p:txBody>
      </p:sp>
      <p:sp>
        <p:nvSpPr>
          <p:cNvPr id="15" name="テキスト ボックス 14">
            <a:extLst>
              <a:ext uri="{FF2B5EF4-FFF2-40B4-BE49-F238E27FC236}">
                <a16:creationId xmlns:a16="http://schemas.microsoft.com/office/drawing/2014/main" id="{45370707-05F1-8283-B193-A20BF8B301B7}"/>
              </a:ext>
            </a:extLst>
          </p:cNvPr>
          <p:cNvSpPr txBox="1"/>
          <p:nvPr/>
        </p:nvSpPr>
        <p:spPr>
          <a:xfrm>
            <a:off x="2358551" y="3104477"/>
            <a:ext cx="1005403" cy="584775"/>
          </a:xfrm>
          <a:prstGeom prst="rect">
            <a:avLst/>
          </a:prstGeom>
          <a:noFill/>
        </p:spPr>
        <p:txBody>
          <a:bodyPr wrap="none" rtlCol="0">
            <a:spAutoFit/>
          </a:bodyPr>
          <a:lstStyle/>
          <a:p>
            <a:r>
              <a:rPr kumimoji="1" lang="ja-JP" altLang="en-US" sz="3200"/>
              <a:t>分類</a:t>
            </a:r>
            <a:endParaRPr kumimoji="1" lang="en-US" altLang="ja-JP" sz="3200" dirty="0"/>
          </a:p>
        </p:txBody>
      </p:sp>
      <p:sp>
        <p:nvSpPr>
          <p:cNvPr id="16" name="テキスト ボックス 15">
            <a:extLst>
              <a:ext uri="{FF2B5EF4-FFF2-40B4-BE49-F238E27FC236}">
                <a16:creationId xmlns:a16="http://schemas.microsoft.com/office/drawing/2014/main" id="{812932D0-C897-A615-F1F7-9E22A257CAFA}"/>
              </a:ext>
            </a:extLst>
          </p:cNvPr>
          <p:cNvSpPr txBox="1"/>
          <p:nvPr/>
        </p:nvSpPr>
        <p:spPr>
          <a:xfrm>
            <a:off x="2358551" y="4201488"/>
            <a:ext cx="4083169" cy="584775"/>
          </a:xfrm>
          <a:prstGeom prst="rect">
            <a:avLst/>
          </a:prstGeom>
          <a:noFill/>
        </p:spPr>
        <p:txBody>
          <a:bodyPr wrap="none" rtlCol="0">
            <a:spAutoFit/>
          </a:bodyPr>
          <a:lstStyle/>
          <a:p>
            <a:r>
              <a:rPr kumimoji="1" lang="ja-JP" altLang="en-US" sz="3200"/>
              <a:t>クラスタリング</a:t>
            </a:r>
            <a:r>
              <a:rPr kumimoji="1" lang="ja-JP" altLang="en-US" sz="2000"/>
              <a:t>（後述）</a:t>
            </a:r>
            <a:endParaRPr kumimoji="1" lang="en-US" altLang="ja-JP" sz="2000" dirty="0"/>
          </a:p>
        </p:txBody>
      </p:sp>
      <p:sp>
        <p:nvSpPr>
          <p:cNvPr id="17" name="テキスト ボックス 16">
            <a:extLst>
              <a:ext uri="{FF2B5EF4-FFF2-40B4-BE49-F238E27FC236}">
                <a16:creationId xmlns:a16="http://schemas.microsoft.com/office/drawing/2014/main" id="{B1587D83-1322-344D-1EC5-88270D96E341}"/>
              </a:ext>
            </a:extLst>
          </p:cNvPr>
          <p:cNvSpPr txBox="1"/>
          <p:nvPr/>
        </p:nvSpPr>
        <p:spPr>
          <a:xfrm>
            <a:off x="2358551" y="5265144"/>
            <a:ext cx="2537874" cy="584775"/>
          </a:xfrm>
          <a:prstGeom prst="rect">
            <a:avLst/>
          </a:prstGeom>
          <a:noFill/>
        </p:spPr>
        <p:txBody>
          <a:bodyPr wrap="none" rtlCol="0">
            <a:spAutoFit/>
          </a:bodyPr>
          <a:lstStyle/>
          <a:p>
            <a:r>
              <a:rPr kumimoji="1" lang="ja-JP" altLang="en-US" sz="3200" b="1">
                <a:solidFill>
                  <a:srgbClr val="FF0000"/>
                </a:solidFill>
              </a:rPr>
              <a:t>次元削減</a:t>
            </a:r>
            <a:r>
              <a:rPr kumimoji="1" lang="en-US" altLang="ja-JP" sz="2000" dirty="0"/>
              <a:t>(</a:t>
            </a:r>
            <a:r>
              <a:rPr kumimoji="1" lang="ja-JP" altLang="en-US" sz="2000"/>
              <a:t>後述</a:t>
            </a:r>
            <a:r>
              <a:rPr kumimoji="1" lang="en-US" altLang="ja-JP" sz="2000" dirty="0"/>
              <a:t>)</a:t>
            </a:r>
          </a:p>
        </p:txBody>
      </p:sp>
      <p:cxnSp>
        <p:nvCxnSpPr>
          <p:cNvPr id="23" name="カギ線コネクタ 22">
            <a:extLst>
              <a:ext uri="{FF2B5EF4-FFF2-40B4-BE49-F238E27FC236}">
                <a16:creationId xmlns:a16="http://schemas.microsoft.com/office/drawing/2014/main" id="{ADD6CAB6-4067-5F3D-4253-56F90B1555BA}"/>
              </a:ext>
            </a:extLst>
          </p:cNvPr>
          <p:cNvCxnSpPr>
            <a:cxnSpLocks/>
            <a:endCxn id="12" idx="1"/>
          </p:cNvCxnSpPr>
          <p:nvPr/>
        </p:nvCxnSpPr>
        <p:spPr>
          <a:xfrm rot="16200000" flipH="1">
            <a:off x="-1322228" y="3871982"/>
            <a:ext cx="4658797" cy="728464"/>
          </a:xfrm>
          <a:prstGeom prst="bentConnector2">
            <a:avLst/>
          </a:prstGeom>
          <a:ln w="508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815DD17-C32F-B390-245D-D11038EC8812}"/>
              </a:ext>
            </a:extLst>
          </p:cNvPr>
          <p:cNvCxnSpPr>
            <a:cxnSpLocks/>
            <a:stCxn id="11" idx="1"/>
          </p:cNvCxnSpPr>
          <p:nvPr/>
        </p:nvCxnSpPr>
        <p:spPr>
          <a:xfrm flipH="1">
            <a:off x="642938" y="3945371"/>
            <a:ext cx="72846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A14EF43-AF15-8268-E1D4-1ACDA06380E0}"/>
              </a:ext>
            </a:extLst>
          </p:cNvPr>
          <p:cNvCxnSpPr>
            <a:cxnSpLocks/>
          </p:cNvCxnSpPr>
          <p:nvPr/>
        </p:nvCxnSpPr>
        <p:spPr>
          <a:xfrm flipH="1">
            <a:off x="642938" y="2333208"/>
            <a:ext cx="72846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9" name="カギ線コネクタ 28">
            <a:extLst>
              <a:ext uri="{FF2B5EF4-FFF2-40B4-BE49-F238E27FC236}">
                <a16:creationId xmlns:a16="http://schemas.microsoft.com/office/drawing/2014/main" id="{244AB9BE-D892-4654-CEC5-68D4B59E468E}"/>
              </a:ext>
            </a:extLst>
          </p:cNvPr>
          <p:cNvCxnSpPr>
            <a:cxnSpLocks/>
            <a:endCxn id="15" idx="1"/>
          </p:cNvCxnSpPr>
          <p:nvPr/>
        </p:nvCxnSpPr>
        <p:spPr>
          <a:xfrm rot="16200000" flipH="1">
            <a:off x="1636881" y="2675195"/>
            <a:ext cx="845982" cy="597358"/>
          </a:xfrm>
          <a:prstGeom prst="bentConnector2">
            <a:avLst/>
          </a:prstGeom>
          <a:ln w="508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BB29C74-99CC-2ECC-2A68-17DC6718E385}"/>
              </a:ext>
            </a:extLst>
          </p:cNvPr>
          <p:cNvCxnSpPr>
            <a:cxnSpLocks/>
            <a:stCxn id="13" idx="1"/>
          </p:cNvCxnSpPr>
          <p:nvPr/>
        </p:nvCxnSpPr>
        <p:spPr>
          <a:xfrm flipH="1" flipV="1">
            <a:off x="1761193" y="2874014"/>
            <a:ext cx="597359" cy="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7" name="カギ線コネクタ 36">
            <a:extLst>
              <a:ext uri="{FF2B5EF4-FFF2-40B4-BE49-F238E27FC236}">
                <a16:creationId xmlns:a16="http://schemas.microsoft.com/office/drawing/2014/main" id="{45F6AEE4-FBAF-8EE8-5B09-CA3B0FB8AD32}"/>
              </a:ext>
            </a:extLst>
          </p:cNvPr>
          <p:cNvCxnSpPr>
            <a:cxnSpLocks/>
            <a:endCxn id="17" idx="1"/>
          </p:cNvCxnSpPr>
          <p:nvPr/>
        </p:nvCxnSpPr>
        <p:spPr>
          <a:xfrm rot="16200000" flipH="1">
            <a:off x="1337385" y="4536366"/>
            <a:ext cx="1444974" cy="597358"/>
          </a:xfrm>
          <a:prstGeom prst="bentConnector2">
            <a:avLst/>
          </a:prstGeom>
          <a:ln w="508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FFF7F366-964E-CF5A-01F5-FA8E3AE35A6D}"/>
              </a:ext>
            </a:extLst>
          </p:cNvPr>
          <p:cNvCxnSpPr>
            <a:cxnSpLocks/>
          </p:cNvCxnSpPr>
          <p:nvPr/>
        </p:nvCxnSpPr>
        <p:spPr>
          <a:xfrm flipH="1" flipV="1">
            <a:off x="1765494" y="4485132"/>
            <a:ext cx="597359" cy="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964F99C-1249-C2B9-6E1D-DDFBC7AA351D}"/>
              </a:ext>
            </a:extLst>
          </p:cNvPr>
          <p:cNvSpPr txBox="1"/>
          <p:nvPr/>
        </p:nvSpPr>
        <p:spPr>
          <a:xfrm>
            <a:off x="5295131" y="2646676"/>
            <a:ext cx="2031325" cy="461665"/>
          </a:xfrm>
          <a:prstGeom prst="rect">
            <a:avLst/>
          </a:prstGeom>
          <a:noFill/>
        </p:spPr>
        <p:txBody>
          <a:bodyPr wrap="none" rtlCol="0">
            <a:spAutoFit/>
          </a:bodyPr>
          <a:lstStyle/>
          <a:p>
            <a:r>
              <a:rPr kumimoji="1" lang="ja-JP" altLang="en-US" sz="2400"/>
              <a:t>連続値の予測</a:t>
            </a:r>
          </a:p>
        </p:txBody>
      </p:sp>
      <p:sp>
        <p:nvSpPr>
          <p:cNvPr id="42" name="テキスト ボックス 41">
            <a:extLst>
              <a:ext uri="{FF2B5EF4-FFF2-40B4-BE49-F238E27FC236}">
                <a16:creationId xmlns:a16="http://schemas.microsoft.com/office/drawing/2014/main" id="{3BFE9D91-5C12-B491-7E40-E671E438A556}"/>
              </a:ext>
            </a:extLst>
          </p:cNvPr>
          <p:cNvSpPr txBox="1"/>
          <p:nvPr/>
        </p:nvSpPr>
        <p:spPr>
          <a:xfrm>
            <a:off x="5295131" y="3166402"/>
            <a:ext cx="1723549" cy="461665"/>
          </a:xfrm>
          <a:prstGeom prst="rect">
            <a:avLst/>
          </a:prstGeom>
          <a:noFill/>
        </p:spPr>
        <p:txBody>
          <a:bodyPr wrap="none" rtlCol="0">
            <a:spAutoFit/>
          </a:bodyPr>
          <a:lstStyle/>
          <a:p>
            <a:r>
              <a:rPr kumimoji="1" lang="ja-JP" altLang="en-US" sz="2400"/>
              <a:t>種類の判別</a:t>
            </a:r>
          </a:p>
        </p:txBody>
      </p:sp>
      <p:sp>
        <p:nvSpPr>
          <p:cNvPr id="44" name="テキスト ボックス 43">
            <a:extLst>
              <a:ext uri="{FF2B5EF4-FFF2-40B4-BE49-F238E27FC236}">
                <a16:creationId xmlns:a16="http://schemas.microsoft.com/office/drawing/2014/main" id="{A7143E12-59F1-595C-E9BC-B388B6E56B78}"/>
              </a:ext>
            </a:extLst>
          </p:cNvPr>
          <p:cNvSpPr txBox="1"/>
          <p:nvPr/>
        </p:nvSpPr>
        <p:spPr>
          <a:xfrm>
            <a:off x="6310793" y="4254299"/>
            <a:ext cx="3736920" cy="461665"/>
          </a:xfrm>
          <a:prstGeom prst="rect">
            <a:avLst/>
          </a:prstGeom>
          <a:noFill/>
        </p:spPr>
        <p:txBody>
          <a:bodyPr wrap="none" rtlCol="0">
            <a:spAutoFit/>
          </a:bodyPr>
          <a:lstStyle/>
          <a:p>
            <a:r>
              <a:rPr kumimoji="1" lang="ja-JP" altLang="en-US" sz="2400"/>
              <a:t>データをグループ化していく</a:t>
            </a:r>
          </a:p>
        </p:txBody>
      </p:sp>
      <p:sp>
        <p:nvSpPr>
          <p:cNvPr id="45" name="テキスト ボックス 44">
            <a:extLst>
              <a:ext uri="{FF2B5EF4-FFF2-40B4-BE49-F238E27FC236}">
                <a16:creationId xmlns:a16="http://schemas.microsoft.com/office/drawing/2014/main" id="{AE22A540-C850-174D-3FB3-2ABCC0DACEFA}"/>
              </a:ext>
            </a:extLst>
          </p:cNvPr>
          <p:cNvSpPr txBox="1"/>
          <p:nvPr/>
        </p:nvSpPr>
        <p:spPr>
          <a:xfrm>
            <a:off x="6310793" y="5326698"/>
            <a:ext cx="4283545" cy="461665"/>
          </a:xfrm>
          <a:prstGeom prst="rect">
            <a:avLst/>
          </a:prstGeom>
          <a:noFill/>
        </p:spPr>
        <p:txBody>
          <a:bodyPr wrap="none" rtlCol="0">
            <a:spAutoFit/>
          </a:bodyPr>
          <a:lstStyle/>
          <a:p>
            <a:r>
              <a:rPr kumimoji="1" lang="ja-JP" altLang="en-US" sz="2400"/>
              <a:t>データの特徴量の次元を減らす</a:t>
            </a:r>
          </a:p>
        </p:txBody>
      </p:sp>
      <p:sp>
        <p:nvSpPr>
          <p:cNvPr id="48" name="テキスト ボックス 47">
            <a:extLst>
              <a:ext uri="{FF2B5EF4-FFF2-40B4-BE49-F238E27FC236}">
                <a16:creationId xmlns:a16="http://schemas.microsoft.com/office/drawing/2014/main" id="{B4700314-57D1-1203-702B-51E52A70D480}"/>
              </a:ext>
            </a:extLst>
          </p:cNvPr>
          <p:cNvSpPr txBox="1"/>
          <p:nvPr/>
        </p:nvSpPr>
        <p:spPr>
          <a:xfrm>
            <a:off x="3363954" y="6417182"/>
            <a:ext cx="6096541" cy="461665"/>
          </a:xfrm>
          <a:prstGeom prst="rect">
            <a:avLst/>
          </a:prstGeom>
          <a:noFill/>
        </p:spPr>
        <p:txBody>
          <a:bodyPr wrap="none" rtlCol="0">
            <a:spAutoFit/>
          </a:bodyPr>
          <a:lstStyle/>
          <a:p>
            <a:r>
              <a:rPr kumimoji="1" lang="ja-JP" altLang="en-US" sz="2400"/>
              <a:t>報酬を最大化するために行動する方法を学ぶ</a:t>
            </a:r>
          </a:p>
        </p:txBody>
      </p:sp>
      <p:sp>
        <p:nvSpPr>
          <p:cNvPr id="3" name="Slide Number Placeholder 5">
            <a:extLst>
              <a:ext uri="{FF2B5EF4-FFF2-40B4-BE49-F238E27FC236}">
                <a16:creationId xmlns:a16="http://schemas.microsoft.com/office/drawing/2014/main" id="{384B14EC-CADE-E043-1E29-3E2DB6A488C7}"/>
              </a:ext>
            </a:extLst>
          </p:cNvPr>
          <p:cNvSpPr>
            <a:spLocks noGrp="1"/>
          </p:cNvSpPr>
          <p:nvPr>
            <p:ph type="sldNum" sz="quarter" idx="12"/>
          </p:nvPr>
        </p:nvSpPr>
        <p:spPr/>
        <p:txBody>
          <a:bodyPr/>
          <a:lstStyle/>
          <a:p>
            <a:fld id="{4FAB73BC-B049-4115-A692-8D63A059BFB8}" type="slidenum">
              <a:rPr lang="en-US" smtClean="0"/>
              <a:t>10</a:t>
            </a:fld>
            <a:endParaRPr lang="en-US"/>
          </a:p>
        </p:txBody>
      </p:sp>
    </p:spTree>
    <p:extLst>
      <p:ext uri="{BB962C8B-B14F-4D97-AF65-F5344CB8AC3E}">
        <p14:creationId xmlns:p14="http://schemas.microsoft.com/office/powerpoint/2010/main" val="4277947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5240D2-3288-3197-C567-FDC364CFA42F}"/>
              </a:ext>
            </a:extLst>
          </p:cNvPr>
          <p:cNvSpPr txBox="1"/>
          <p:nvPr/>
        </p:nvSpPr>
        <p:spPr>
          <a:xfrm>
            <a:off x="242888" y="200025"/>
            <a:ext cx="4493538" cy="830997"/>
          </a:xfrm>
          <a:prstGeom prst="rect">
            <a:avLst/>
          </a:prstGeom>
          <a:noFill/>
        </p:spPr>
        <p:txBody>
          <a:bodyPr wrap="none" rtlCol="0">
            <a:spAutoFit/>
          </a:bodyPr>
          <a:lstStyle/>
          <a:p>
            <a:r>
              <a:rPr lang="ja-JP" altLang="en-US" sz="4800"/>
              <a:t>次元削減とは？</a:t>
            </a:r>
            <a:endParaRPr kumimoji="1" lang="ja-JP" altLang="en-US" sz="4800"/>
          </a:p>
        </p:txBody>
      </p:sp>
      <p:grpSp>
        <p:nvGrpSpPr>
          <p:cNvPr id="37" name="グループ化 36">
            <a:extLst>
              <a:ext uri="{FF2B5EF4-FFF2-40B4-BE49-F238E27FC236}">
                <a16:creationId xmlns:a16="http://schemas.microsoft.com/office/drawing/2014/main" id="{1A77B84B-7CD0-1A1C-2268-D049231EFBED}"/>
              </a:ext>
            </a:extLst>
          </p:cNvPr>
          <p:cNvGrpSpPr/>
          <p:nvPr/>
        </p:nvGrpSpPr>
        <p:grpSpPr>
          <a:xfrm>
            <a:off x="240793" y="3049967"/>
            <a:ext cx="5166206" cy="3608008"/>
            <a:chOff x="242888" y="1591305"/>
            <a:chExt cx="5500687" cy="4286251"/>
          </a:xfrm>
        </p:grpSpPr>
        <p:sp>
          <p:nvSpPr>
            <p:cNvPr id="5" name="正方形/長方形 4">
              <a:extLst>
                <a:ext uri="{FF2B5EF4-FFF2-40B4-BE49-F238E27FC236}">
                  <a16:creationId xmlns:a16="http://schemas.microsoft.com/office/drawing/2014/main" id="{834064AB-04EF-0C85-9689-C29043024EFB}"/>
                </a:ext>
              </a:extLst>
            </p:cNvPr>
            <p:cNvSpPr/>
            <p:nvPr/>
          </p:nvSpPr>
          <p:spPr>
            <a:xfrm>
              <a:off x="242888" y="1591305"/>
              <a:ext cx="5500687" cy="428625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6DF72A59-FD34-3A9C-2993-D2C18F888492}"/>
                </a:ext>
              </a:extLst>
            </p:cNvPr>
            <p:cNvCxnSpPr/>
            <p:nvPr/>
          </p:nvCxnSpPr>
          <p:spPr>
            <a:xfrm>
              <a:off x="478417" y="5509832"/>
              <a:ext cx="507206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15D53927-46C3-ADAA-D5CA-BEAE09C29905}"/>
                </a:ext>
              </a:extLst>
            </p:cNvPr>
            <p:cNvCxnSpPr/>
            <p:nvPr/>
          </p:nvCxnSpPr>
          <p:spPr>
            <a:xfrm flipV="1">
              <a:off x="764167" y="1709357"/>
              <a:ext cx="0" cy="41681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円/楕円 11">
              <a:extLst>
                <a:ext uri="{FF2B5EF4-FFF2-40B4-BE49-F238E27FC236}">
                  <a16:creationId xmlns:a16="http://schemas.microsoft.com/office/drawing/2014/main" id="{933FD9DF-D6AB-BEC3-2881-8CFFF122D814}"/>
                </a:ext>
              </a:extLst>
            </p:cNvPr>
            <p:cNvSpPr/>
            <p:nvPr/>
          </p:nvSpPr>
          <p:spPr>
            <a:xfrm>
              <a:off x="4051093" y="2397787"/>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FB5BA7FD-6A89-8D3E-363B-B9B9E818B913}"/>
                </a:ext>
              </a:extLst>
            </p:cNvPr>
            <p:cNvSpPr/>
            <p:nvPr/>
          </p:nvSpPr>
          <p:spPr>
            <a:xfrm>
              <a:off x="1250648" y="485193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E7FDBF73-9480-A073-0084-238AD0A78C30}"/>
                </a:ext>
              </a:extLst>
            </p:cNvPr>
            <p:cNvSpPr/>
            <p:nvPr/>
          </p:nvSpPr>
          <p:spPr>
            <a:xfrm>
              <a:off x="1479248" y="4532373"/>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435A3725-7611-01C5-7905-89FA1BF21519}"/>
                </a:ext>
              </a:extLst>
            </p:cNvPr>
            <p:cNvSpPr/>
            <p:nvPr/>
          </p:nvSpPr>
          <p:spPr>
            <a:xfrm>
              <a:off x="1893342" y="4637617"/>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B8A2641F-B2E2-B67F-C942-0F0C6BCF5396}"/>
                </a:ext>
              </a:extLst>
            </p:cNvPr>
            <p:cNvSpPr/>
            <p:nvPr/>
          </p:nvSpPr>
          <p:spPr>
            <a:xfrm>
              <a:off x="4051093" y="2998903"/>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8833075C-F353-463D-3EAE-75F1A67838F1}"/>
                </a:ext>
              </a:extLst>
            </p:cNvPr>
            <p:cNvSpPr/>
            <p:nvPr/>
          </p:nvSpPr>
          <p:spPr>
            <a:xfrm>
              <a:off x="3139571" y="310605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26A08C75-47B2-BD4B-299C-4562C7E9950A}"/>
                </a:ext>
              </a:extLst>
            </p:cNvPr>
            <p:cNvSpPr/>
            <p:nvPr/>
          </p:nvSpPr>
          <p:spPr>
            <a:xfrm>
              <a:off x="2430701" y="37788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9AD4E275-6119-7806-6D56-C0B28511EFDD}"/>
                </a:ext>
              </a:extLst>
            </p:cNvPr>
            <p:cNvSpPr/>
            <p:nvPr/>
          </p:nvSpPr>
          <p:spPr>
            <a:xfrm>
              <a:off x="3043024" y="378625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50EEFC52-B0D1-0D74-4179-64F7E3715A5F}"/>
                </a:ext>
              </a:extLst>
            </p:cNvPr>
            <p:cNvSpPr/>
            <p:nvPr/>
          </p:nvSpPr>
          <p:spPr>
            <a:xfrm>
              <a:off x="4783034" y="218347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4A2384ED-307A-BCFF-1DD1-A4A8A6CD8734}"/>
                </a:ext>
              </a:extLst>
            </p:cNvPr>
            <p:cNvSpPr txBox="1"/>
            <p:nvPr/>
          </p:nvSpPr>
          <p:spPr>
            <a:xfrm>
              <a:off x="832917" y="1709357"/>
              <a:ext cx="646331" cy="369332"/>
            </a:xfrm>
            <a:prstGeom prst="rect">
              <a:avLst/>
            </a:prstGeom>
            <a:noFill/>
          </p:spPr>
          <p:txBody>
            <a:bodyPr wrap="none" rtlCol="0">
              <a:spAutoFit/>
            </a:bodyPr>
            <a:lstStyle/>
            <a:p>
              <a:r>
                <a:rPr kumimoji="1" lang="ja-JP" altLang="en-US"/>
                <a:t>身長</a:t>
              </a:r>
            </a:p>
          </p:txBody>
        </p:sp>
        <p:sp>
          <p:nvSpPr>
            <p:cNvPr id="34" name="テキスト ボックス 33">
              <a:extLst>
                <a:ext uri="{FF2B5EF4-FFF2-40B4-BE49-F238E27FC236}">
                  <a16:creationId xmlns:a16="http://schemas.microsoft.com/office/drawing/2014/main" id="{7D8F6C66-C04A-DCBE-1838-9727B2EAC5B9}"/>
                </a:ext>
              </a:extLst>
            </p:cNvPr>
            <p:cNvSpPr txBox="1"/>
            <p:nvPr/>
          </p:nvSpPr>
          <p:spPr>
            <a:xfrm>
              <a:off x="4857329" y="5103372"/>
              <a:ext cx="646331" cy="369332"/>
            </a:xfrm>
            <a:prstGeom prst="rect">
              <a:avLst/>
            </a:prstGeom>
            <a:noFill/>
          </p:spPr>
          <p:txBody>
            <a:bodyPr wrap="none" rtlCol="0">
              <a:spAutoFit/>
            </a:bodyPr>
            <a:lstStyle/>
            <a:p>
              <a:r>
                <a:rPr kumimoji="1" lang="ja-JP" altLang="en-US"/>
                <a:t>体重</a:t>
              </a:r>
            </a:p>
          </p:txBody>
        </p:sp>
        <p:cxnSp>
          <p:nvCxnSpPr>
            <p:cNvPr id="36" name="直線矢印コネクタ 35">
              <a:extLst>
                <a:ext uri="{FF2B5EF4-FFF2-40B4-BE49-F238E27FC236}">
                  <a16:creationId xmlns:a16="http://schemas.microsoft.com/office/drawing/2014/main" id="{5154A6FC-3407-6220-7007-B7B2F5E0C559}"/>
                </a:ext>
              </a:extLst>
            </p:cNvPr>
            <p:cNvCxnSpPr/>
            <p:nvPr/>
          </p:nvCxnSpPr>
          <p:spPr>
            <a:xfrm flipV="1">
              <a:off x="1156082" y="1894023"/>
              <a:ext cx="4024412" cy="3394015"/>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a:extLst>
                <a:ext uri="{FF2B5EF4-FFF2-40B4-BE49-F238E27FC236}">
                  <a16:creationId xmlns:a16="http://schemas.microsoft.com/office/drawing/2014/main" id="{502DA86D-E696-C084-D092-BFA7033DD8EF}"/>
                </a:ext>
              </a:extLst>
            </p:cNvPr>
            <p:cNvSpPr/>
            <p:nvPr/>
          </p:nvSpPr>
          <p:spPr>
            <a:xfrm>
              <a:off x="2202101" y="42007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37">
            <a:extLst>
              <a:ext uri="{FF2B5EF4-FFF2-40B4-BE49-F238E27FC236}">
                <a16:creationId xmlns:a16="http://schemas.microsoft.com/office/drawing/2014/main" id="{DA76CFEF-C5E6-650B-6364-33B7A8EDE571}"/>
              </a:ext>
            </a:extLst>
          </p:cNvPr>
          <p:cNvSpPr txBox="1"/>
          <p:nvPr/>
        </p:nvSpPr>
        <p:spPr>
          <a:xfrm>
            <a:off x="1770055" y="3412820"/>
            <a:ext cx="2209607" cy="461665"/>
          </a:xfrm>
          <a:prstGeom prst="rect">
            <a:avLst/>
          </a:prstGeom>
          <a:noFill/>
        </p:spPr>
        <p:txBody>
          <a:bodyPr wrap="square" rtlCol="0">
            <a:spAutoFit/>
          </a:bodyPr>
          <a:lstStyle/>
          <a:p>
            <a:r>
              <a:rPr kumimoji="1" lang="ja-JP" altLang="en-US" sz="2400">
                <a:solidFill>
                  <a:srgbClr val="FF0000"/>
                </a:solidFill>
              </a:rPr>
              <a:t>ガタイの良さ</a:t>
            </a:r>
          </a:p>
        </p:txBody>
      </p:sp>
      <p:grpSp>
        <p:nvGrpSpPr>
          <p:cNvPr id="66" name="グループ化 65">
            <a:extLst>
              <a:ext uri="{FF2B5EF4-FFF2-40B4-BE49-F238E27FC236}">
                <a16:creationId xmlns:a16="http://schemas.microsoft.com/office/drawing/2014/main" id="{EBCF53C0-82F6-B31F-E243-0DBA00C90490}"/>
              </a:ext>
            </a:extLst>
          </p:cNvPr>
          <p:cNvGrpSpPr/>
          <p:nvPr/>
        </p:nvGrpSpPr>
        <p:grpSpPr>
          <a:xfrm>
            <a:off x="5814704" y="5031715"/>
            <a:ext cx="5774252" cy="1634895"/>
            <a:chOff x="6209930" y="1453775"/>
            <a:chExt cx="5774252" cy="1634895"/>
          </a:xfrm>
        </p:grpSpPr>
        <p:sp>
          <p:nvSpPr>
            <p:cNvPr id="54" name="正方形/長方形 53">
              <a:extLst>
                <a:ext uri="{FF2B5EF4-FFF2-40B4-BE49-F238E27FC236}">
                  <a16:creationId xmlns:a16="http://schemas.microsoft.com/office/drawing/2014/main" id="{8B41F988-4C49-EF65-1148-5FF4327E57F0}"/>
                </a:ext>
              </a:extLst>
            </p:cNvPr>
            <p:cNvSpPr/>
            <p:nvPr/>
          </p:nvSpPr>
          <p:spPr>
            <a:xfrm>
              <a:off x="6209930" y="1453775"/>
              <a:ext cx="5774252" cy="163489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CE2775A7-5BE1-BCEA-3780-4210CB6E8A9B}"/>
                </a:ext>
              </a:extLst>
            </p:cNvPr>
            <p:cNvCxnSpPr>
              <a:cxnSpLocks/>
            </p:cNvCxnSpPr>
            <p:nvPr/>
          </p:nvCxnSpPr>
          <p:spPr>
            <a:xfrm>
              <a:off x="6500117" y="2260041"/>
              <a:ext cx="5252821" cy="0"/>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円/楕円 54">
              <a:extLst>
                <a:ext uri="{FF2B5EF4-FFF2-40B4-BE49-F238E27FC236}">
                  <a16:creationId xmlns:a16="http://schemas.microsoft.com/office/drawing/2014/main" id="{66ACEAD7-1893-6004-A073-69E9FC5DD587}"/>
                </a:ext>
              </a:extLst>
            </p:cNvPr>
            <p:cNvSpPr/>
            <p:nvPr/>
          </p:nvSpPr>
          <p:spPr>
            <a:xfrm>
              <a:off x="6700385" y="215288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EC04B2F0-B637-1C5A-3954-27CE07BB628B}"/>
                </a:ext>
              </a:extLst>
            </p:cNvPr>
            <p:cNvSpPr/>
            <p:nvPr/>
          </p:nvSpPr>
          <p:spPr>
            <a:xfrm>
              <a:off x="7014953" y="216608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a:extLst>
                <a:ext uri="{FF2B5EF4-FFF2-40B4-BE49-F238E27FC236}">
                  <a16:creationId xmlns:a16="http://schemas.microsoft.com/office/drawing/2014/main" id="{C1B8C4D4-6FA4-AB87-171E-07491B934BBD}"/>
                </a:ext>
              </a:extLst>
            </p:cNvPr>
            <p:cNvSpPr/>
            <p:nvPr/>
          </p:nvSpPr>
          <p:spPr>
            <a:xfrm>
              <a:off x="7396649" y="216406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a:extLst>
                <a:ext uri="{FF2B5EF4-FFF2-40B4-BE49-F238E27FC236}">
                  <a16:creationId xmlns:a16="http://schemas.microsoft.com/office/drawing/2014/main" id="{CA01516A-F0B1-3F37-1515-802A350575B7}"/>
                </a:ext>
              </a:extLst>
            </p:cNvPr>
            <p:cNvSpPr/>
            <p:nvPr/>
          </p:nvSpPr>
          <p:spPr>
            <a:xfrm>
              <a:off x="7959730" y="21640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a:extLst>
                <a:ext uri="{FF2B5EF4-FFF2-40B4-BE49-F238E27FC236}">
                  <a16:creationId xmlns:a16="http://schemas.microsoft.com/office/drawing/2014/main" id="{666C387D-8F68-EC60-6BBA-2B12C72D1005}"/>
                </a:ext>
              </a:extLst>
            </p:cNvPr>
            <p:cNvSpPr/>
            <p:nvPr/>
          </p:nvSpPr>
          <p:spPr>
            <a:xfrm>
              <a:off x="8452591" y="216765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B82F346D-9ACE-BCC1-260D-FCF7354B8BC4}"/>
                </a:ext>
              </a:extLst>
            </p:cNvPr>
            <p:cNvSpPr/>
            <p:nvPr/>
          </p:nvSpPr>
          <p:spPr>
            <a:xfrm>
              <a:off x="9047673" y="21640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1F04862-C43A-1A00-CFF4-65B164102633}"/>
                </a:ext>
              </a:extLst>
            </p:cNvPr>
            <p:cNvSpPr/>
            <p:nvPr/>
          </p:nvSpPr>
          <p:spPr>
            <a:xfrm>
              <a:off x="9553662" y="214401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a:extLst>
                <a:ext uri="{FF2B5EF4-FFF2-40B4-BE49-F238E27FC236}">
                  <a16:creationId xmlns:a16="http://schemas.microsoft.com/office/drawing/2014/main" id="{A0C8D7EE-925E-4276-C63A-5C166DB00165}"/>
                </a:ext>
              </a:extLst>
            </p:cNvPr>
            <p:cNvSpPr/>
            <p:nvPr/>
          </p:nvSpPr>
          <p:spPr>
            <a:xfrm>
              <a:off x="10158417" y="215319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a:extLst>
                <a:ext uri="{FF2B5EF4-FFF2-40B4-BE49-F238E27FC236}">
                  <a16:creationId xmlns:a16="http://schemas.microsoft.com/office/drawing/2014/main" id="{28C95AF6-0049-C891-F7AA-16599688A891}"/>
                </a:ext>
              </a:extLst>
            </p:cNvPr>
            <p:cNvSpPr/>
            <p:nvPr/>
          </p:nvSpPr>
          <p:spPr>
            <a:xfrm>
              <a:off x="10584407" y="2166803"/>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a:extLst>
                <a:ext uri="{FF2B5EF4-FFF2-40B4-BE49-F238E27FC236}">
                  <a16:creationId xmlns:a16="http://schemas.microsoft.com/office/drawing/2014/main" id="{9CA3B792-8E03-5396-47C9-3123BAE373DB}"/>
                </a:ext>
              </a:extLst>
            </p:cNvPr>
            <p:cNvSpPr/>
            <p:nvPr/>
          </p:nvSpPr>
          <p:spPr>
            <a:xfrm>
              <a:off x="11124792" y="214144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CF828F68-1EED-68C9-83D4-5B5F5E1C1284}"/>
                </a:ext>
              </a:extLst>
            </p:cNvPr>
            <p:cNvSpPr txBox="1"/>
            <p:nvPr/>
          </p:nvSpPr>
          <p:spPr>
            <a:xfrm>
              <a:off x="10057223" y="1604808"/>
              <a:ext cx="1808508" cy="461665"/>
            </a:xfrm>
            <a:prstGeom prst="rect">
              <a:avLst/>
            </a:prstGeom>
            <a:noFill/>
          </p:spPr>
          <p:txBody>
            <a:bodyPr wrap="none" rtlCol="0">
              <a:spAutoFit/>
            </a:bodyPr>
            <a:lstStyle/>
            <a:p>
              <a:r>
                <a:rPr kumimoji="1" lang="ja-JP" altLang="en-US" sz="2400">
                  <a:solidFill>
                    <a:srgbClr val="FF0000"/>
                  </a:solidFill>
                </a:rPr>
                <a:t>ガタイの良さ</a:t>
              </a:r>
            </a:p>
          </p:txBody>
        </p:sp>
      </p:grpSp>
      <p:cxnSp>
        <p:nvCxnSpPr>
          <p:cNvPr id="68" name="カギ線コネクタ 67">
            <a:extLst>
              <a:ext uri="{FF2B5EF4-FFF2-40B4-BE49-F238E27FC236}">
                <a16:creationId xmlns:a16="http://schemas.microsoft.com/office/drawing/2014/main" id="{CDC92847-D486-1E20-7496-0F93F0E3CBC2}"/>
              </a:ext>
            </a:extLst>
          </p:cNvPr>
          <p:cNvCxnSpPr>
            <a:cxnSpLocks/>
            <a:endCxn id="54" idx="0"/>
          </p:cNvCxnSpPr>
          <p:nvPr/>
        </p:nvCxnSpPr>
        <p:spPr>
          <a:xfrm>
            <a:off x="5403361" y="3638633"/>
            <a:ext cx="3298469" cy="1393082"/>
          </a:xfrm>
          <a:prstGeom prst="bentConnector2">
            <a:avLst/>
          </a:prstGeom>
          <a:ln w="323850">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56554B4F-A2E0-4A21-2D21-FEE4D92A3541}"/>
              </a:ext>
            </a:extLst>
          </p:cNvPr>
          <p:cNvSpPr txBox="1"/>
          <p:nvPr/>
        </p:nvSpPr>
        <p:spPr>
          <a:xfrm>
            <a:off x="5913062" y="2828045"/>
            <a:ext cx="5959358" cy="584775"/>
          </a:xfrm>
          <a:prstGeom prst="rect">
            <a:avLst/>
          </a:prstGeom>
          <a:noFill/>
        </p:spPr>
        <p:txBody>
          <a:bodyPr wrap="square" rtlCol="0">
            <a:spAutoFit/>
          </a:bodyPr>
          <a:lstStyle/>
          <a:p>
            <a:r>
              <a:rPr kumimoji="1" lang="ja-JP" altLang="en-US" sz="3200"/>
              <a:t>２次元から１次元への次元削減</a:t>
            </a:r>
          </a:p>
        </p:txBody>
      </p:sp>
      <p:sp>
        <p:nvSpPr>
          <p:cNvPr id="3" name="スライド番号プレースホルダー 2">
            <a:extLst>
              <a:ext uri="{FF2B5EF4-FFF2-40B4-BE49-F238E27FC236}">
                <a16:creationId xmlns:a16="http://schemas.microsoft.com/office/drawing/2014/main" id="{F78B56A9-36A8-2425-6040-586215250659}"/>
              </a:ext>
            </a:extLst>
          </p:cNvPr>
          <p:cNvSpPr>
            <a:spLocks noGrp="1"/>
          </p:cNvSpPr>
          <p:nvPr>
            <p:ph type="sldNum" sz="quarter" idx="12"/>
          </p:nvPr>
        </p:nvSpPr>
        <p:spPr/>
        <p:txBody>
          <a:bodyPr/>
          <a:lstStyle/>
          <a:p>
            <a:fld id="{4FAB73BC-B049-4115-A692-8D63A059BFB8}" type="slidenum">
              <a:rPr lang="en-US" smtClean="0"/>
              <a:t>11</a:t>
            </a:fld>
            <a:endParaRPr lang="en-US"/>
          </a:p>
        </p:txBody>
      </p:sp>
      <p:sp>
        <p:nvSpPr>
          <p:cNvPr id="4" name="テキスト ボックス 3">
            <a:extLst>
              <a:ext uri="{FF2B5EF4-FFF2-40B4-BE49-F238E27FC236}">
                <a16:creationId xmlns:a16="http://schemas.microsoft.com/office/drawing/2014/main" id="{08629CC8-B858-B7AC-680C-C4DD109BFE32}"/>
              </a:ext>
            </a:extLst>
          </p:cNvPr>
          <p:cNvSpPr txBox="1"/>
          <p:nvPr/>
        </p:nvSpPr>
        <p:spPr>
          <a:xfrm>
            <a:off x="1309950" y="1092389"/>
            <a:ext cx="10018008" cy="1676356"/>
          </a:xfrm>
          <a:prstGeom prst="rect">
            <a:avLst/>
          </a:prstGeom>
          <a:noFill/>
        </p:spPr>
        <p:txBody>
          <a:bodyPr wrap="square" rtlCol="0">
            <a:spAutoFit/>
          </a:bodyPr>
          <a:lstStyle/>
          <a:p>
            <a:pPr algn="ctr">
              <a:lnSpc>
                <a:spcPct val="150000"/>
              </a:lnSpc>
            </a:pPr>
            <a:r>
              <a:rPr lang="ja-JP" altLang="en-US" sz="3600" b="1" i="0" u="none" strike="noStrike">
                <a:effectLst/>
                <a:latin typeface="YakuHanJPs"/>
              </a:rPr>
              <a:t>高次元からなる情報を、その</a:t>
            </a:r>
            <a:r>
              <a:rPr lang="ja-JP" altLang="en-US" sz="3600" b="1" i="0" u="none" strike="noStrike">
                <a:solidFill>
                  <a:srgbClr val="FF0000"/>
                </a:solidFill>
                <a:effectLst/>
                <a:latin typeface="YakuHanJPs"/>
              </a:rPr>
              <a:t>意味を保ったまま</a:t>
            </a:r>
            <a:endParaRPr lang="en-US" altLang="ja-JP" sz="3600" b="1" i="0" u="none" strike="noStrike" dirty="0">
              <a:effectLst/>
              <a:latin typeface="YakuHanJPs"/>
            </a:endParaRPr>
          </a:p>
          <a:p>
            <a:pPr algn="ctr">
              <a:lnSpc>
                <a:spcPct val="150000"/>
              </a:lnSpc>
            </a:pPr>
            <a:r>
              <a:rPr lang="ja-JP" altLang="en-US" sz="3600" b="1">
                <a:latin typeface="YakuHanJPs"/>
              </a:rPr>
              <a:t>低</a:t>
            </a:r>
            <a:r>
              <a:rPr lang="ja-JP" altLang="en-US" sz="3600" b="1" i="0" strike="noStrike">
                <a:effectLst/>
                <a:latin typeface="YakuHanJPs"/>
              </a:rPr>
              <a:t>次元の情報に落とし込むこと</a:t>
            </a:r>
            <a:endParaRPr kumimoji="1" lang="ja-JP" altLang="en-US" sz="3600"/>
          </a:p>
        </p:txBody>
      </p:sp>
    </p:spTree>
    <p:extLst>
      <p:ext uri="{BB962C8B-B14F-4D97-AF65-F5344CB8AC3E}">
        <p14:creationId xmlns:p14="http://schemas.microsoft.com/office/powerpoint/2010/main" val="2383887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37574DC-1586-84B4-E471-221A4767AECF}"/>
              </a:ext>
            </a:extLst>
          </p:cNvPr>
          <p:cNvSpPr txBox="1"/>
          <p:nvPr/>
        </p:nvSpPr>
        <p:spPr>
          <a:xfrm>
            <a:off x="242888" y="200025"/>
            <a:ext cx="5456943" cy="830997"/>
          </a:xfrm>
          <a:prstGeom prst="rect">
            <a:avLst/>
          </a:prstGeom>
          <a:noFill/>
        </p:spPr>
        <p:txBody>
          <a:bodyPr wrap="none" rtlCol="0">
            <a:spAutoFit/>
          </a:bodyPr>
          <a:lstStyle/>
          <a:p>
            <a:r>
              <a:rPr kumimoji="1" lang="ja-JP" altLang="en-US" sz="4800"/>
              <a:t>次元削減を行う目的</a:t>
            </a:r>
          </a:p>
        </p:txBody>
      </p:sp>
      <p:sp>
        <p:nvSpPr>
          <p:cNvPr id="4" name="テキスト ボックス 3">
            <a:extLst>
              <a:ext uri="{FF2B5EF4-FFF2-40B4-BE49-F238E27FC236}">
                <a16:creationId xmlns:a16="http://schemas.microsoft.com/office/drawing/2014/main" id="{E022EBE2-42F3-C2AA-6244-076714A3E579}"/>
              </a:ext>
            </a:extLst>
          </p:cNvPr>
          <p:cNvSpPr txBox="1"/>
          <p:nvPr/>
        </p:nvSpPr>
        <p:spPr>
          <a:xfrm>
            <a:off x="203438" y="1232551"/>
            <a:ext cx="10289686" cy="2597249"/>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kumimoji="1" lang="ja-JP" altLang="en-US" sz="2800">
                <a:latin typeface="Helvetica Neue" panose="02000503000000020004" pitchFamily="2" charset="0"/>
                <a:ea typeface="Hiragino Sans" panose="020B0400000000000000" pitchFamily="34" charset="-128"/>
              </a:rPr>
              <a:t>特徴抽出</a:t>
            </a:r>
            <a:endParaRPr lang="en-US" altLang="ja-JP" sz="2800" dirty="0">
              <a:latin typeface="Hiragino Sans" panose="020B0400000000000000" pitchFamily="34" charset="-128"/>
              <a:ea typeface="Hiragino Sans" panose="020B0400000000000000" pitchFamily="34" charset="-128"/>
            </a:endParaRPr>
          </a:p>
          <a:p>
            <a:pPr marL="571500" indent="-571500">
              <a:lnSpc>
                <a:spcPct val="150000"/>
              </a:lnSpc>
              <a:buFont typeface="Arial" panose="020B0604020202020204" pitchFamily="34" charset="0"/>
              <a:buChar char="•"/>
            </a:pPr>
            <a:r>
              <a:rPr lang="ja-JP" altLang="en-US" sz="2800">
                <a:latin typeface="Hiragino Sans" panose="020B0400000000000000" pitchFamily="34" charset="-128"/>
                <a:ea typeface="Hiragino Sans" panose="020B0400000000000000" pitchFamily="34" charset="-128"/>
              </a:rPr>
              <a:t>データの可視化と理解</a:t>
            </a:r>
            <a:endParaRPr lang="en-US" altLang="ja-JP" sz="2800" dirty="0">
              <a:effectLst/>
              <a:latin typeface="Hiragino Sans" panose="020B0400000000000000" pitchFamily="34" charset="-128"/>
              <a:ea typeface="Hiragino Sans" panose="020B0400000000000000" pitchFamily="34" charset="-128"/>
            </a:endParaRPr>
          </a:p>
          <a:p>
            <a:pPr marL="571500" indent="-571500">
              <a:lnSpc>
                <a:spcPct val="150000"/>
              </a:lnSpc>
              <a:buFont typeface="Arial" panose="020B0604020202020204" pitchFamily="34" charset="0"/>
              <a:buChar char="•"/>
            </a:pPr>
            <a:r>
              <a:rPr lang="ja-JP" altLang="en-US" sz="2800">
                <a:latin typeface="Helvetica Neue" panose="02000503000000020004" pitchFamily="2" charset="0"/>
                <a:ea typeface="Hiragino Sans" panose="020B0400000000000000" pitchFamily="34" charset="-128"/>
              </a:rPr>
              <a:t>計算効率の向上</a:t>
            </a:r>
            <a:endParaRPr lang="en-US" altLang="ja-JP" sz="2800" dirty="0">
              <a:effectLst/>
              <a:latin typeface="Helvetica Neue" panose="02000503000000020004" pitchFamily="2" charset="0"/>
              <a:ea typeface="Hiragino Sans" panose="020B0400000000000000" pitchFamily="34" charset="-128"/>
            </a:endParaRPr>
          </a:p>
          <a:p>
            <a:pPr marL="571500" indent="-571500">
              <a:lnSpc>
                <a:spcPct val="150000"/>
              </a:lnSpc>
              <a:buFont typeface="Arial" panose="020B0604020202020204" pitchFamily="34" charset="0"/>
              <a:buChar char="•"/>
            </a:pPr>
            <a:r>
              <a:rPr lang="ja-JP" altLang="en-US" sz="2800">
                <a:latin typeface="Helvetica Neue" panose="02000503000000020004" pitchFamily="2" charset="0"/>
                <a:ea typeface="Hiragino Sans" panose="020B0400000000000000" pitchFamily="34" charset="-128"/>
              </a:rPr>
              <a:t>ノイズや冗長性を減らす</a:t>
            </a:r>
            <a:endParaRPr lang="en-US" altLang="ja-JP" sz="2800" dirty="0">
              <a:effectLst/>
              <a:latin typeface="Helvetica Neue" panose="02000503000000020004" pitchFamily="2" charset="0"/>
              <a:ea typeface="Hiragino Sans" panose="020B0400000000000000" pitchFamily="34" charset="-128"/>
            </a:endParaRPr>
          </a:p>
        </p:txBody>
      </p:sp>
      <p:sp>
        <p:nvSpPr>
          <p:cNvPr id="2" name="スライド番号プレースホルダー 1">
            <a:extLst>
              <a:ext uri="{FF2B5EF4-FFF2-40B4-BE49-F238E27FC236}">
                <a16:creationId xmlns:a16="http://schemas.microsoft.com/office/drawing/2014/main" id="{675E6902-3DCE-DFAE-7508-16006C1AA45B}"/>
              </a:ext>
            </a:extLst>
          </p:cNvPr>
          <p:cNvSpPr>
            <a:spLocks noGrp="1"/>
          </p:cNvSpPr>
          <p:nvPr>
            <p:ph type="sldNum" sz="quarter" idx="12"/>
          </p:nvPr>
        </p:nvSpPr>
        <p:spPr/>
        <p:txBody>
          <a:bodyPr/>
          <a:lstStyle/>
          <a:p>
            <a:fld id="{4FAB73BC-B049-4115-A692-8D63A059BFB8}" type="slidenum">
              <a:rPr lang="en-US" smtClean="0"/>
              <a:t>12</a:t>
            </a:fld>
            <a:endParaRPr lang="en-US"/>
          </a:p>
        </p:txBody>
      </p:sp>
      <p:grpSp>
        <p:nvGrpSpPr>
          <p:cNvPr id="5" name="グループ化 4">
            <a:extLst>
              <a:ext uri="{FF2B5EF4-FFF2-40B4-BE49-F238E27FC236}">
                <a16:creationId xmlns:a16="http://schemas.microsoft.com/office/drawing/2014/main" id="{DB6EE427-D0DE-5390-3A4F-C7B4D9FF4AB0}"/>
              </a:ext>
            </a:extLst>
          </p:cNvPr>
          <p:cNvGrpSpPr/>
          <p:nvPr/>
        </p:nvGrpSpPr>
        <p:grpSpPr>
          <a:xfrm>
            <a:off x="3115115" y="3900505"/>
            <a:ext cx="3298469" cy="2792125"/>
            <a:chOff x="242888" y="1591305"/>
            <a:chExt cx="5500687" cy="4286251"/>
          </a:xfrm>
        </p:grpSpPr>
        <p:sp>
          <p:nvSpPr>
            <p:cNvPr id="6" name="正方形/長方形 5">
              <a:extLst>
                <a:ext uri="{FF2B5EF4-FFF2-40B4-BE49-F238E27FC236}">
                  <a16:creationId xmlns:a16="http://schemas.microsoft.com/office/drawing/2014/main" id="{8C73D683-7943-1629-C20F-BAD93E781D14}"/>
                </a:ext>
              </a:extLst>
            </p:cNvPr>
            <p:cNvSpPr/>
            <p:nvPr/>
          </p:nvSpPr>
          <p:spPr>
            <a:xfrm>
              <a:off x="242888" y="1591305"/>
              <a:ext cx="5500687" cy="428625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7F5F7F70-9FDE-CDED-D12B-03F843AB2CC7}"/>
                </a:ext>
              </a:extLst>
            </p:cNvPr>
            <p:cNvCxnSpPr/>
            <p:nvPr/>
          </p:nvCxnSpPr>
          <p:spPr>
            <a:xfrm>
              <a:off x="478417" y="5509832"/>
              <a:ext cx="507206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ED972DBE-A96B-5FAD-D1B6-70002396ACD6}"/>
                </a:ext>
              </a:extLst>
            </p:cNvPr>
            <p:cNvCxnSpPr/>
            <p:nvPr/>
          </p:nvCxnSpPr>
          <p:spPr>
            <a:xfrm flipV="1">
              <a:off x="764167" y="1709357"/>
              <a:ext cx="0" cy="41681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円/楕円 8">
              <a:extLst>
                <a:ext uri="{FF2B5EF4-FFF2-40B4-BE49-F238E27FC236}">
                  <a16:creationId xmlns:a16="http://schemas.microsoft.com/office/drawing/2014/main" id="{7A85DF27-3D95-2A0B-EE00-EDAB1DB52C83}"/>
                </a:ext>
              </a:extLst>
            </p:cNvPr>
            <p:cNvSpPr/>
            <p:nvPr/>
          </p:nvSpPr>
          <p:spPr>
            <a:xfrm>
              <a:off x="4051093" y="2397787"/>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BD826BAB-28A7-5642-E474-2AA9763C5F5F}"/>
                </a:ext>
              </a:extLst>
            </p:cNvPr>
            <p:cNvSpPr/>
            <p:nvPr/>
          </p:nvSpPr>
          <p:spPr>
            <a:xfrm>
              <a:off x="1250648" y="485193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15388D33-6A93-1971-E69A-8054EBD95743}"/>
                </a:ext>
              </a:extLst>
            </p:cNvPr>
            <p:cNvSpPr/>
            <p:nvPr/>
          </p:nvSpPr>
          <p:spPr>
            <a:xfrm>
              <a:off x="1479248" y="4532373"/>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6FBD58B7-5A35-64D3-D193-8113B0D10663}"/>
                </a:ext>
              </a:extLst>
            </p:cNvPr>
            <p:cNvSpPr/>
            <p:nvPr/>
          </p:nvSpPr>
          <p:spPr>
            <a:xfrm>
              <a:off x="1893342" y="4637617"/>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DDFC894E-02AF-AC8D-2110-CF7821EA6CA1}"/>
                </a:ext>
              </a:extLst>
            </p:cNvPr>
            <p:cNvSpPr/>
            <p:nvPr/>
          </p:nvSpPr>
          <p:spPr>
            <a:xfrm>
              <a:off x="4051093" y="2998903"/>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C0AF6563-FD28-84FB-148F-994CDFA750CF}"/>
                </a:ext>
              </a:extLst>
            </p:cNvPr>
            <p:cNvSpPr/>
            <p:nvPr/>
          </p:nvSpPr>
          <p:spPr>
            <a:xfrm>
              <a:off x="3139571" y="310605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10032992-71B7-B607-DD87-A9C29AFEDF76}"/>
                </a:ext>
              </a:extLst>
            </p:cNvPr>
            <p:cNvSpPr/>
            <p:nvPr/>
          </p:nvSpPr>
          <p:spPr>
            <a:xfrm>
              <a:off x="2430701" y="37788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D37053E6-432F-582C-2F51-EA9936ED8CBA}"/>
                </a:ext>
              </a:extLst>
            </p:cNvPr>
            <p:cNvSpPr/>
            <p:nvPr/>
          </p:nvSpPr>
          <p:spPr>
            <a:xfrm>
              <a:off x="3043024" y="378625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29D1099E-0E25-F2CA-94E3-8049D05AEE75}"/>
                </a:ext>
              </a:extLst>
            </p:cNvPr>
            <p:cNvSpPr/>
            <p:nvPr/>
          </p:nvSpPr>
          <p:spPr>
            <a:xfrm>
              <a:off x="4783034" y="218347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4FFCC17-60B2-8B86-F0FD-F94968C2AB74}"/>
                </a:ext>
              </a:extLst>
            </p:cNvPr>
            <p:cNvSpPr txBox="1"/>
            <p:nvPr/>
          </p:nvSpPr>
          <p:spPr>
            <a:xfrm>
              <a:off x="832917" y="1709357"/>
              <a:ext cx="646331" cy="369332"/>
            </a:xfrm>
            <a:prstGeom prst="rect">
              <a:avLst/>
            </a:prstGeom>
            <a:noFill/>
          </p:spPr>
          <p:txBody>
            <a:bodyPr wrap="none" rtlCol="0">
              <a:spAutoFit/>
            </a:bodyPr>
            <a:lstStyle/>
            <a:p>
              <a:r>
                <a:rPr kumimoji="1" lang="ja-JP" altLang="en-US"/>
                <a:t>身長</a:t>
              </a:r>
            </a:p>
          </p:txBody>
        </p:sp>
        <p:sp>
          <p:nvSpPr>
            <p:cNvPr id="19" name="テキスト ボックス 18">
              <a:extLst>
                <a:ext uri="{FF2B5EF4-FFF2-40B4-BE49-F238E27FC236}">
                  <a16:creationId xmlns:a16="http://schemas.microsoft.com/office/drawing/2014/main" id="{DB0150F4-0100-458E-D8C8-4291777C9E20}"/>
                </a:ext>
              </a:extLst>
            </p:cNvPr>
            <p:cNvSpPr txBox="1"/>
            <p:nvPr/>
          </p:nvSpPr>
          <p:spPr>
            <a:xfrm>
              <a:off x="4857329" y="5103372"/>
              <a:ext cx="646331" cy="369332"/>
            </a:xfrm>
            <a:prstGeom prst="rect">
              <a:avLst/>
            </a:prstGeom>
            <a:noFill/>
          </p:spPr>
          <p:txBody>
            <a:bodyPr wrap="none" rtlCol="0">
              <a:spAutoFit/>
            </a:bodyPr>
            <a:lstStyle/>
            <a:p>
              <a:r>
                <a:rPr kumimoji="1" lang="ja-JP" altLang="en-US"/>
                <a:t>体重</a:t>
              </a:r>
            </a:p>
          </p:txBody>
        </p:sp>
        <p:cxnSp>
          <p:nvCxnSpPr>
            <p:cNvPr id="20" name="直線矢印コネクタ 19">
              <a:extLst>
                <a:ext uri="{FF2B5EF4-FFF2-40B4-BE49-F238E27FC236}">
                  <a16:creationId xmlns:a16="http://schemas.microsoft.com/office/drawing/2014/main" id="{D8EAE3FD-F3B9-61A2-43AD-0CE24907336C}"/>
                </a:ext>
              </a:extLst>
            </p:cNvPr>
            <p:cNvCxnSpPr/>
            <p:nvPr/>
          </p:nvCxnSpPr>
          <p:spPr>
            <a:xfrm flipV="1">
              <a:off x="1156082" y="1894023"/>
              <a:ext cx="4024412" cy="3394015"/>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円/楕円 20">
              <a:extLst>
                <a:ext uri="{FF2B5EF4-FFF2-40B4-BE49-F238E27FC236}">
                  <a16:creationId xmlns:a16="http://schemas.microsoft.com/office/drawing/2014/main" id="{0429CE8A-FD92-8266-4B44-6FE1A2DA89CB}"/>
                </a:ext>
              </a:extLst>
            </p:cNvPr>
            <p:cNvSpPr/>
            <p:nvPr/>
          </p:nvSpPr>
          <p:spPr>
            <a:xfrm>
              <a:off x="2202101" y="42007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DD7C6752-998C-A75A-4BF8-341614B501EA}"/>
              </a:ext>
            </a:extLst>
          </p:cNvPr>
          <p:cNvSpPr txBox="1"/>
          <p:nvPr/>
        </p:nvSpPr>
        <p:spPr>
          <a:xfrm>
            <a:off x="4319111" y="4015066"/>
            <a:ext cx="1537858" cy="338554"/>
          </a:xfrm>
          <a:prstGeom prst="rect">
            <a:avLst/>
          </a:prstGeom>
          <a:noFill/>
        </p:spPr>
        <p:txBody>
          <a:bodyPr wrap="square" rtlCol="0">
            <a:spAutoFit/>
          </a:bodyPr>
          <a:lstStyle/>
          <a:p>
            <a:r>
              <a:rPr kumimoji="1" lang="ja-JP" altLang="en-US" sz="1600">
                <a:solidFill>
                  <a:srgbClr val="FF0000"/>
                </a:solidFill>
              </a:rPr>
              <a:t>ガタイの良さ</a:t>
            </a:r>
          </a:p>
        </p:txBody>
      </p:sp>
      <p:grpSp>
        <p:nvGrpSpPr>
          <p:cNvPr id="23" name="グループ化 22">
            <a:extLst>
              <a:ext uri="{FF2B5EF4-FFF2-40B4-BE49-F238E27FC236}">
                <a16:creationId xmlns:a16="http://schemas.microsoft.com/office/drawing/2014/main" id="{3B788FA8-C46D-3B17-E432-433A2036CC14}"/>
              </a:ext>
            </a:extLst>
          </p:cNvPr>
          <p:cNvGrpSpPr/>
          <p:nvPr/>
        </p:nvGrpSpPr>
        <p:grpSpPr>
          <a:xfrm>
            <a:off x="6881480" y="5145714"/>
            <a:ext cx="4767323" cy="1478403"/>
            <a:chOff x="6209930" y="1453775"/>
            <a:chExt cx="5774252" cy="1634895"/>
          </a:xfrm>
        </p:grpSpPr>
        <p:sp>
          <p:nvSpPr>
            <p:cNvPr id="24" name="正方形/長方形 23">
              <a:extLst>
                <a:ext uri="{FF2B5EF4-FFF2-40B4-BE49-F238E27FC236}">
                  <a16:creationId xmlns:a16="http://schemas.microsoft.com/office/drawing/2014/main" id="{0E562D58-BC74-5060-A013-5AC45A8D83C5}"/>
                </a:ext>
              </a:extLst>
            </p:cNvPr>
            <p:cNvSpPr/>
            <p:nvPr/>
          </p:nvSpPr>
          <p:spPr>
            <a:xfrm>
              <a:off x="6209930" y="1453775"/>
              <a:ext cx="5774252" cy="163489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17675C4F-5910-A1B4-C0B3-B9FFE354F57B}"/>
                </a:ext>
              </a:extLst>
            </p:cNvPr>
            <p:cNvCxnSpPr>
              <a:cxnSpLocks/>
            </p:cNvCxnSpPr>
            <p:nvPr/>
          </p:nvCxnSpPr>
          <p:spPr>
            <a:xfrm>
              <a:off x="6500117" y="2260041"/>
              <a:ext cx="5252821" cy="0"/>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円/楕円 25">
              <a:extLst>
                <a:ext uri="{FF2B5EF4-FFF2-40B4-BE49-F238E27FC236}">
                  <a16:creationId xmlns:a16="http://schemas.microsoft.com/office/drawing/2014/main" id="{ED3A003A-E5E8-3907-5D41-EC03402AB447}"/>
                </a:ext>
              </a:extLst>
            </p:cNvPr>
            <p:cNvSpPr/>
            <p:nvPr/>
          </p:nvSpPr>
          <p:spPr>
            <a:xfrm>
              <a:off x="6700385" y="215288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6AFA1E79-7870-4EAC-0E12-F6791F8E7E84}"/>
                </a:ext>
              </a:extLst>
            </p:cNvPr>
            <p:cNvSpPr/>
            <p:nvPr/>
          </p:nvSpPr>
          <p:spPr>
            <a:xfrm>
              <a:off x="7014953" y="216608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3DEE4845-7533-B712-AD54-186E985DB751}"/>
                </a:ext>
              </a:extLst>
            </p:cNvPr>
            <p:cNvSpPr/>
            <p:nvPr/>
          </p:nvSpPr>
          <p:spPr>
            <a:xfrm>
              <a:off x="7396649" y="216406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1101E51A-716E-9D32-74D2-5AAEFDBC58F0}"/>
                </a:ext>
              </a:extLst>
            </p:cNvPr>
            <p:cNvSpPr/>
            <p:nvPr/>
          </p:nvSpPr>
          <p:spPr>
            <a:xfrm>
              <a:off x="7959730" y="21640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C5B4CF3B-4CA6-B184-B9A8-5712EA6EFF03}"/>
                </a:ext>
              </a:extLst>
            </p:cNvPr>
            <p:cNvSpPr/>
            <p:nvPr/>
          </p:nvSpPr>
          <p:spPr>
            <a:xfrm>
              <a:off x="8452591" y="216765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AA9B2912-F7CB-64A6-3527-654CB6A3CA27}"/>
                </a:ext>
              </a:extLst>
            </p:cNvPr>
            <p:cNvSpPr/>
            <p:nvPr/>
          </p:nvSpPr>
          <p:spPr>
            <a:xfrm>
              <a:off x="9047673" y="21640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24809B92-6BC9-9BF3-3883-F253CB721E53}"/>
                </a:ext>
              </a:extLst>
            </p:cNvPr>
            <p:cNvSpPr/>
            <p:nvPr/>
          </p:nvSpPr>
          <p:spPr>
            <a:xfrm>
              <a:off x="9553662" y="214401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5D49093B-2825-6A89-CE85-F3F0E49BC840}"/>
                </a:ext>
              </a:extLst>
            </p:cNvPr>
            <p:cNvSpPr/>
            <p:nvPr/>
          </p:nvSpPr>
          <p:spPr>
            <a:xfrm>
              <a:off x="10158417" y="215319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03C6731F-97DD-1EAF-BBC6-DC1E003A24D1}"/>
                </a:ext>
              </a:extLst>
            </p:cNvPr>
            <p:cNvSpPr/>
            <p:nvPr/>
          </p:nvSpPr>
          <p:spPr>
            <a:xfrm>
              <a:off x="10584407" y="2166803"/>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ADB83A27-289D-CE52-C75F-A2EFEB62C338}"/>
                </a:ext>
              </a:extLst>
            </p:cNvPr>
            <p:cNvSpPr/>
            <p:nvPr/>
          </p:nvSpPr>
          <p:spPr>
            <a:xfrm>
              <a:off x="11124792" y="214144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EB7DF3D1-0311-FCE7-B379-CD8D51D4614D}"/>
                </a:ext>
              </a:extLst>
            </p:cNvPr>
            <p:cNvSpPr txBox="1"/>
            <p:nvPr/>
          </p:nvSpPr>
          <p:spPr>
            <a:xfrm>
              <a:off x="9276273" y="1623046"/>
              <a:ext cx="1808508" cy="461665"/>
            </a:xfrm>
            <a:prstGeom prst="rect">
              <a:avLst/>
            </a:prstGeom>
            <a:noFill/>
          </p:spPr>
          <p:txBody>
            <a:bodyPr wrap="none" rtlCol="0">
              <a:spAutoFit/>
            </a:bodyPr>
            <a:lstStyle/>
            <a:p>
              <a:r>
                <a:rPr kumimoji="1" lang="ja-JP" altLang="en-US" sz="2400">
                  <a:solidFill>
                    <a:srgbClr val="FF0000"/>
                  </a:solidFill>
                </a:rPr>
                <a:t>ガタイの良さ</a:t>
              </a:r>
            </a:p>
          </p:txBody>
        </p:sp>
      </p:grpSp>
      <p:cxnSp>
        <p:nvCxnSpPr>
          <p:cNvPr id="37" name="カギ線コネクタ 36">
            <a:extLst>
              <a:ext uri="{FF2B5EF4-FFF2-40B4-BE49-F238E27FC236}">
                <a16:creationId xmlns:a16="http://schemas.microsoft.com/office/drawing/2014/main" id="{739ECF33-BA99-4C90-0185-D0AC1C3B7B21}"/>
              </a:ext>
            </a:extLst>
          </p:cNvPr>
          <p:cNvCxnSpPr>
            <a:cxnSpLocks/>
            <a:endCxn id="24" idx="0"/>
          </p:cNvCxnSpPr>
          <p:nvPr/>
        </p:nvCxnSpPr>
        <p:spPr>
          <a:xfrm>
            <a:off x="6413584" y="4286252"/>
            <a:ext cx="2851558" cy="859462"/>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6147B46F-6F6A-9FC0-E215-54D71518A5D4}"/>
              </a:ext>
            </a:extLst>
          </p:cNvPr>
          <p:cNvSpPr txBox="1"/>
          <p:nvPr/>
        </p:nvSpPr>
        <p:spPr>
          <a:xfrm>
            <a:off x="10330156" y="3441339"/>
            <a:ext cx="1005403" cy="584775"/>
          </a:xfrm>
          <a:prstGeom prst="rect">
            <a:avLst/>
          </a:prstGeom>
          <a:noFill/>
        </p:spPr>
        <p:txBody>
          <a:bodyPr wrap="none" rtlCol="0">
            <a:spAutoFit/>
          </a:bodyPr>
          <a:lstStyle/>
          <a:p>
            <a:r>
              <a:rPr kumimoji="1" lang="ja-JP" altLang="en-US" sz="3200"/>
              <a:t>特徴</a:t>
            </a:r>
          </a:p>
        </p:txBody>
      </p:sp>
      <p:cxnSp>
        <p:nvCxnSpPr>
          <p:cNvPr id="43" name="直線矢印コネクタ 42">
            <a:extLst>
              <a:ext uri="{FF2B5EF4-FFF2-40B4-BE49-F238E27FC236}">
                <a16:creationId xmlns:a16="http://schemas.microsoft.com/office/drawing/2014/main" id="{DD7FB777-4E67-EAEE-E034-F06F37D42104}"/>
              </a:ext>
            </a:extLst>
          </p:cNvPr>
          <p:cNvCxnSpPr>
            <a:stCxn id="41" idx="2"/>
            <a:endCxn id="36" idx="0"/>
          </p:cNvCxnSpPr>
          <p:nvPr/>
        </p:nvCxnSpPr>
        <p:spPr>
          <a:xfrm flipH="1">
            <a:off x="10159674" y="4026114"/>
            <a:ext cx="673184" cy="127266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195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93F7444-08C8-E244-0726-511A733FB669}"/>
              </a:ext>
            </a:extLst>
          </p:cNvPr>
          <p:cNvSpPr txBox="1"/>
          <p:nvPr/>
        </p:nvSpPr>
        <p:spPr>
          <a:xfrm>
            <a:off x="242888" y="1295819"/>
            <a:ext cx="4375411" cy="4266361"/>
          </a:xfrm>
          <a:prstGeom prst="rect">
            <a:avLst/>
          </a:prstGeom>
          <a:noFill/>
        </p:spPr>
        <p:txBody>
          <a:bodyPr wrap="square" rtlCol="0">
            <a:spAutoFit/>
          </a:bodyPr>
          <a:lstStyle/>
          <a:p>
            <a:pPr marL="571500" indent="-571500">
              <a:lnSpc>
                <a:spcPct val="300000"/>
              </a:lnSpc>
              <a:buFont typeface="Arial" panose="020B0604020202020204" pitchFamily="34" charset="0"/>
              <a:buChar char="•"/>
            </a:pPr>
            <a:r>
              <a:rPr lang="ja-JP" altLang="en-US" sz="3200" b="1">
                <a:effectLst/>
                <a:latin typeface="Hiragino Sans" panose="020B0400000000000000" pitchFamily="34" charset="-128"/>
                <a:ea typeface="Hiragino Sans" panose="020B0400000000000000" pitchFamily="34" charset="-128"/>
              </a:rPr>
              <a:t>情報の損失</a:t>
            </a:r>
            <a:endParaRPr lang="en-US" altLang="ja-JP" sz="3200" b="1" dirty="0">
              <a:effectLst/>
              <a:latin typeface="Helvetica Neue" panose="02000503000000020004" pitchFamily="2" charset="0"/>
              <a:ea typeface="Hiragino Sans" panose="020B0400000000000000" pitchFamily="34" charset="-128"/>
            </a:endParaRPr>
          </a:p>
          <a:p>
            <a:pPr marL="571500" indent="-571500">
              <a:lnSpc>
                <a:spcPct val="300000"/>
              </a:lnSpc>
              <a:buFont typeface="Arial" panose="020B0604020202020204" pitchFamily="34" charset="0"/>
              <a:buChar char="•"/>
            </a:pPr>
            <a:r>
              <a:rPr lang="ja-JP" altLang="en-US" sz="3200" b="1">
                <a:latin typeface="Helvetica Neue" panose="02000503000000020004" pitchFamily="2" charset="0"/>
                <a:ea typeface="Hiragino Sans" panose="020B0400000000000000" pitchFamily="34" charset="-128"/>
              </a:rPr>
              <a:t>選択バイアス</a:t>
            </a:r>
            <a:endParaRPr lang="en-US" altLang="ja-JP" sz="3200" b="1" dirty="0">
              <a:latin typeface="Helvetica Neue" panose="02000503000000020004" pitchFamily="2" charset="0"/>
              <a:ea typeface="Hiragino Sans" panose="020B0400000000000000" pitchFamily="34" charset="-128"/>
            </a:endParaRPr>
          </a:p>
          <a:p>
            <a:pPr marL="571500" indent="-571500">
              <a:lnSpc>
                <a:spcPct val="300000"/>
              </a:lnSpc>
              <a:buFont typeface="Arial" panose="020B0604020202020204" pitchFamily="34" charset="0"/>
              <a:buChar char="•"/>
            </a:pPr>
            <a:r>
              <a:rPr kumimoji="1" lang="ja-JP" altLang="en-US" sz="3200" b="1">
                <a:latin typeface="Helvetica Neue" panose="02000503000000020004" pitchFamily="2" charset="0"/>
                <a:ea typeface="Hiragino Sans" panose="020B0400000000000000" pitchFamily="34" charset="-128"/>
              </a:rPr>
              <a:t>解釈の難しさ</a:t>
            </a:r>
            <a:endParaRPr kumimoji="1" lang="ja-JP" altLang="en-US" sz="3200" b="1"/>
          </a:p>
        </p:txBody>
      </p:sp>
      <p:sp>
        <p:nvSpPr>
          <p:cNvPr id="3" name="テキスト ボックス 2">
            <a:extLst>
              <a:ext uri="{FF2B5EF4-FFF2-40B4-BE49-F238E27FC236}">
                <a16:creationId xmlns:a16="http://schemas.microsoft.com/office/drawing/2014/main" id="{E47677DD-3F8C-54F0-781F-9CD711FB40EA}"/>
              </a:ext>
            </a:extLst>
          </p:cNvPr>
          <p:cNvSpPr txBox="1"/>
          <p:nvPr/>
        </p:nvSpPr>
        <p:spPr>
          <a:xfrm>
            <a:off x="242888" y="200025"/>
            <a:ext cx="5607625" cy="830997"/>
          </a:xfrm>
          <a:prstGeom prst="rect">
            <a:avLst/>
          </a:prstGeom>
          <a:noFill/>
        </p:spPr>
        <p:txBody>
          <a:bodyPr wrap="none" rtlCol="0">
            <a:spAutoFit/>
          </a:bodyPr>
          <a:lstStyle/>
          <a:p>
            <a:r>
              <a:rPr kumimoji="1" lang="ja-JP" altLang="en-US" sz="4800"/>
              <a:t>次元削減のデメリット</a:t>
            </a:r>
          </a:p>
        </p:txBody>
      </p:sp>
      <p:sp>
        <p:nvSpPr>
          <p:cNvPr id="4" name="スライド番号プレースホルダー 3">
            <a:extLst>
              <a:ext uri="{FF2B5EF4-FFF2-40B4-BE49-F238E27FC236}">
                <a16:creationId xmlns:a16="http://schemas.microsoft.com/office/drawing/2014/main" id="{32D85A4D-E998-49A6-DE13-33D0FDE1CDDF}"/>
              </a:ext>
            </a:extLst>
          </p:cNvPr>
          <p:cNvSpPr>
            <a:spLocks noGrp="1"/>
          </p:cNvSpPr>
          <p:nvPr>
            <p:ph type="sldNum" sz="quarter" idx="12"/>
          </p:nvPr>
        </p:nvSpPr>
        <p:spPr/>
        <p:txBody>
          <a:bodyPr/>
          <a:lstStyle/>
          <a:p>
            <a:fld id="{4FAB73BC-B049-4115-A692-8D63A059BFB8}" type="slidenum">
              <a:rPr lang="en-US" smtClean="0"/>
              <a:t>13</a:t>
            </a:fld>
            <a:endParaRPr lang="en-US"/>
          </a:p>
        </p:txBody>
      </p:sp>
      <p:sp>
        <p:nvSpPr>
          <p:cNvPr id="5" name="テキスト ボックス 4">
            <a:extLst>
              <a:ext uri="{FF2B5EF4-FFF2-40B4-BE49-F238E27FC236}">
                <a16:creationId xmlns:a16="http://schemas.microsoft.com/office/drawing/2014/main" id="{C1D24647-28B5-E8C1-2D98-CB7147C3DC1E}"/>
              </a:ext>
            </a:extLst>
          </p:cNvPr>
          <p:cNvSpPr txBox="1"/>
          <p:nvPr/>
        </p:nvSpPr>
        <p:spPr>
          <a:xfrm>
            <a:off x="3887372" y="2086839"/>
            <a:ext cx="4185761" cy="461665"/>
          </a:xfrm>
          <a:prstGeom prst="rect">
            <a:avLst/>
          </a:prstGeom>
          <a:noFill/>
        </p:spPr>
        <p:txBody>
          <a:bodyPr wrap="none" rtlCol="0">
            <a:spAutoFit/>
          </a:bodyPr>
          <a:lstStyle/>
          <a:p>
            <a:r>
              <a:rPr lang="ja-JP" altLang="en-US" sz="2400">
                <a:effectLst/>
                <a:latin typeface="+mn-ea"/>
              </a:rPr>
              <a:t>元のデータの特徴が失われる</a:t>
            </a:r>
          </a:p>
        </p:txBody>
      </p:sp>
      <p:sp>
        <p:nvSpPr>
          <p:cNvPr id="6" name="テキスト ボックス 5">
            <a:extLst>
              <a:ext uri="{FF2B5EF4-FFF2-40B4-BE49-F238E27FC236}">
                <a16:creationId xmlns:a16="http://schemas.microsoft.com/office/drawing/2014/main" id="{496E0A93-7B4F-8BD9-6656-DF79C58F0971}"/>
              </a:ext>
            </a:extLst>
          </p:cNvPr>
          <p:cNvSpPr txBox="1"/>
          <p:nvPr/>
        </p:nvSpPr>
        <p:spPr>
          <a:xfrm>
            <a:off x="3887372" y="3604321"/>
            <a:ext cx="5724644" cy="461665"/>
          </a:xfrm>
          <a:prstGeom prst="rect">
            <a:avLst/>
          </a:prstGeom>
          <a:noFill/>
        </p:spPr>
        <p:txBody>
          <a:bodyPr wrap="none" rtlCol="0">
            <a:spAutoFit/>
          </a:bodyPr>
          <a:lstStyle/>
          <a:p>
            <a:r>
              <a:rPr kumimoji="1" lang="ja-JP" altLang="en-US" sz="2400"/>
              <a:t>手法の選択によって結果や精度が変わる</a:t>
            </a:r>
          </a:p>
        </p:txBody>
      </p:sp>
      <p:sp>
        <p:nvSpPr>
          <p:cNvPr id="7" name="テキスト ボックス 6">
            <a:extLst>
              <a:ext uri="{FF2B5EF4-FFF2-40B4-BE49-F238E27FC236}">
                <a16:creationId xmlns:a16="http://schemas.microsoft.com/office/drawing/2014/main" id="{DCB58620-2CB4-0348-076B-D9D6AD3742FE}"/>
              </a:ext>
            </a:extLst>
          </p:cNvPr>
          <p:cNvSpPr txBox="1"/>
          <p:nvPr/>
        </p:nvSpPr>
        <p:spPr>
          <a:xfrm>
            <a:off x="3887372" y="5100515"/>
            <a:ext cx="7263527" cy="461665"/>
          </a:xfrm>
          <a:prstGeom prst="rect">
            <a:avLst/>
          </a:prstGeom>
          <a:noFill/>
        </p:spPr>
        <p:txBody>
          <a:bodyPr wrap="none" rtlCol="0">
            <a:spAutoFit/>
          </a:bodyPr>
          <a:lstStyle/>
          <a:p>
            <a:r>
              <a:rPr kumimoji="1" lang="ja-JP" altLang="en-US" sz="2400"/>
              <a:t>元のデータとどのように関連しているか判別が困難</a:t>
            </a:r>
          </a:p>
        </p:txBody>
      </p:sp>
    </p:spTree>
    <p:extLst>
      <p:ext uri="{BB962C8B-B14F-4D97-AF65-F5344CB8AC3E}">
        <p14:creationId xmlns:p14="http://schemas.microsoft.com/office/powerpoint/2010/main" val="38024628"/>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D93AAA7-C60C-A4F3-CF6F-D8D9192F5165}"/>
              </a:ext>
            </a:extLst>
          </p:cNvPr>
          <p:cNvSpPr txBox="1"/>
          <p:nvPr/>
        </p:nvSpPr>
        <p:spPr>
          <a:xfrm>
            <a:off x="242888" y="200025"/>
            <a:ext cx="7571303" cy="830997"/>
          </a:xfrm>
          <a:prstGeom prst="rect">
            <a:avLst/>
          </a:prstGeom>
          <a:noFill/>
        </p:spPr>
        <p:txBody>
          <a:bodyPr wrap="none" rtlCol="0">
            <a:spAutoFit/>
          </a:bodyPr>
          <a:lstStyle/>
          <a:p>
            <a:r>
              <a:rPr kumimoji="1" lang="ja-JP" altLang="en-US" sz="4800"/>
              <a:t>教師なし学習の手法</a:t>
            </a:r>
            <a:r>
              <a:rPr lang="ja-JP" altLang="en-US" sz="4800"/>
              <a:t>の一例</a:t>
            </a:r>
            <a:endParaRPr kumimoji="1" lang="ja-JP" altLang="en-US" sz="4800"/>
          </a:p>
        </p:txBody>
      </p:sp>
      <p:grpSp>
        <p:nvGrpSpPr>
          <p:cNvPr id="3" name="グループ化 2">
            <a:extLst>
              <a:ext uri="{FF2B5EF4-FFF2-40B4-BE49-F238E27FC236}">
                <a16:creationId xmlns:a16="http://schemas.microsoft.com/office/drawing/2014/main" id="{1AA73E94-F3FB-C3DE-E2FB-821A77CAEF2A}"/>
              </a:ext>
            </a:extLst>
          </p:cNvPr>
          <p:cNvGrpSpPr/>
          <p:nvPr/>
        </p:nvGrpSpPr>
        <p:grpSpPr>
          <a:xfrm>
            <a:off x="863555" y="1643061"/>
            <a:ext cx="10386352" cy="4617240"/>
            <a:chOff x="863555" y="1643061"/>
            <a:chExt cx="10386352" cy="4617240"/>
          </a:xfrm>
        </p:grpSpPr>
        <p:sp>
          <p:nvSpPr>
            <p:cNvPr id="4" name="テキスト ボックス 3">
              <a:extLst>
                <a:ext uri="{FF2B5EF4-FFF2-40B4-BE49-F238E27FC236}">
                  <a16:creationId xmlns:a16="http://schemas.microsoft.com/office/drawing/2014/main" id="{2BCAF93C-E70F-2929-84CF-1E7156032C94}"/>
                </a:ext>
              </a:extLst>
            </p:cNvPr>
            <p:cNvSpPr txBox="1"/>
            <p:nvPr/>
          </p:nvSpPr>
          <p:spPr>
            <a:xfrm>
              <a:off x="863555" y="2432118"/>
              <a:ext cx="2236510" cy="707886"/>
            </a:xfrm>
            <a:prstGeom prst="rect">
              <a:avLst/>
            </a:prstGeom>
            <a:noFill/>
          </p:spPr>
          <p:txBody>
            <a:bodyPr wrap="none" rtlCol="0">
              <a:spAutoFit/>
            </a:bodyPr>
            <a:lstStyle/>
            <a:p>
              <a:r>
                <a:rPr kumimoji="1" lang="ja-JP" altLang="en-US" sz="4000"/>
                <a:t>次元削減</a:t>
              </a:r>
              <a:endParaRPr kumimoji="1" lang="en-US" altLang="ja-JP" sz="4000" dirty="0"/>
            </a:p>
          </p:txBody>
        </p:sp>
        <p:sp>
          <p:nvSpPr>
            <p:cNvPr id="5" name="テキスト ボックス 4">
              <a:extLst>
                <a:ext uri="{FF2B5EF4-FFF2-40B4-BE49-F238E27FC236}">
                  <a16:creationId xmlns:a16="http://schemas.microsoft.com/office/drawing/2014/main" id="{862C5B19-4957-5C56-DAA8-F34E32830EFC}"/>
                </a:ext>
              </a:extLst>
            </p:cNvPr>
            <p:cNvSpPr txBox="1"/>
            <p:nvPr/>
          </p:nvSpPr>
          <p:spPr>
            <a:xfrm>
              <a:off x="863555" y="4871023"/>
              <a:ext cx="3177473" cy="707886"/>
            </a:xfrm>
            <a:prstGeom prst="rect">
              <a:avLst/>
            </a:prstGeom>
            <a:noFill/>
          </p:spPr>
          <p:txBody>
            <a:bodyPr wrap="none" rtlCol="0">
              <a:spAutoFit/>
            </a:bodyPr>
            <a:lstStyle/>
            <a:p>
              <a:r>
                <a:rPr kumimoji="1" lang="ja-JP" altLang="en-US" sz="4000"/>
                <a:t>クラスタリング</a:t>
              </a:r>
              <a:endParaRPr kumimoji="1" lang="en-US" altLang="ja-JP" sz="4000" dirty="0"/>
            </a:p>
          </p:txBody>
        </p:sp>
        <p:sp>
          <p:nvSpPr>
            <p:cNvPr id="6" name="左中かっこ 5">
              <a:extLst>
                <a:ext uri="{FF2B5EF4-FFF2-40B4-BE49-F238E27FC236}">
                  <a16:creationId xmlns:a16="http://schemas.microsoft.com/office/drawing/2014/main" id="{6A38042A-9709-997C-447E-ACF8A759D483}"/>
                </a:ext>
              </a:extLst>
            </p:cNvPr>
            <p:cNvSpPr/>
            <p:nvPr/>
          </p:nvSpPr>
          <p:spPr>
            <a:xfrm>
              <a:off x="4357149" y="1643061"/>
              <a:ext cx="1406802" cy="2286000"/>
            </a:xfrm>
            <a:prstGeom prst="leftBrace">
              <a:avLst>
                <a:gd name="adj1" fmla="val 28869"/>
                <a:gd name="adj2" fmla="val 47945"/>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C9B9882-9588-939C-79BE-69F86BD923D7}"/>
                </a:ext>
              </a:extLst>
            </p:cNvPr>
            <p:cNvSpPr txBox="1"/>
            <p:nvPr/>
          </p:nvSpPr>
          <p:spPr>
            <a:xfrm>
              <a:off x="5938838" y="1753369"/>
              <a:ext cx="5311069" cy="1852687"/>
            </a:xfrm>
            <a:prstGeom prst="rect">
              <a:avLst/>
            </a:prstGeom>
            <a:noFill/>
          </p:spPr>
          <p:txBody>
            <a:bodyPr wrap="none" rtlCol="0">
              <a:spAutoFit/>
            </a:bodyPr>
            <a:lstStyle/>
            <a:p>
              <a:pPr>
                <a:lnSpc>
                  <a:spcPct val="150000"/>
                </a:lnSpc>
              </a:pPr>
              <a:r>
                <a:rPr kumimoji="1" lang="ja-JP" altLang="en-US" sz="4000"/>
                <a:t>・主成分分析（</a:t>
              </a:r>
              <a:r>
                <a:rPr kumimoji="1" lang="en-US" altLang="ja-JP" sz="4000" dirty="0"/>
                <a:t>PCA</a:t>
              </a:r>
              <a:r>
                <a:rPr kumimoji="1" lang="ja-JP" altLang="en-US" sz="4000"/>
                <a:t>）</a:t>
              </a:r>
              <a:endParaRPr kumimoji="1" lang="en-US" altLang="ja-JP" sz="4000" dirty="0"/>
            </a:p>
            <a:p>
              <a:pPr>
                <a:lnSpc>
                  <a:spcPct val="150000"/>
                </a:lnSpc>
              </a:pPr>
              <a:r>
                <a:rPr kumimoji="1" lang="ja-JP" altLang="en-US" sz="4000"/>
                <a:t>・</a:t>
              </a:r>
              <a:r>
                <a:rPr kumimoji="1" lang="en-US" altLang="ja-JP" sz="4000" dirty="0"/>
                <a:t>SNE</a:t>
              </a:r>
            </a:p>
          </p:txBody>
        </p:sp>
        <p:sp>
          <p:nvSpPr>
            <p:cNvPr id="9" name="左中かっこ 8">
              <a:extLst>
                <a:ext uri="{FF2B5EF4-FFF2-40B4-BE49-F238E27FC236}">
                  <a16:creationId xmlns:a16="http://schemas.microsoft.com/office/drawing/2014/main" id="{65DC9C02-67AC-BABB-812D-2E327BAAFAFB}"/>
                </a:ext>
              </a:extLst>
            </p:cNvPr>
            <p:cNvSpPr/>
            <p:nvPr/>
          </p:nvSpPr>
          <p:spPr>
            <a:xfrm>
              <a:off x="4532463" y="4189630"/>
              <a:ext cx="1056173" cy="2070671"/>
            </a:xfrm>
            <a:prstGeom prst="leftBrace">
              <a:avLst>
                <a:gd name="adj1" fmla="val 28869"/>
                <a:gd name="adj2" fmla="val 47945"/>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E46696-9C18-67BB-0397-2DB9FBD8A556}"/>
                </a:ext>
              </a:extLst>
            </p:cNvPr>
            <p:cNvSpPr txBox="1"/>
            <p:nvPr/>
          </p:nvSpPr>
          <p:spPr>
            <a:xfrm>
              <a:off x="5938838" y="4386082"/>
              <a:ext cx="2557110" cy="1192827"/>
            </a:xfrm>
            <a:prstGeom prst="rect">
              <a:avLst/>
            </a:prstGeom>
            <a:noFill/>
          </p:spPr>
          <p:txBody>
            <a:bodyPr wrap="none" rtlCol="0">
              <a:spAutoFit/>
            </a:bodyPr>
            <a:lstStyle/>
            <a:p>
              <a:pPr>
                <a:lnSpc>
                  <a:spcPct val="150000"/>
                </a:lnSpc>
              </a:pPr>
              <a:r>
                <a:rPr kumimoji="1" lang="ja-JP" altLang="en-US" sz="5400"/>
                <a:t>・</a:t>
              </a:r>
              <a:r>
                <a:rPr kumimoji="1" lang="en-US" altLang="ja-JP" sz="5400" dirty="0"/>
                <a:t>k-mean</a:t>
              </a:r>
            </a:p>
          </p:txBody>
        </p:sp>
      </p:grpSp>
      <p:sp>
        <p:nvSpPr>
          <p:cNvPr id="8" name="スライド番号プレースホルダー 7">
            <a:extLst>
              <a:ext uri="{FF2B5EF4-FFF2-40B4-BE49-F238E27FC236}">
                <a16:creationId xmlns:a16="http://schemas.microsoft.com/office/drawing/2014/main" id="{F9A903AB-0658-1B27-3125-28A81AD938D9}"/>
              </a:ext>
            </a:extLst>
          </p:cNvPr>
          <p:cNvSpPr>
            <a:spLocks noGrp="1"/>
          </p:cNvSpPr>
          <p:nvPr>
            <p:ph type="sldNum" sz="quarter" idx="12"/>
          </p:nvPr>
        </p:nvSpPr>
        <p:spPr/>
        <p:txBody>
          <a:bodyPr/>
          <a:lstStyle/>
          <a:p>
            <a:fld id="{4FAB73BC-B049-4115-A692-8D63A059BFB8}" type="slidenum">
              <a:rPr lang="en-US" smtClean="0"/>
              <a:t>14</a:t>
            </a:fld>
            <a:endParaRPr lang="en-US"/>
          </a:p>
        </p:txBody>
      </p:sp>
    </p:spTree>
    <p:extLst>
      <p:ext uri="{BB962C8B-B14F-4D97-AF65-F5344CB8AC3E}">
        <p14:creationId xmlns:p14="http://schemas.microsoft.com/office/powerpoint/2010/main" val="1618959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89901E0-4CCA-F0E6-D32C-AA6EE381296A}"/>
              </a:ext>
            </a:extLst>
          </p:cNvPr>
          <p:cNvSpPr txBox="1"/>
          <p:nvPr/>
        </p:nvSpPr>
        <p:spPr>
          <a:xfrm>
            <a:off x="2464097" y="1799065"/>
            <a:ext cx="8127546" cy="1569660"/>
          </a:xfrm>
          <a:prstGeom prst="rect">
            <a:avLst/>
          </a:prstGeom>
          <a:noFill/>
        </p:spPr>
        <p:txBody>
          <a:bodyPr wrap="none" rtlCol="0">
            <a:spAutoFit/>
          </a:bodyPr>
          <a:lstStyle/>
          <a:p>
            <a:r>
              <a:rPr kumimoji="1" lang="ja-JP" altLang="en-US" sz="9600" b="1"/>
              <a:t>主成分分析</a:t>
            </a:r>
            <a:r>
              <a:rPr kumimoji="1" lang="ja-JP" altLang="en-US" sz="4800"/>
              <a:t>（</a:t>
            </a:r>
            <a:r>
              <a:rPr kumimoji="1" lang="en-US" altLang="ja-JP" sz="4800" dirty="0"/>
              <a:t>PCA</a:t>
            </a:r>
            <a:r>
              <a:rPr kumimoji="1" lang="ja-JP" altLang="en-US" sz="4800"/>
              <a:t>）</a:t>
            </a:r>
          </a:p>
        </p:txBody>
      </p:sp>
      <p:sp>
        <p:nvSpPr>
          <p:cNvPr id="3" name="テキスト ボックス 2">
            <a:extLst>
              <a:ext uri="{FF2B5EF4-FFF2-40B4-BE49-F238E27FC236}">
                <a16:creationId xmlns:a16="http://schemas.microsoft.com/office/drawing/2014/main" id="{673E1180-281F-20E2-C808-98722789EE4E}"/>
              </a:ext>
            </a:extLst>
          </p:cNvPr>
          <p:cNvSpPr txBox="1"/>
          <p:nvPr/>
        </p:nvSpPr>
        <p:spPr>
          <a:xfrm>
            <a:off x="5457825" y="2214563"/>
            <a:ext cx="184731" cy="369332"/>
          </a:xfrm>
          <a:prstGeom prst="rect">
            <a:avLst/>
          </a:prstGeom>
          <a:noFill/>
        </p:spPr>
        <p:txBody>
          <a:bodyPr wrap="square" rtlCol="0">
            <a:spAutoFit/>
          </a:bodyPr>
          <a:lstStyle/>
          <a:p>
            <a:endParaRPr kumimoji="1" lang="ja-JP" altLang="en-US"/>
          </a:p>
        </p:txBody>
      </p:sp>
      <p:sp>
        <p:nvSpPr>
          <p:cNvPr id="4" name="テキスト ボックス 3">
            <a:extLst>
              <a:ext uri="{FF2B5EF4-FFF2-40B4-BE49-F238E27FC236}">
                <a16:creationId xmlns:a16="http://schemas.microsoft.com/office/drawing/2014/main" id="{E60092E0-7099-934C-05DE-E10BEA85A5F6}"/>
              </a:ext>
            </a:extLst>
          </p:cNvPr>
          <p:cNvSpPr txBox="1"/>
          <p:nvPr/>
        </p:nvSpPr>
        <p:spPr>
          <a:xfrm>
            <a:off x="1033797" y="3784223"/>
            <a:ext cx="11530011" cy="1852687"/>
          </a:xfrm>
          <a:prstGeom prst="rect">
            <a:avLst/>
          </a:prstGeom>
          <a:noFill/>
        </p:spPr>
        <p:txBody>
          <a:bodyPr wrap="square" rtlCol="0">
            <a:spAutoFit/>
          </a:bodyPr>
          <a:lstStyle/>
          <a:p>
            <a:pPr>
              <a:lnSpc>
                <a:spcPct val="150000"/>
              </a:lnSpc>
            </a:pPr>
            <a:r>
              <a:rPr lang="ja-JP" altLang="en-US" sz="4000" b="0" i="0" u="none" strike="noStrike">
                <a:effectLst/>
                <a:latin typeface="YakuHanJPs"/>
              </a:rPr>
              <a:t>・次元削減（可視化）の最も基本的な手法</a:t>
            </a:r>
          </a:p>
          <a:p>
            <a:pPr>
              <a:lnSpc>
                <a:spcPct val="150000"/>
              </a:lnSpc>
            </a:pPr>
            <a:r>
              <a:rPr kumimoji="1" lang="ja-JP" altLang="en-US" sz="4000"/>
              <a:t>・最も情報量の多い</a:t>
            </a:r>
            <a:r>
              <a:rPr kumimoji="1" lang="ja-JP" altLang="en-US" sz="4000">
                <a:solidFill>
                  <a:srgbClr val="FF0000"/>
                </a:solidFill>
              </a:rPr>
              <a:t>「軸」を取り出し</a:t>
            </a:r>
            <a:r>
              <a:rPr kumimoji="1" lang="ja-JP" altLang="en-US" sz="4000"/>
              <a:t>圧縮</a:t>
            </a:r>
          </a:p>
        </p:txBody>
      </p:sp>
      <p:sp>
        <p:nvSpPr>
          <p:cNvPr id="5" name="スライド番号プレースホルダー 4">
            <a:extLst>
              <a:ext uri="{FF2B5EF4-FFF2-40B4-BE49-F238E27FC236}">
                <a16:creationId xmlns:a16="http://schemas.microsoft.com/office/drawing/2014/main" id="{F19B9931-0BA5-B9BA-1796-2EB7DB23A1B7}"/>
              </a:ext>
            </a:extLst>
          </p:cNvPr>
          <p:cNvSpPr>
            <a:spLocks noGrp="1"/>
          </p:cNvSpPr>
          <p:nvPr>
            <p:ph type="sldNum" sz="quarter" idx="12"/>
          </p:nvPr>
        </p:nvSpPr>
        <p:spPr/>
        <p:txBody>
          <a:bodyPr/>
          <a:lstStyle/>
          <a:p>
            <a:fld id="{4FAB73BC-B049-4115-A692-8D63A059BFB8}" type="slidenum">
              <a:rPr lang="en-US" smtClean="0"/>
              <a:t>15</a:t>
            </a:fld>
            <a:endParaRPr lang="en-US"/>
          </a:p>
        </p:txBody>
      </p:sp>
    </p:spTree>
    <p:extLst>
      <p:ext uri="{BB962C8B-B14F-4D97-AF65-F5344CB8AC3E}">
        <p14:creationId xmlns:p14="http://schemas.microsoft.com/office/powerpoint/2010/main" val="3234174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5240D2-3288-3197-C567-FDC364CFA42F}"/>
              </a:ext>
            </a:extLst>
          </p:cNvPr>
          <p:cNvSpPr txBox="1"/>
          <p:nvPr/>
        </p:nvSpPr>
        <p:spPr>
          <a:xfrm>
            <a:off x="242888" y="200025"/>
            <a:ext cx="1972015" cy="830997"/>
          </a:xfrm>
          <a:prstGeom prst="rect">
            <a:avLst/>
          </a:prstGeom>
          <a:noFill/>
        </p:spPr>
        <p:txBody>
          <a:bodyPr wrap="none" rtlCol="0">
            <a:spAutoFit/>
          </a:bodyPr>
          <a:lstStyle/>
          <a:p>
            <a:r>
              <a:rPr kumimoji="1" lang="ja-JP" altLang="en-US" sz="4800"/>
              <a:t>例えば</a:t>
            </a:r>
          </a:p>
        </p:txBody>
      </p:sp>
      <p:grpSp>
        <p:nvGrpSpPr>
          <p:cNvPr id="37" name="グループ化 36">
            <a:extLst>
              <a:ext uri="{FF2B5EF4-FFF2-40B4-BE49-F238E27FC236}">
                <a16:creationId xmlns:a16="http://schemas.microsoft.com/office/drawing/2014/main" id="{1A77B84B-7CD0-1A1C-2268-D049231EFBED}"/>
              </a:ext>
            </a:extLst>
          </p:cNvPr>
          <p:cNvGrpSpPr/>
          <p:nvPr/>
        </p:nvGrpSpPr>
        <p:grpSpPr>
          <a:xfrm>
            <a:off x="317329" y="1466760"/>
            <a:ext cx="5500687" cy="4286251"/>
            <a:chOff x="242888" y="1591305"/>
            <a:chExt cx="5500687" cy="4286251"/>
          </a:xfrm>
        </p:grpSpPr>
        <p:sp>
          <p:nvSpPr>
            <p:cNvPr id="5" name="正方形/長方形 4">
              <a:extLst>
                <a:ext uri="{FF2B5EF4-FFF2-40B4-BE49-F238E27FC236}">
                  <a16:creationId xmlns:a16="http://schemas.microsoft.com/office/drawing/2014/main" id="{834064AB-04EF-0C85-9689-C29043024EFB}"/>
                </a:ext>
              </a:extLst>
            </p:cNvPr>
            <p:cNvSpPr/>
            <p:nvPr/>
          </p:nvSpPr>
          <p:spPr>
            <a:xfrm>
              <a:off x="242888" y="1591305"/>
              <a:ext cx="5500687" cy="428625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6DF72A59-FD34-3A9C-2993-D2C18F888492}"/>
                </a:ext>
              </a:extLst>
            </p:cNvPr>
            <p:cNvCxnSpPr/>
            <p:nvPr/>
          </p:nvCxnSpPr>
          <p:spPr>
            <a:xfrm>
              <a:off x="478417" y="5509832"/>
              <a:ext cx="507206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15D53927-46C3-ADAA-D5CA-BEAE09C29905}"/>
                </a:ext>
              </a:extLst>
            </p:cNvPr>
            <p:cNvCxnSpPr/>
            <p:nvPr/>
          </p:nvCxnSpPr>
          <p:spPr>
            <a:xfrm flipV="1">
              <a:off x="764167" y="1709357"/>
              <a:ext cx="0" cy="41681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円/楕円 11">
              <a:extLst>
                <a:ext uri="{FF2B5EF4-FFF2-40B4-BE49-F238E27FC236}">
                  <a16:creationId xmlns:a16="http://schemas.microsoft.com/office/drawing/2014/main" id="{933FD9DF-D6AB-BEC3-2881-8CFFF122D814}"/>
                </a:ext>
              </a:extLst>
            </p:cNvPr>
            <p:cNvSpPr/>
            <p:nvPr/>
          </p:nvSpPr>
          <p:spPr>
            <a:xfrm>
              <a:off x="4051093" y="2397787"/>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FB5BA7FD-6A89-8D3E-363B-B9B9E818B913}"/>
                </a:ext>
              </a:extLst>
            </p:cNvPr>
            <p:cNvSpPr/>
            <p:nvPr/>
          </p:nvSpPr>
          <p:spPr>
            <a:xfrm>
              <a:off x="1250648" y="485193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E7FDBF73-9480-A073-0084-238AD0A78C30}"/>
                </a:ext>
              </a:extLst>
            </p:cNvPr>
            <p:cNvSpPr/>
            <p:nvPr/>
          </p:nvSpPr>
          <p:spPr>
            <a:xfrm>
              <a:off x="1479248" y="4532373"/>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435A3725-7611-01C5-7905-89FA1BF21519}"/>
                </a:ext>
              </a:extLst>
            </p:cNvPr>
            <p:cNvSpPr/>
            <p:nvPr/>
          </p:nvSpPr>
          <p:spPr>
            <a:xfrm>
              <a:off x="1893342" y="4637617"/>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B8A2641F-B2E2-B67F-C942-0F0C6BCF5396}"/>
                </a:ext>
              </a:extLst>
            </p:cNvPr>
            <p:cNvSpPr/>
            <p:nvPr/>
          </p:nvSpPr>
          <p:spPr>
            <a:xfrm>
              <a:off x="4051093" y="2998903"/>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8833075C-F353-463D-3EAE-75F1A67838F1}"/>
                </a:ext>
              </a:extLst>
            </p:cNvPr>
            <p:cNvSpPr/>
            <p:nvPr/>
          </p:nvSpPr>
          <p:spPr>
            <a:xfrm>
              <a:off x="3139571" y="310605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26A08C75-47B2-BD4B-299C-4562C7E9950A}"/>
                </a:ext>
              </a:extLst>
            </p:cNvPr>
            <p:cNvSpPr/>
            <p:nvPr/>
          </p:nvSpPr>
          <p:spPr>
            <a:xfrm>
              <a:off x="2430701" y="37788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9AD4E275-6119-7806-6D56-C0B28511EFDD}"/>
                </a:ext>
              </a:extLst>
            </p:cNvPr>
            <p:cNvSpPr/>
            <p:nvPr/>
          </p:nvSpPr>
          <p:spPr>
            <a:xfrm>
              <a:off x="3043024" y="378625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50EEFC52-B0D1-0D74-4179-64F7E3715A5F}"/>
                </a:ext>
              </a:extLst>
            </p:cNvPr>
            <p:cNvSpPr/>
            <p:nvPr/>
          </p:nvSpPr>
          <p:spPr>
            <a:xfrm>
              <a:off x="4783034" y="218347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4A2384ED-307A-BCFF-1DD1-A4A8A6CD8734}"/>
                </a:ext>
              </a:extLst>
            </p:cNvPr>
            <p:cNvSpPr txBox="1"/>
            <p:nvPr/>
          </p:nvSpPr>
          <p:spPr>
            <a:xfrm>
              <a:off x="832917" y="1709357"/>
              <a:ext cx="646331" cy="369332"/>
            </a:xfrm>
            <a:prstGeom prst="rect">
              <a:avLst/>
            </a:prstGeom>
            <a:noFill/>
          </p:spPr>
          <p:txBody>
            <a:bodyPr wrap="none" rtlCol="0">
              <a:spAutoFit/>
            </a:bodyPr>
            <a:lstStyle/>
            <a:p>
              <a:r>
                <a:rPr kumimoji="1" lang="ja-JP" altLang="en-US"/>
                <a:t>身長</a:t>
              </a:r>
            </a:p>
          </p:txBody>
        </p:sp>
        <p:sp>
          <p:nvSpPr>
            <p:cNvPr id="34" name="テキスト ボックス 33">
              <a:extLst>
                <a:ext uri="{FF2B5EF4-FFF2-40B4-BE49-F238E27FC236}">
                  <a16:creationId xmlns:a16="http://schemas.microsoft.com/office/drawing/2014/main" id="{7D8F6C66-C04A-DCBE-1838-9727B2EAC5B9}"/>
                </a:ext>
              </a:extLst>
            </p:cNvPr>
            <p:cNvSpPr txBox="1"/>
            <p:nvPr/>
          </p:nvSpPr>
          <p:spPr>
            <a:xfrm>
              <a:off x="4857329" y="5103372"/>
              <a:ext cx="646331" cy="369332"/>
            </a:xfrm>
            <a:prstGeom prst="rect">
              <a:avLst/>
            </a:prstGeom>
            <a:noFill/>
          </p:spPr>
          <p:txBody>
            <a:bodyPr wrap="none" rtlCol="0">
              <a:spAutoFit/>
            </a:bodyPr>
            <a:lstStyle/>
            <a:p>
              <a:r>
                <a:rPr kumimoji="1" lang="ja-JP" altLang="en-US"/>
                <a:t>体重</a:t>
              </a:r>
            </a:p>
          </p:txBody>
        </p:sp>
        <p:cxnSp>
          <p:nvCxnSpPr>
            <p:cNvPr id="36" name="直線矢印コネクタ 35">
              <a:extLst>
                <a:ext uri="{FF2B5EF4-FFF2-40B4-BE49-F238E27FC236}">
                  <a16:creationId xmlns:a16="http://schemas.microsoft.com/office/drawing/2014/main" id="{5154A6FC-3407-6220-7007-B7B2F5E0C559}"/>
                </a:ext>
              </a:extLst>
            </p:cNvPr>
            <p:cNvCxnSpPr/>
            <p:nvPr/>
          </p:nvCxnSpPr>
          <p:spPr>
            <a:xfrm flipV="1">
              <a:off x="1156082" y="1894023"/>
              <a:ext cx="4024412" cy="3394015"/>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a:extLst>
                <a:ext uri="{FF2B5EF4-FFF2-40B4-BE49-F238E27FC236}">
                  <a16:creationId xmlns:a16="http://schemas.microsoft.com/office/drawing/2014/main" id="{502DA86D-E696-C084-D092-BFA7033DD8EF}"/>
                </a:ext>
              </a:extLst>
            </p:cNvPr>
            <p:cNvSpPr/>
            <p:nvPr/>
          </p:nvSpPr>
          <p:spPr>
            <a:xfrm>
              <a:off x="2202101" y="42007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37">
            <a:extLst>
              <a:ext uri="{FF2B5EF4-FFF2-40B4-BE49-F238E27FC236}">
                <a16:creationId xmlns:a16="http://schemas.microsoft.com/office/drawing/2014/main" id="{DA76CFEF-C5E6-650B-6364-33B7A8EDE571}"/>
              </a:ext>
            </a:extLst>
          </p:cNvPr>
          <p:cNvSpPr txBox="1"/>
          <p:nvPr/>
        </p:nvSpPr>
        <p:spPr>
          <a:xfrm>
            <a:off x="2651146" y="1483167"/>
            <a:ext cx="2031325" cy="830997"/>
          </a:xfrm>
          <a:prstGeom prst="rect">
            <a:avLst/>
          </a:prstGeom>
          <a:noFill/>
        </p:spPr>
        <p:txBody>
          <a:bodyPr wrap="none" rtlCol="0">
            <a:spAutoFit/>
          </a:bodyPr>
          <a:lstStyle/>
          <a:p>
            <a:r>
              <a:rPr kumimoji="1" lang="ja-JP" altLang="en-US" sz="2400">
                <a:solidFill>
                  <a:srgbClr val="FF0000"/>
                </a:solidFill>
              </a:rPr>
              <a:t>ガタイの良さ</a:t>
            </a:r>
            <a:endParaRPr kumimoji="1" lang="en-US" altLang="ja-JP" sz="2400" dirty="0">
              <a:solidFill>
                <a:srgbClr val="FF0000"/>
              </a:solidFill>
            </a:endParaRPr>
          </a:p>
          <a:p>
            <a:r>
              <a:rPr kumimoji="1" lang="ja-JP" altLang="en-US" sz="2400">
                <a:solidFill>
                  <a:srgbClr val="FF0000"/>
                </a:solidFill>
              </a:rPr>
              <a:t>（第一主成分）</a:t>
            </a:r>
          </a:p>
        </p:txBody>
      </p:sp>
      <p:grpSp>
        <p:nvGrpSpPr>
          <p:cNvPr id="66" name="グループ化 65">
            <a:extLst>
              <a:ext uri="{FF2B5EF4-FFF2-40B4-BE49-F238E27FC236}">
                <a16:creationId xmlns:a16="http://schemas.microsoft.com/office/drawing/2014/main" id="{EBCF53C0-82F6-B31F-E243-0DBA00C90490}"/>
              </a:ext>
            </a:extLst>
          </p:cNvPr>
          <p:cNvGrpSpPr/>
          <p:nvPr/>
        </p:nvGrpSpPr>
        <p:grpSpPr>
          <a:xfrm>
            <a:off x="6127835" y="3802780"/>
            <a:ext cx="5774252" cy="1634895"/>
            <a:chOff x="6209930" y="1453775"/>
            <a:chExt cx="5774252" cy="1634895"/>
          </a:xfrm>
        </p:grpSpPr>
        <p:sp>
          <p:nvSpPr>
            <p:cNvPr id="54" name="正方形/長方形 53">
              <a:extLst>
                <a:ext uri="{FF2B5EF4-FFF2-40B4-BE49-F238E27FC236}">
                  <a16:creationId xmlns:a16="http://schemas.microsoft.com/office/drawing/2014/main" id="{8B41F988-4C49-EF65-1148-5FF4327E57F0}"/>
                </a:ext>
              </a:extLst>
            </p:cNvPr>
            <p:cNvSpPr/>
            <p:nvPr/>
          </p:nvSpPr>
          <p:spPr>
            <a:xfrm>
              <a:off x="6209930" y="1453775"/>
              <a:ext cx="5774252" cy="163489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CE2775A7-5BE1-BCEA-3780-4210CB6E8A9B}"/>
                </a:ext>
              </a:extLst>
            </p:cNvPr>
            <p:cNvCxnSpPr>
              <a:cxnSpLocks/>
            </p:cNvCxnSpPr>
            <p:nvPr/>
          </p:nvCxnSpPr>
          <p:spPr>
            <a:xfrm>
              <a:off x="6500117" y="2260041"/>
              <a:ext cx="5252821" cy="0"/>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円/楕円 54">
              <a:extLst>
                <a:ext uri="{FF2B5EF4-FFF2-40B4-BE49-F238E27FC236}">
                  <a16:creationId xmlns:a16="http://schemas.microsoft.com/office/drawing/2014/main" id="{66ACEAD7-1893-6004-A073-69E9FC5DD587}"/>
                </a:ext>
              </a:extLst>
            </p:cNvPr>
            <p:cNvSpPr/>
            <p:nvPr/>
          </p:nvSpPr>
          <p:spPr>
            <a:xfrm>
              <a:off x="6700385" y="215288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EC04B2F0-B637-1C5A-3954-27CE07BB628B}"/>
                </a:ext>
              </a:extLst>
            </p:cNvPr>
            <p:cNvSpPr/>
            <p:nvPr/>
          </p:nvSpPr>
          <p:spPr>
            <a:xfrm>
              <a:off x="7014953" y="216608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a:extLst>
                <a:ext uri="{FF2B5EF4-FFF2-40B4-BE49-F238E27FC236}">
                  <a16:creationId xmlns:a16="http://schemas.microsoft.com/office/drawing/2014/main" id="{C1B8C4D4-6FA4-AB87-171E-07491B934BBD}"/>
                </a:ext>
              </a:extLst>
            </p:cNvPr>
            <p:cNvSpPr/>
            <p:nvPr/>
          </p:nvSpPr>
          <p:spPr>
            <a:xfrm>
              <a:off x="7396649" y="216406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a:extLst>
                <a:ext uri="{FF2B5EF4-FFF2-40B4-BE49-F238E27FC236}">
                  <a16:creationId xmlns:a16="http://schemas.microsoft.com/office/drawing/2014/main" id="{CA01516A-F0B1-3F37-1515-802A350575B7}"/>
                </a:ext>
              </a:extLst>
            </p:cNvPr>
            <p:cNvSpPr/>
            <p:nvPr/>
          </p:nvSpPr>
          <p:spPr>
            <a:xfrm>
              <a:off x="7959730" y="21640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a:extLst>
                <a:ext uri="{FF2B5EF4-FFF2-40B4-BE49-F238E27FC236}">
                  <a16:creationId xmlns:a16="http://schemas.microsoft.com/office/drawing/2014/main" id="{666C387D-8F68-EC60-6BBA-2B12C72D1005}"/>
                </a:ext>
              </a:extLst>
            </p:cNvPr>
            <p:cNvSpPr/>
            <p:nvPr/>
          </p:nvSpPr>
          <p:spPr>
            <a:xfrm>
              <a:off x="8452591" y="216765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B82F346D-9ACE-BCC1-260D-FCF7354B8BC4}"/>
                </a:ext>
              </a:extLst>
            </p:cNvPr>
            <p:cNvSpPr/>
            <p:nvPr/>
          </p:nvSpPr>
          <p:spPr>
            <a:xfrm>
              <a:off x="9047673" y="21640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1F04862-C43A-1A00-CFF4-65B164102633}"/>
                </a:ext>
              </a:extLst>
            </p:cNvPr>
            <p:cNvSpPr/>
            <p:nvPr/>
          </p:nvSpPr>
          <p:spPr>
            <a:xfrm>
              <a:off x="9553662" y="214401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a:extLst>
                <a:ext uri="{FF2B5EF4-FFF2-40B4-BE49-F238E27FC236}">
                  <a16:creationId xmlns:a16="http://schemas.microsoft.com/office/drawing/2014/main" id="{A0C8D7EE-925E-4276-C63A-5C166DB00165}"/>
                </a:ext>
              </a:extLst>
            </p:cNvPr>
            <p:cNvSpPr/>
            <p:nvPr/>
          </p:nvSpPr>
          <p:spPr>
            <a:xfrm>
              <a:off x="10158417" y="215319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a:extLst>
                <a:ext uri="{FF2B5EF4-FFF2-40B4-BE49-F238E27FC236}">
                  <a16:creationId xmlns:a16="http://schemas.microsoft.com/office/drawing/2014/main" id="{28C95AF6-0049-C891-F7AA-16599688A891}"/>
                </a:ext>
              </a:extLst>
            </p:cNvPr>
            <p:cNvSpPr/>
            <p:nvPr/>
          </p:nvSpPr>
          <p:spPr>
            <a:xfrm>
              <a:off x="10584407" y="2166803"/>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a:extLst>
                <a:ext uri="{FF2B5EF4-FFF2-40B4-BE49-F238E27FC236}">
                  <a16:creationId xmlns:a16="http://schemas.microsoft.com/office/drawing/2014/main" id="{9CA3B792-8E03-5396-47C9-3123BAE373DB}"/>
                </a:ext>
              </a:extLst>
            </p:cNvPr>
            <p:cNvSpPr/>
            <p:nvPr/>
          </p:nvSpPr>
          <p:spPr>
            <a:xfrm>
              <a:off x="11124792" y="214144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CF828F68-1EED-68C9-83D4-5B5F5E1C1284}"/>
                </a:ext>
              </a:extLst>
            </p:cNvPr>
            <p:cNvSpPr txBox="1"/>
            <p:nvPr/>
          </p:nvSpPr>
          <p:spPr>
            <a:xfrm>
              <a:off x="7485560" y="1546524"/>
              <a:ext cx="3655168" cy="461665"/>
            </a:xfrm>
            <a:prstGeom prst="rect">
              <a:avLst/>
            </a:prstGeom>
            <a:noFill/>
          </p:spPr>
          <p:txBody>
            <a:bodyPr wrap="none" rtlCol="0">
              <a:spAutoFit/>
            </a:bodyPr>
            <a:lstStyle/>
            <a:p>
              <a:r>
                <a:rPr kumimoji="1" lang="ja-JP" altLang="en-US" sz="2400">
                  <a:solidFill>
                    <a:srgbClr val="FF0000"/>
                  </a:solidFill>
                </a:rPr>
                <a:t>ガタイの良さ（第一主成分）</a:t>
              </a:r>
            </a:p>
          </p:txBody>
        </p:sp>
      </p:grpSp>
      <p:cxnSp>
        <p:nvCxnSpPr>
          <p:cNvPr id="68" name="カギ線コネクタ 67">
            <a:extLst>
              <a:ext uri="{FF2B5EF4-FFF2-40B4-BE49-F238E27FC236}">
                <a16:creationId xmlns:a16="http://schemas.microsoft.com/office/drawing/2014/main" id="{CDC92847-D486-1E20-7496-0F93F0E3CBC2}"/>
              </a:ext>
            </a:extLst>
          </p:cNvPr>
          <p:cNvCxnSpPr>
            <a:cxnSpLocks/>
            <a:endCxn id="54" idx="0"/>
          </p:cNvCxnSpPr>
          <p:nvPr/>
        </p:nvCxnSpPr>
        <p:spPr>
          <a:xfrm>
            <a:off x="5818016" y="2487555"/>
            <a:ext cx="3196945" cy="1315225"/>
          </a:xfrm>
          <a:prstGeom prst="bentConnector2">
            <a:avLst/>
          </a:prstGeom>
          <a:ln w="323850">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56554B4F-A2E0-4A21-2D21-FEE4D92A3541}"/>
              </a:ext>
            </a:extLst>
          </p:cNvPr>
          <p:cNvSpPr txBox="1"/>
          <p:nvPr/>
        </p:nvSpPr>
        <p:spPr>
          <a:xfrm>
            <a:off x="5943014" y="1562404"/>
            <a:ext cx="5589992" cy="584775"/>
          </a:xfrm>
          <a:prstGeom prst="rect">
            <a:avLst/>
          </a:prstGeom>
          <a:noFill/>
        </p:spPr>
        <p:txBody>
          <a:bodyPr wrap="none" rtlCol="0">
            <a:spAutoFit/>
          </a:bodyPr>
          <a:lstStyle/>
          <a:p>
            <a:r>
              <a:rPr kumimoji="1" lang="ja-JP" altLang="en-US" sz="3200"/>
              <a:t>２次元から１次元への次元削減</a:t>
            </a:r>
          </a:p>
        </p:txBody>
      </p:sp>
      <p:sp>
        <p:nvSpPr>
          <p:cNvPr id="3" name="テキスト ボックス 2">
            <a:extLst>
              <a:ext uri="{FF2B5EF4-FFF2-40B4-BE49-F238E27FC236}">
                <a16:creationId xmlns:a16="http://schemas.microsoft.com/office/drawing/2014/main" id="{CBB10214-4697-897E-AF97-4391ACA62423}"/>
              </a:ext>
            </a:extLst>
          </p:cNvPr>
          <p:cNvSpPr txBox="1"/>
          <p:nvPr/>
        </p:nvSpPr>
        <p:spPr>
          <a:xfrm>
            <a:off x="1325089" y="5941379"/>
            <a:ext cx="10443885" cy="707886"/>
          </a:xfrm>
          <a:prstGeom prst="rect">
            <a:avLst/>
          </a:prstGeom>
          <a:noFill/>
        </p:spPr>
        <p:txBody>
          <a:bodyPr wrap="none" rtlCol="0">
            <a:spAutoFit/>
          </a:bodyPr>
          <a:lstStyle/>
          <a:p>
            <a:r>
              <a:rPr kumimoji="1" lang="ja-JP" altLang="en-US" sz="4000"/>
              <a:t>さきほどのこれも主成分分析だと捉えられる</a:t>
            </a:r>
          </a:p>
        </p:txBody>
      </p:sp>
      <p:cxnSp>
        <p:nvCxnSpPr>
          <p:cNvPr id="8" name="直線矢印コネクタ 7">
            <a:extLst>
              <a:ext uri="{FF2B5EF4-FFF2-40B4-BE49-F238E27FC236}">
                <a16:creationId xmlns:a16="http://schemas.microsoft.com/office/drawing/2014/main" id="{7E1BD539-C956-C395-821C-1EC3DD3779C7}"/>
              </a:ext>
            </a:extLst>
          </p:cNvPr>
          <p:cNvCxnSpPr>
            <a:cxnSpLocks/>
          </p:cNvCxnSpPr>
          <p:nvPr/>
        </p:nvCxnSpPr>
        <p:spPr>
          <a:xfrm flipH="1" flipV="1">
            <a:off x="1675510" y="3668911"/>
            <a:ext cx="943932" cy="1165630"/>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EEEAC1E7-C305-4298-A5FF-32BE57D8B755}"/>
              </a:ext>
            </a:extLst>
          </p:cNvPr>
          <p:cNvSpPr txBox="1"/>
          <p:nvPr/>
        </p:nvSpPr>
        <p:spPr>
          <a:xfrm>
            <a:off x="2481911" y="4264630"/>
            <a:ext cx="1723549" cy="461665"/>
          </a:xfrm>
          <a:prstGeom prst="rect">
            <a:avLst/>
          </a:prstGeom>
          <a:noFill/>
        </p:spPr>
        <p:txBody>
          <a:bodyPr wrap="none" rtlCol="0">
            <a:spAutoFit/>
          </a:bodyPr>
          <a:lstStyle/>
          <a:p>
            <a:r>
              <a:rPr kumimoji="1" lang="ja-JP" altLang="en-US" sz="2400">
                <a:solidFill>
                  <a:srgbClr val="0070C0"/>
                </a:solidFill>
              </a:rPr>
              <a:t>第二主成分</a:t>
            </a:r>
          </a:p>
        </p:txBody>
      </p:sp>
      <p:sp>
        <p:nvSpPr>
          <p:cNvPr id="4" name="スライド番号プレースホルダー 3">
            <a:extLst>
              <a:ext uri="{FF2B5EF4-FFF2-40B4-BE49-F238E27FC236}">
                <a16:creationId xmlns:a16="http://schemas.microsoft.com/office/drawing/2014/main" id="{E83BB64E-66E6-AC7A-4E89-D41FA820A305}"/>
              </a:ext>
            </a:extLst>
          </p:cNvPr>
          <p:cNvSpPr>
            <a:spLocks noGrp="1"/>
          </p:cNvSpPr>
          <p:nvPr>
            <p:ph type="sldNum" sz="quarter" idx="12"/>
          </p:nvPr>
        </p:nvSpPr>
        <p:spPr/>
        <p:txBody>
          <a:bodyPr/>
          <a:lstStyle/>
          <a:p>
            <a:fld id="{4FAB73BC-B049-4115-A692-8D63A059BFB8}" type="slidenum">
              <a:rPr lang="en-US" smtClean="0"/>
              <a:t>16</a:t>
            </a:fld>
            <a:endParaRPr lang="en-US"/>
          </a:p>
        </p:txBody>
      </p:sp>
    </p:spTree>
    <p:extLst>
      <p:ext uri="{BB962C8B-B14F-4D97-AF65-F5344CB8AC3E}">
        <p14:creationId xmlns:p14="http://schemas.microsoft.com/office/powerpoint/2010/main" val="1733197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8BF44FF-9C37-986F-D55B-BAF28ABD545B}"/>
              </a:ext>
            </a:extLst>
          </p:cNvPr>
          <p:cNvSpPr txBox="1"/>
          <p:nvPr/>
        </p:nvSpPr>
        <p:spPr>
          <a:xfrm>
            <a:off x="242888" y="200025"/>
            <a:ext cx="7795724" cy="830997"/>
          </a:xfrm>
          <a:prstGeom prst="rect">
            <a:avLst/>
          </a:prstGeom>
          <a:noFill/>
        </p:spPr>
        <p:txBody>
          <a:bodyPr wrap="none" rtlCol="0">
            <a:spAutoFit/>
          </a:bodyPr>
          <a:lstStyle/>
          <a:p>
            <a:r>
              <a:rPr kumimoji="1" lang="ja-JP" altLang="en-US" sz="4800"/>
              <a:t>主成分分析（方法の流れ）</a:t>
            </a:r>
          </a:p>
        </p:txBody>
      </p:sp>
      <p:sp>
        <p:nvSpPr>
          <p:cNvPr id="3" name="テキスト ボックス 2">
            <a:extLst>
              <a:ext uri="{FF2B5EF4-FFF2-40B4-BE49-F238E27FC236}">
                <a16:creationId xmlns:a16="http://schemas.microsoft.com/office/drawing/2014/main" id="{E67029F6-2017-6D6D-1368-C9F84A8FA0FA}"/>
              </a:ext>
            </a:extLst>
          </p:cNvPr>
          <p:cNvSpPr txBox="1"/>
          <p:nvPr/>
        </p:nvSpPr>
        <p:spPr>
          <a:xfrm>
            <a:off x="242888" y="1293299"/>
            <a:ext cx="5251759" cy="769441"/>
          </a:xfrm>
          <a:prstGeom prst="rect">
            <a:avLst/>
          </a:prstGeom>
          <a:noFill/>
        </p:spPr>
        <p:txBody>
          <a:bodyPr wrap="none" rtlCol="0">
            <a:spAutoFit/>
          </a:bodyPr>
          <a:lstStyle/>
          <a:p>
            <a:r>
              <a:rPr kumimoji="1" lang="ja-JP" altLang="en-US" sz="4400"/>
              <a:t>主成分（軸）の決め方</a:t>
            </a:r>
          </a:p>
        </p:txBody>
      </p:sp>
      <p:sp>
        <p:nvSpPr>
          <p:cNvPr id="21" name="テキスト ボックス 20">
            <a:extLst>
              <a:ext uri="{FF2B5EF4-FFF2-40B4-BE49-F238E27FC236}">
                <a16:creationId xmlns:a16="http://schemas.microsoft.com/office/drawing/2014/main" id="{95D77D4C-7D1D-C426-9887-31A587E42050}"/>
              </a:ext>
            </a:extLst>
          </p:cNvPr>
          <p:cNvSpPr txBox="1"/>
          <p:nvPr/>
        </p:nvSpPr>
        <p:spPr>
          <a:xfrm>
            <a:off x="1002550" y="1985066"/>
            <a:ext cx="1866217" cy="523220"/>
          </a:xfrm>
          <a:prstGeom prst="rect">
            <a:avLst/>
          </a:prstGeom>
          <a:noFill/>
        </p:spPr>
        <p:txBody>
          <a:bodyPr wrap="none" rtlCol="0">
            <a:spAutoFit/>
          </a:bodyPr>
          <a:lstStyle/>
          <a:p>
            <a:r>
              <a:rPr kumimoji="1" lang="ja-JP" altLang="en-US" sz="2800"/>
              <a:t>第１主成分</a:t>
            </a:r>
          </a:p>
        </p:txBody>
      </p:sp>
      <p:sp>
        <p:nvSpPr>
          <p:cNvPr id="22" name="テキスト ボックス 21">
            <a:extLst>
              <a:ext uri="{FF2B5EF4-FFF2-40B4-BE49-F238E27FC236}">
                <a16:creationId xmlns:a16="http://schemas.microsoft.com/office/drawing/2014/main" id="{DCA60168-B1CE-5D4E-9952-0A73292B4814}"/>
              </a:ext>
            </a:extLst>
          </p:cNvPr>
          <p:cNvSpPr txBox="1"/>
          <p:nvPr/>
        </p:nvSpPr>
        <p:spPr>
          <a:xfrm>
            <a:off x="1528474" y="2635250"/>
            <a:ext cx="3467616" cy="1077218"/>
          </a:xfrm>
          <a:prstGeom prst="rect">
            <a:avLst/>
          </a:prstGeom>
          <a:noFill/>
        </p:spPr>
        <p:txBody>
          <a:bodyPr wrap="none" rtlCol="0">
            <a:spAutoFit/>
          </a:bodyPr>
          <a:lstStyle/>
          <a:p>
            <a:r>
              <a:rPr kumimoji="1" lang="ja-JP" altLang="en-US" sz="3200"/>
              <a:t>射影したデータの</a:t>
            </a:r>
            <a:endParaRPr kumimoji="1" lang="en-US" altLang="ja-JP" sz="3200" dirty="0"/>
          </a:p>
          <a:p>
            <a:r>
              <a:rPr kumimoji="1" lang="ja-JP" altLang="en-US" sz="3200">
                <a:solidFill>
                  <a:srgbClr val="FF0000"/>
                </a:solidFill>
              </a:rPr>
              <a:t>分散を最大</a:t>
            </a:r>
            <a:r>
              <a:rPr lang="ja-JP" altLang="en-US" sz="3200">
                <a:solidFill>
                  <a:srgbClr val="FF0000"/>
                </a:solidFill>
              </a:rPr>
              <a:t>化</a:t>
            </a:r>
            <a:endParaRPr kumimoji="1" lang="en-US" altLang="ja-JP" sz="3200" dirty="0"/>
          </a:p>
        </p:txBody>
      </p:sp>
      <p:sp>
        <p:nvSpPr>
          <p:cNvPr id="23" name="テキスト ボックス 22">
            <a:extLst>
              <a:ext uri="{FF2B5EF4-FFF2-40B4-BE49-F238E27FC236}">
                <a16:creationId xmlns:a16="http://schemas.microsoft.com/office/drawing/2014/main" id="{E16757CF-9398-46BF-9195-8CCA1C3DEA11}"/>
              </a:ext>
            </a:extLst>
          </p:cNvPr>
          <p:cNvSpPr txBox="1"/>
          <p:nvPr/>
        </p:nvSpPr>
        <p:spPr>
          <a:xfrm>
            <a:off x="1002550" y="4213128"/>
            <a:ext cx="2584362" cy="523220"/>
          </a:xfrm>
          <a:prstGeom prst="rect">
            <a:avLst/>
          </a:prstGeom>
          <a:noFill/>
        </p:spPr>
        <p:txBody>
          <a:bodyPr wrap="none" rtlCol="0">
            <a:spAutoFit/>
          </a:bodyPr>
          <a:lstStyle/>
          <a:p>
            <a:r>
              <a:rPr kumimoji="1" lang="ja-JP" altLang="en-US" sz="2800"/>
              <a:t>第２主成分以降</a:t>
            </a:r>
          </a:p>
        </p:txBody>
      </p:sp>
      <p:sp>
        <p:nvSpPr>
          <p:cNvPr id="24" name="テキスト ボックス 23">
            <a:extLst>
              <a:ext uri="{FF2B5EF4-FFF2-40B4-BE49-F238E27FC236}">
                <a16:creationId xmlns:a16="http://schemas.microsoft.com/office/drawing/2014/main" id="{F7D74130-FF23-D499-4F01-4EF7B3293B6C}"/>
              </a:ext>
            </a:extLst>
          </p:cNvPr>
          <p:cNvSpPr txBox="1"/>
          <p:nvPr/>
        </p:nvSpPr>
        <p:spPr>
          <a:xfrm>
            <a:off x="1528474" y="4885686"/>
            <a:ext cx="2646878" cy="1569660"/>
          </a:xfrm>
          <a:prstGeom prst="rect">
            <a:avLst/>
          </a:prstGeom>
          <a:noFill/>
        </p:spPr>
        <p:txBody>
          <a:bodyPr wrap="none" rtlCol="0">
            <a:spAutoFit/>
          </a:bodyPr>
          <a:lstStyle/>
          <a:p>
            <a:r>
              <a:rPr lang="ja-JP" altLang="en-US" sz="3200"/>
              <a:t>他の</a:t>
            </a:r>
            <a:r>
              <a:rPr kumimoji="1" lang="ja-JP" altLang="en-US" sz="3200"/>
              <a:t>主成分に</a:t>
            </a:r>
            <a:endParaRPr kumimoji="1" lang="en-US" altLang="ja-JP" sz="3200" dirty="0"/>
          </a:p>
          <a:p>
            <a:r>
              <a:rPr kumimoji="1" lang="ja-JP" altLang="en-US" sz="3200">
                <a:solidFill>
                  <a:srgbClr val="FF0000"/>
                </a:solidFill>
              </a:rPr>
              <a:t>直交しつつ</a:t>
            </a:r>
            <a:endParaRPr kumimoji="1" lang="en-US" altLang="ja-JP" sz="3200" dirty="0">
              <a:solidFill>
                <a:srgbClr val="FF0000"/>
              </a:solidFill>
            </a:endParaRPr>
          </a:p>
          <a:p>
            <a:r>
              <a:rPr kumimoji="1" lang="ja-JP" altLang="en-US" sz="3200"/>
              <a:t>分散を最大</a:t>
            </a:r>
            <a:r>
              <a:rPr lang="ja-JP" altLang="en-US" sz="3200"/>
              <a:t>化</a:t>
            </a:r>
            <a:endParaRPr kumimoji="1" lang="en-US" altLang="ja-JP" sz="3200" dirty="0"/>
          </a:p>
        </p:txBody>
      </p:sp>
      <p:grpSp>
        <p:nvGrpSpPr>
          <p:cNvPr id="41" name="グループ化 40">
            <a:extLst>
              <a:ext uri="{FF2B5EF4-FFF2-40B4-BE49-F238E27FC236}">
                <a16:creationId xmlns:a16="http://schemas.microsoft.com/office/drawing/2014/main" id="{B00874A6-D34E-A093-C09A-4CB0A54E645D}"/>
              </a:ext>
            </a:extLst>
          </p:cNvPr>
          <p:cNvGrpSpPr/>
          <p:nvPr/>
        </p:nvGrpSpPr>
        <p:grpSpPr>
          <a:xfrm>
            <a:off x="6031453" y="1399142"/>
            <a:ext cx="6065067" cy="5078776"/>
            <a:chOff x="242888" y="1591305"/>
            <a:chExt cx="5500687" cy="4286251"/>
          </a:xfrm>
        </p:grpSpPr>
        <p:sp>
          <p:nvSpPr>
            <p:cNvPr id="42" name="正方形/長方形 41">
              <a:extLst>
                <a:ext uri="{FF2B5EF4-FFF2-40B4-BE49-F238E27FC236}">
                  <a16:creationId xmlns:a16="http://schemas.microsoft.com/office/drawing/2014/main" id="{539A6990-0406-0A9A-768F-4D26CDD32818}"/>
                </a:ext>
              </a:extLst>
            </p:cNvPr>
            <p:cNvSpPr/>
            <p:nvPr/>
          </p:nvSpPr>
          <p:spPr>
            <a:xfrm>
              <a:off x="242888" y="1591305"/>
              <a:ext cx="5500687" cy="428625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D1265EA2-CA97-3D40-91B5-B6A47C6C6ADB}"/>
                </a:ext>
              </a:extLst>
            </p:cNvPr>
            <p:cNvCxnSpPr/>
            <p:nvPr/>
          </p:nvCxnSpPr>
          <p:spPr>
            <a:xfrm>
              <a:off x="478417" y="5509832"/>
              <a:ext cx="507206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96DEBAE-F771-9742-DDBB-F6210A216529}"/>
                </a:ext>
              </a:extLst>
            </p:cNvPr>
            <p:cNvCxnSpPr/>
            <p:nvPr/>
          </p:nvCxnSpPr>
          <p:spPr>
            <a:xfrm flipV="1">
              <a:off x="764167" y="1709357"/>
              <a:ext cx="0" cy="41681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5" name="円/楕円 44">
              <a:extLst>
                <a:ext uri="{FF2B5EF4-FFF2-40B4-BE49-F238E27FC236}">
                  <a16:creationId xmlns:a16="http://schemas.microsoft.com/office/drawing/2014/main" id="{D304C84B-1381-7F32-E7B4-5897ACED1DB9}"/>
                </a:ext>
              </a:extLst>
            </p:cNvPr>
            <p:cNvSpPr/>
            <p:nvPr/>
          </p:nvSpPr>
          <p:spPr>
            <a:xfrm>
              <a:off x="4051093" y="2397787"/>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9ADFE3FD-FC83-E00D-B1EA-A5449BFA26F5}"/>
                </a:ext>
              </a:extLst>
            </p:cNvPr>
            <p:cNvSpPr/>
            <p:nvPr/>
          </p:nvSpPr>
          <p:spPr>
            <a:xfrm>
              <a:off x="1250648" y="485193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1488EDFB-812A-C171-2CDC-89E9651B59E6}"/>
                </a:ext>
              </a:extLst>
            </p:cNvPr>
            <p:cNvSpPr/>
            <p:nvPr/>
          </p:nvSpPr>
          <p:spPr>
            <a:xfrm>
              <a:off x="1479248" y="4532373"/>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29B52B75-1355-DA31-39B1-B5D34FA5605C}"/>
                </a:ext>
              </a:extLst>
            </p:cNvPr>
            <p:cNvSpPr/>
            <p:nvPr/>
          </p:nvSpPr>
          <p:spPr>
            <a:xfrm>
              <a:off x="1893342" y="4637617"/>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48D3944C-EC0F-58C3-32A7-1EEB9D4DC2DD}"/>
                </a:ext>
              </a:extLst>
            </p:cNvPr>
            <p:cNvSpPr/>
            <p:nvPr/>
          </p:nvSpPr>
          <p:spPr>
            <a:xfrm>
              <a:off x="4051093" y="2998903"/>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CB29AFF0-0932-0D5D-BDF8-132C3C859043}"/>
                </a:ext>
              </a:extLst>
            </p:cNvPr>
            <p:cNvSpPr/>
            <p:nvPr/>
          </p:nvSpPr>
          <p:spPr>
            <a:xfrm>
              <a:off x="3139571" y="310605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a:extLst>
                <a:ext uri="{FF2B5EF4-FFF2-40B4-BE49-F238E27FC236}">
                  <a16:creationId xmlns:a16="http://schemas.microsoft.com/office/drawing/2014/main" id="{C6DABEC1-55DE-BC7D-7311-F27278C39C2C}"/>
                </a:ext>
              </a:extLst>
            </p:cNvPr>
            <p:cNvSpPr/>
            <p:nvPr/>
          </p:nvSpPr>
          <p:spPr>
            <a:xfrm>
              <a:off x="2430701" y="37788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a:extLst>
                <a:ext uri="{FF2B5EF4-FFF2-40B4-BE49-F238E27FC236}">
                  <a16:creationId xmlns:a16="http://schemas.microsoft.com/office/drawing/2014/main" id="{43C9E96B-DC68-DCA7-284F-B0AF7371E891}"/>
                </a:ext>
              </a:extLst>
            </p:cNvPr>
            <p:cNvSpPr/>
            <p:nvPr/>
          </p:nvSpPr>
          <p:spPr>
            <a:xfrm>
              <a:off x="3043024" y="378625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A5B2FF82-6017-AF81-2DDA-7DB5B74CBD3D}"/>
                </a:ext>
              </a:extLst>
            </p:cNvPr>
            <p:cNvSpPr/>
            <p:nvPr/>
          </p:nvSpPr>
          <p:spPr>
            <a:xfrm>
              <a:off x="4783034" y="218347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AB9948AA-F369-59A0-5724-CAE07F77D0D4}"/>
                </a:ext>
              </a:extLst>
            </p:cNvPr>
            <p:cNvSpPr txBox="1"/>
            <p:nvPr/>
          </p:nvSpPr>
          <p:spPr>
            <a:xfrm>
              <a:off x="832917" y="1709357"/>
              <a:ext cx="646331" cy="369332"/>
            </a:xfrm>
            <a:prstGeom prst="rect">
              <a:avLst/>
            </a:prstGeom>
            <a:noFill/>
          </p:spPr>
          <p:txBody>
            <a:bodyPr wrap="none" rtlCol="0">
              <a:spAutoFit/>
            </a:bodyPr>
            <a:lstStyle/>
            <a:p>
              <a:r>
                <a:rPr kumimoji="1" lang="ja-JP" altLang="en-US"/>
                <a:t>身長</a:t>
              </a:r>
            </a:p>
          </p:txBody>
        </p:sp>
        <p:sp>
          <p:nvSpPr>
            <p:cNvPr id="55" name="テキスト ボックス 54">
              <a:extLst>
                <a:ext uri="{FF2B5EF4-FFF2-40B4-BE49-F238E27FC236}">
                  <a16:creationId xmlns:a16="http://schemas.microsoft.com/office/drawing/2014/main" id="{41B23287-127F-B185-9197-2F1AC83ABE2B}"/>
                </a:ext>
              </a:extLst>
            </p:cNvPr>
            <p:cNvSpPr txBox="1"/>
            <p:nvPr/>
          </p:nvSpPr>
          <p:spPr>
            <a:xfrm>
              <a:off x="4857329" y="5103372"/>
              <a:ext cx="646331" cy="369332"/>
            </a:xfrm>
            <a:prstGeom prst="rect">
              <a:avLst/>
            </a:prstGeom>
            <a:noFill/>
          </p:spPr>
          <p:txBody>
            <a:bodyPr wrap="none" rtlCol="0">
              <a:spAutoFit/>
            </a:bodyPr>
            <a:lstStyle/>
            <a:p>
              <a:r>
                <a:rPr kumimoji="1" lang="ja-JP" altLang="en-US"/>
                <a:t>体重</a:t>
              </a:r>
            </a:p>
          </p:txBody>
        </p:sp>
        <p:cxnSp>
          <p:nvCxnSpPr>
            <p:cNvPr id="56" name="直線矢印コネクタ 55">
              <a:extLst>
                <a:ext uri="{FF2B5EF4-FFF2-40B4-BE49-F238E27FC236}">
                  <a16:creationId xmlns:a16="http://schemas.microsoft.com/office/drawing/2014/main" id="{8A1BF30B-190E-5BD3-BBEF-777F010F559A}"/>
                </a:ext>
              </a:extLst>
            </p:cNvPr>
            <p:cNvCxnSpPr/>
            <p:nvPr/>
          </p:nvCxnSpPr>
          <p:spPr>
            <a:xfrm flipV="1">
              <a:off x="1156082" y="1894023"/>
              <a:ext cx="4024412" cy="3394015"/>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円/楕円 56">
              <a:extLst>
                <a:ext uri="{FF2B5EF4-FFF2-40B4-BE49-F238E27FC236}">
                  <a16:creationId xmlns:a16="http://schemas.microsoft.com/office/drawing/2014/main" id="{1BADB433-879F-CFEA-ECB8-256C5E676BD3}"/>
                </a:ext>
              </a:extLst>
            </p:cNvPr>
            <p:cNvSpPr/>
            <p:nvPr/>
          </p:nvSpPr>
          <p:spPr>
            <a:xfrm>
              <a:off x="2202101" y="42007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8" name="テキスト ボックス 57">
            <a:extLst>
              <a:ext uri="{FF2B5EF4-FFF2-40B4-BE49-F238E27FC236}">
                <a16:creationId xmlns:a16="http://schemas.microsoft.com/office/drawing/2014/main" id="{16D0E512-689A-1645-C3EC-08DC04AF2D6B}"/>
              </a:ext>
            </a:extLst>
          </p:cNvPr>
          <p:cNvSpPr txBox="1"/>
          <p:nvPr/>
        </p:nvSpPr>
        <p:spPr>
          <a:xfrm>
            <a:off x="8609482" y="1515039"/>
            <a:ext cx="2031325" cy="830997"/>
          </a:xfrm>
          <a:prstGeom prst="rect">
            <a:avLst/>
          </a:prstGeom>
          <a:noFill/>
        </p:spPr>
        <p:txBody>
          <a:bodyPr wrap="none" rtlCol="0">
            <a:spAutoFit/>
          </a:bodyPr>
          <a:lstStyle/>
          <a:p>
            <a:r>
              <a:rPr kumimoji="1" lang="ja-JP" altLang="en-US" sz="2400">
                <a:solidFill>
                  <a:srgbClr val="FF0000"/>
                </a:solidFill>
              </a:rPr>
              <a:t>ガタイの良さ</a:t>
            </a:r>
            <a:endParaRPr kumimoji="1" lang="en-US" altLang="ja-JP" sz="2400" dirty="0">
              <a:solidFill>
                <a:srgbClr val="FF0000"/>
              </a:solidFill>
            </a:endParaRPr>
          </a:p>
          <a:p>
            <a:r>
              <a:rPr kumimoji="1" lang="ja-JP" altLang="en-US" sz="2400">
                <a:solidFill>
                  <a:srgbClr val="FF0000"/>
                </a:solidFill>
              </a:rPr>
              <a:t>（第一主成分）</a:t>
            </a:r>
          </a:p>
        </p:txBody>
      </p:sp>
      <p:sp>
        <p:nvSpPr>
          <p:cNvPr id="60" name="テキスト ボックス 59">
            <a:extLst>
              <a:ext uri="{FF2B5EF4-FFF2-40B4-BE49-F238E27FC236}">
                <a16:creationId xmlns:a16="http://schemas.microsoft.com/office/drawing/2014/main" id="{AC997560-BBA3-5ADC-1641-52A715B38DCE}"/>
              </a:ext>
            </a:extLst>
          </p:cNvPr>
          <p:cNvSpPr txBox="1"/>
          <p:nvPr/>
        </p:nvSpPr>
        <p:spPr>
          <a:xfrm>
            <a:off x="8418891" y="4669322"/>
            <a:ext cx="1723549" cy="461665"/>
          </a:xfrm>
          <a:prstGeom prst="rect">
            <a:avLst/>
          </a:prstGeom>
          <a:noFill/>
        </p:spPr>
        <p:txBody>
          <a:bodyPr wrap="none" rtlCol="0">
            <a:spAutoFit/>
          </a:bodyPr>
          <a:lstStyle/>
          <a:p>
            <a:r>
              <a:rPr kumimoji="1" lang="ja-JP" altLang="en-US" sz="2400">
                <a:solidFill>
                  <a:srgbClr val="0070C0"/>
                </a:solidFill>
              </a:rPr>
              <a:t>第二主成分</a:t>
            </a:r>
          </a:p>
        </p:txBody>
      </p:sp>
      <p:sp>
        <p:nvSpPr>
          <p:cNvPr id="61" name="スライド番号プレースホルダー 60">
            <a:extLst>
              <a:ext uri="{FF2B5EF4-FFF2-40B4-BE49-F238E27FC236}">
                <a16:creationId xmlns:a16="http://schemas.microsoft.com/office/drawing/2014/main" id="{C55BEE04-BE08-6D9F-C920-D7D46BF0DF1E}"/>
              </a:ext>
            </a:extLst>
          </p:cNvPr>
          <p:cNvSpPr>
            <a:spLocks noGrp="1"/>
          </p:cNvSpPr>
          <p:nvPr>
            <p:ph type="sldNum" sz="quarter" idx="12"/>
          </p:nvPr>
        </p:nvSpPr>
        <p:spPr/>
        <p:txBody>
          <a:bodyPr/>
          <a:lstStyle/>
          <a:p>
            <a:fld id="{4FAB73BC-B049-4115-A692-8D63A059BFB8}" type="slidenum">
              <a:rPr lang="en-US" smtClean="0"/>
              <a:t>17</a:t>
            </a:fld>
            <a:endParaRPr lang="en-US"/>
          </a:p>
        </p:txBody>
      </p:sp>
      <p:sp>
        <p:nvSpPr>
          <p:cNvPr id="62" name="フレーム 61">
            <a:extLst>
              <a:ext uri="{FF2B5EF4-FFF2-40B4-BE49-F238E27FC236}">
                <a16:creationId xmlns:a16="http://schemas.microsoft.com/office/drawing/2014/main" id="{2BBC5670-2C09-CA4B-B813-6CCE87CC2299}"/>
              </a:ext>
            </a:extLst>
          </p:cNvPr>
          <p:cNvSpPr/>
          <p:nvPr/>
        </p:nvSpPr>
        <p:spPr>
          <a:xfrm rot="19057442" flipV="1">
            <a:off x="7960453" y="4672854"/>
            <a:ext cx="185206" cy="174773"/>
          </a:xfrm>
          <a:prstGeom prst="fram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9" name="直線矢印コネクタ 58">
            <a:extLst>
              <a:ext uri="{FF2B5EF4-FFF2-40B4-BE49-F238E27FC236}">
                <a16:creationId xmlns:a16="http://schemas.microsoft.com/office/drawing/2014/main" id="{AC2CA329-C7B6-2A1D-B71B-68876C695B6C}"/>
              </a:ext>
            </a:extLst>
          </p:cNvPr>
          <p:cNvCxnSpPr>
            <a:cxnSpLocks/>
          </p:cNvCxnSpPr>
          <p:nvPr/>
        </p:nvCxnSpPr>
        <p:spPr>
          <a:xfrm flipH="1" flipV="1">
            <a:off x="7370254" y="4126907"/>
            <a:ext cx="1192321" cy="1298671"/>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927AC30A-CED2-A3CC-AE57-6BC03417646A}"/>
              </a:ext>
            </a:extLst>
          </p:cNvPr>
          <p:cNvCxnSpPr>
            <a:cxnSpLocks/>
          </p:cNvCxnSpPr>
          <p:nvPr/>
        </p:nvCxnSpPr>
        <p:spPr>
          <a:xfrm>
            <a:off x="10353675" y="2486025"/>
            <a:ext cx="128766" cy="149225"/>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7E7DD0B6-AB18-1364-43EF-139E7EAD6302}"/>
              </a:ext>
            </a:extLst>
          </p:cNvPr>
          <p:cNvCxnSpPr>
            <a:cxnSpLocks/>
          </p:cNvCxnSpPr>
          <p:nvPr/>
        </p:nvCxnSpPr>
        <p:spPr>
          <a:xfrm>
            <a:off x="11071038" y="2124075"/>
            <a:ext cx="92415" cy="10369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4511DDA4-A3F6-C619-BEAB-1DC96BC2E842}"/>
              </a:ext>
            </a:extLst>
          </p:cNvPr>
          <p:cNvCxnSpPr>
            <a:cxnSpLocks/>
          </p:cNvCxnSpPr>
          <p:nvPr/>
        </p:nvCxnSpPr>
        <p:spPr>
          <a:xfrm>
            <a:off x="10142440" y="2993940"/>
            <a:ext cx="216712" cy="200033"/>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956D88EA-1C82-5944-3AFD-1599FF98C77E}"/>
              </a:ext>
            </a:extLst>
          </p:cNvPr>
          <p:cNvCxnSpPr>
            <a:cxnSpLocks/>
          </p:cNvCxnSpPr>
          <p:nvPr/>
        </p:nvCxnSpPr>
        <p:spPr>
          <a:xfrm>
            <a:off x="9330490" y="3307645"/>
            <a:ext cx="191335" cy="21343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314BD144-3C69-0CD5-5E6A-B883745FDE8B}"/>
              </a:ext>
            </a:extLst>
          </p:cNvPr>
          <p:cNvCxnSpPr>
            <a:cxnSpLocks/>
          </p:cNvCxnSpPr>
          <p:nvPr/>
        </p:nvCxnSpPr>
        <p:spPr>
          <a:xfrm>
            <a:off x="9066577" y="3946356"/>
            <a:ext cx="185530" cy="180551"/>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C7EFAF5B-8646-20A9-1551-1FE89AC9F6FC}"/>
              </a:ext>
            </a:extLst>
          </p:cNvPr>
          <p:cNvCxnSpPr>
            <a:cxnSpLocks/>
          </p:cNvCxnSpPr>
          <p:nvPr/>
        </p:nvCxnSpPr>
        <p:spPr>
          <a:xfrm>
            <a:off x="8572190" y="4118051"/>
            <a:ext cx="133219" cy="135826"/>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9B712276-DD01-AABE-7395-8BD3DC0F99B7}"/>
              </a:ext>
            </a:extLst>
          </p:cNvPr>
          <p:cNvCxnSpPr>
            <a:cxnSpLocks/>
          </p:cNvCxnSpPr>
          <p:nvPr/>
        </p:nvCxnSpPr>
        <p:spPr>
          <a:xfrm>
            <a:off x="7516234" y="5008496"/>
            <a:ext cx="166140" cy="17094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773C3A5-7978-3881-350A-5153BDB867FA}"/>
              </a:ext>
            </a:extLst>
          </p:cNvPr>
          <p:cNvCxnSpPr>
            <a:cxnSpLocks/>
          </p:cNvCxnSpPr>
          <p:nvPr/>
        </p:nvCxnSpPr>
        <p:spPr>
          <a:xfrm>
            <a:off x="7862578" y="5021273"/>
            <a:ext cx="114695" cy="116678"/>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E0AE6D3D-BFF1-A40B-84BF-4ACA072E4634}"/>
              </a:ext>
            </a:extLst>
          </p:cNvPr>
          <p:cNvCxnSpPr>
            <a:cxnSpLocks/>
          </p:cNvCxnSpPr>
          <p:nvPr/>
        </p:nvCxnSpPr>
        <p:spPr>
          <a:xfrm>
            <a:off x="7250177" y="5367239"/>
            <a:ext cx="114695" cy="116678"/>
          </a:xfrm>
          <a:prstGeom prst="line">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193144"/>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7695BE5-83CC-513E-9146-027AE551F148}"/>
              </a:ext>
            </a:extLst>
          </p:cNvPr>
          <p:cNvSpPr txBox="1"/>
          <p:nvPr/>
        </p:nvSpPr>
        <p:spPr>
          <a:xfrm>
            <a:off x="242888" y="200025"/>
            <a:ext cx="3068469" cy="830997"/>
          </a:xfrm>
          <a:prstGeom prst="rect">
            <a:avLst/>
          </a:prstGeom>
          <a:noFill/>
        </p:spPr>
        <p:txBody>
          <a:bodyPr wrap="none" rtlCol="0">
            <a:spAutoFit/>
          </a:bodyPr>
          <a:lstStyle/>
          <a:p>
            <a:r>
              <a:rPr kumimoji="1" lang="ja-JP" altLang="en-US" sz="4800"/>
              <a:t>第１主成分</a:t>
            </a:r>
          </a:p>
        </p:txBody>
      </p:sp>
      <p:sp>
        <p:nvSpPr>
          <p:cNvPr id="33" name="テキスト ボックス 32">
            <a:extLst>
              <a:ext uri="{FF2B5EF4-FFF2-40B4-BE49-F238E27FC236}">
                <a16:creationId xmlns:a16="http://schemas.microsoft.com/office/drawing/2014/main" id="{0667FA77-47A1-AA48-7B13-913885A8CEB8}"/>
              </a:ext>
            </a:extLst>
          </p:cNvPr>
          <p:cNvSpPr txBox="1"/>
          <p:nvPr/>
        </p:nvSpPr>
        <p:spPr>
          <a:xfrm>
            <a:off x="242888" y="1455456"/>
            <a:ext cx="8954695" cy="584775"/>
          </a:xfrm>
          <a:prstGeom prst="rect">
            <a:avLst/>
          </a:prstGeom>
          <a:noFill/>
        </p:spPr>
        <p:txBody>
          <a:bodyPr wrap="none" rtlCol="0">
            <a:spAutoFit/>
          </a:bodyPr>
          <a:lstStyle/>
          <a:p>
            <a:r>
              <a:rPr kumimoji="1" lang="ja-JP" altLang="en-US" sz="3200"/>
              <a:t>射影したデータの分散が最大になるような軸を探す</a:t>
            </a:r>
          </a:p>
        </p:txBody>
      </p:sp>
      <p:grpSp>
        <p:nvGrpSpPr>
          <p:cNvPr id="11" name="グループ化 10">
            <a:extLst>
              <a:ext uri="{FF2B5EF4-FFF2-40B4-BE49-F238E27FC236}">
                <a16:creationId xmlns:a16="http://schemas.microsoft.com/office/drawing/2014/main" id="{33E99F65-2ACD-CEE8-820E-6E8167C5ED66}"/>
              </a:ext>
            </a:extLst>
          </p:cNvPr>
          <p:cNvGrpSpPr/>
          <p:nvPr/>
        </p:nvGrpSpPr>
        <p:grpSpPr>
          <a:xfrm>
            <a:off x="3560527" y="2469134"/>
            <a:ext cx="4729163" cy="3986212"/>
            <a:chOff x="3311357" y="2156437"/>
            <a:chExt cx="4729163" cy="3986212"/>
          </a:xfrm>
        </p:grpSpPr>
        <p:grpSp>
          <p:nvGrpSpPr>
            <p:cNvPr id="35" name="グループ化 34">
              <a:extLst>
                <a:ext uri="{FF2B5EF4-FFF2-40B4-BE49-F238E27FC236}">
                  <a16:creationId xmlns:a16="http://schemas.microsoft.com/office/drawing/2014/main" id="{11B02949-210F-920D-2E53-4DC17C10A6D8}"/>
                </a:ext>
              </a:extLst>
            </p:cNvPr>
            <p:cNvGrpSpPr/>
            <p:nvPr/>
          </p:nvGrpSpPr>
          <p:grpSpPr>
            <a:xfrm>
              <a:off x="3311357" y="2156437"/>
              <a:ext cx="4729163" cy="3986212"/>
              <a:chOff x="1844296" y="2105538"/>
              <a:chExt cx="4729163" cy="3986212"/>
            </a:xfrm>
          </p:grpSpPr>
          <p:cxnSp>
            <p:nvCxnSpPr>
              <p:cNvPr id="17" name="直線矢印コネクタ 16">
                <a:extLst>
                  <a:ext uri="{FF2B5EF4-FFF2-40B4-BE49-F238E27FC236}">
                    <a16:creationId xmlns:a16="http://schemas.microsoft.com/office/drawing/2014/main" id="{6E890303-B91B-136C-A06F-F928BC1AE3F2}"/>
                  </a:ext>
                </a:extLst>
              </p:cNvPr>
              <p:cNvCxnSpPr>
                <a:cxnSpLocks/>
              </p:cNvCxnSpPr>
              <p:nvPr/>
            </p:nvCxnSpPr>
            <p:spPr>
              <a:xfrm flipH="1" flipV="1">
                <a:off x="4313619" y="3434453"/>
                <a:ext cx="478170" cy="512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1EB30E91-B4B7-27E3-080E-EFA1D4247074}"/>
                  </a:ext>
                </a:extLst>
              </p:cNvPr>
              <p:cNvGrpSpPr/>
              <p:nvPr/>
            </p:nvGrpSpPr>
            <p:grpSpPr>
              <a:xfrm>
                <a:off x="1844296" y="2105538"/>
                <a:ext cx="4729163" cy="3986212"/>
                <a:chOff x="742950" y="2443163"/>
                <a:chExt cx="4729163" cy="3986212"/>
              </a:xfrm>
            </p:grpSpPr>
            <p:cxnSp>
              <p:nvCxnSpPr>
                <p:cNvPr id="4" name="直線コネクタ 3">
                  <a:extLst>
                    <a:ext uri="{FF2B5EF4-FFF2-40B4-BE49-F238E27FC236}">
                      <a16:creationId xmlns:a16="http://schemas.microsoft.com/office/drawing/2014/main" id="{21C086F7-3280-4372-F0C4-025EB82F74BB}"/>
                    </a:ext>
                  </a:extLst>
                </p:cNvPr>
                <p:cNvCxnSpPr/>
                <p:nvPr/>
              </p:nvCxnSpPr>
              <p:spPr>
                <a:xfrm>
                  <a:off x="742950" y="5943600"/>
                  <a:ext cx="4729163" cy="0"/>
                </a:xfrm>
                <a:prstGeom prst="line">
                  <a:avLst/>
                </a:prstGeom>
                <a:ln w="50800"/>
              </p:spPr>
              <p:style>
                <a:lnRef idx="1">
                  <a:schemeClr val="dk1"/>
                </a:lnRef>
                <a:fillRef idx="0">
                  <a:schemeClr val="dk1"/>
                </a:fillRef>
                <a:effectRef idx="0">
                  <a:schemeClr val="dk1"/>
                </a:effectRef>
                <a:fontRef idx="minor">
                  <a:schemeClr val="tx1"/>
                </a:fontRef>
              </p:style>
            </p:cxnSp>
            <p:cxnSp>
              <p:nvCxnSpPr>
                <p:cNvPr id="5" name="直線コネクタ 4">
                  <a:extLst>
                    <a:ext uri="{FF2B5EF4-FFF2-40B4-BE49-F238E27FC236}">
                      <a16:creationId xmlns:a16="http://schemas.microsoft.com/office/drawing/2014/main" id="{53E7E4B4-8360-E39D-2EA6-F3A3920B54EC}"/>
                    </a:ext>
                  </a:extLst>
                </p:cNvPr>
                <p:cNvCxnSpPr/>
                <p:nvPr/>
              </p:nvCxnSpPr>
              <p:spPr>
                <a:xfrm flipV="1">
                  <a:off x="1271588" y="2443163"/>
                  <a:ext cx="0" cy="398621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円/楕円 5">
                  <a:extLst>
                    <a:ext uri="{FF2B5EF4-FFF2-40B4-BE49-F238E27FC236}">
                      <a16:creationId xmlns:a16="http://schemas.microsoft.com/office/drawing/2014/main" id="{7533B392-C10E-BCEF-B6C4-1BB791A7C2E4}"/>
                    </a:ext>
                  </a:extLst>
                </p:cNvPr>
                <p:cNvSpPr/>
                <p:nvPr/>
              </p:nvSpPr>
              <p:spPr>
                <a:xfrm>
                  <a:off x="1700214" y="4007644"/>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C7D095E7-2481-E2DE-D20D-81BA10843359}"/>
                    </a:ext>
                  </a:extLst>
                </p:cNvPr>
                <p:cNvSpPr/>
                <p:nvPr/>
              </p:nvSpPr>
              <p:spPr>
                <a:xfrm>
                  <a:off x="3007518" y="3024580"/>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C29D248-9CF2-5F95-F260-DA4FCBF2F1C1}"/>
                    </a:ext>
                  </a:extLst>
                </p:cNvPr>
                <p:cNvSpPr/>
                <p:nvPr/>
              </p:nvSpPr>
              <p:spPr>
                <a:xfrm>
                  <a:off x="4699648" y="3336131"/>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40B45B12-BAEA-3903-78EE-EC2524E1758B}"/>
                    </a:ext>
                  </a:extLst>
                </p:cNvPr>
                <p:cNvSpPr/>
                <p:nvPr/>
              </p:nvSpPr>
              <p:spPr>
                <a:xfrm>
                  <a:off x="2335354" y="4777272"/>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2CDACAC6-89E4-1DBF-F704-DEF722DF0369}"/>
                    </a:ext>
                  </a:extLst>
                </p:cNvPr>
                <p:cNvSpPr/>
                <p:nvPr/>
              </p:nvSpPr>
              <p:spPr>
                <a:xfrm>
                  <a:off x="3582605" y="4187467"/>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477526E0-B0A0-DA47-FA0E-E20F0814F2E0}"/>
                  </a:ext>
                </a:extLst>
              </p:cNvPr>
              <p:cNvCxnSpPr>
                <a:cxnSpLocks/>
              </p:cNvCxnSpPr>
              <p:nvPr/>
            </p:nvCxnSpPr>
            <p:spPr>
              <a:xfrm flipV="1">
                <a:off x="2337420" y="2232626"/>
                <a:ext cx="3112145" cy="2916628"/>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995B9A6-3BC5-0B81-D6DC-F845B10882A9}"/>
                  </a:ext>
                </a:extLst>
              </p:cNvPr>
              <p:cNvSpPr txBox="1"/>
              <p:nvPr/>
            </p:nvSpPr>
            <p:spPr>
              <a:xfrm>
                <a:off x="2826986" y="2107776"/>
                <a:ext cx="2031325" cy="461665"/>
              </a:xfrm>
              <a:prstGeom prst="rect">
                <a:avLst/>
              </a:prstGeom>
              <a:noFill/>
            </p:spPr>
            <p:txBody>
              <a:bodyPr wrap="none" rtlCol="0">
                <a:spAutoFit/>
              </a:bodyPr>
              <a:lstStyle/>
              <a:p>
                <a:r>
                  <a:rPr kumimoji="1" lang="ja-JP" altLang="en-US" sz="2400">
                    <a:highlight>
                      <a:srgbClr val="FFFF00"/>
                    </a:highlight>
                  </a:rPr>
                  <a:t>第一主成分軸</a:t>
                </a:r>
              </a:p>
            </p:txBody>
          </p:sp>
          <p:cxnSp>
            <p:nvCxnSpPr>
              <p:cNvPr id="15" name="直線矢印コネクタ 14">
                <a:extLst>
                  <a:ext uri="{FF2B5EF4-FFF2-40B4-BE49-F238E27FC236}">
                    <a16:creationId xmlns:a16="http://schemas.microsoft.com/office/drawing/2014/main" id="{BB35BDF1-457A-1EC8-04B4-35C0AAD59BC3}"/>
                  </a:ext>
                </a:extLst>
              </p:cNvPr>
              <p:cNvCxnSpPr>
                <a:cxnSpLocks/>
                <a:stCxn id="9" idx="1"/>
              </p:cNvCxnSpPr>
              <p:nvPr/>
            </p:nvCxnSpPr>
            <p:spPr>
              <a:xfrm flipH="1" flipV="1">
                <a:off x="5352117" y="2512732"/>
                <a:ext cx="478170" cy="512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DDABAF9-CD93-6136-E87D-EC6DE71A300E}"/>
                  </a:ext>
                </a:extLst>
              </p:cNvPr>
              <p:cNvCxnSpPr>
                <a:cxnSpLocks/>
                <a:stCxn id="10" idx="1"/>
              </p:cNvCxnSpPr>
              <p:nvPr/>
            </p:nvCxnSpPr>
            <p:spPr>
              <a:xfrm flipH="1" flipV="1">
                <a:off x="3304612" y="4322790"/>
                <a:ext cx="161381" cy="144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EC28B769-C9C8-644B-7FE1-248F3937B77E}"/>
                  </a:ext>
                </a:extLst>
              </p:cNvPr>
              <p:cNvCxnSpPr>
                <a:cxnSpLocks/>
                <a:stCxn id="6" idx="5"/>
              </p:cNvCxnSpPr>
              <p:nvPr/>
            </p:nvCxnSpPr>
            <p:spPr>
              <a:xfrm>
                <a:off x="2972292" y="3828555"/>
                <a:ext cx="332122" cy="3356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2F55A596-DEC7-E266-E296-4C19A17F2294}"/>
                  </a:ext>
                </a:extLst>
              </p:cNvPr>
              <p:cNvCxnSpPr>
                <a:cxnSpLocks/>
                <a:stCxn id="7" idx="5"/>
              </p:cNvCxnSpPr>
              <p:nvPr/>
            </p:nvCxnSpPr>
            <p:spPr>
              <a:xfrm>
                <a:off x="4279596" y="2845491"/>
                <a:ext cx="185095" cy="195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円/楕円 25">
                <a:extLst>
                  <a:ext uri="{FF2B5EF4-FFF2-40B4-BE49-F238E27FC236}">
                    <a16:creationId xmlns:a16="http://schemas.microsoft.com/office/drawing/2014/main" id="{5D21F9F6-8E21-0052-6EE3-DFCFF47755A1}"/>
                  </a:ext>
                </a:extLst>
              </p:cNvPr>
              <p:cNvSpPr/>
              <p:nvPr/>
            </p:nvSpPr>
            <p:spPr>
              <a:xfrm>
                <a:off x="3175306" y="4187707"/>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C54D708C-B59D-23B2-87BD-749EDDF9B46D}"/>
                  </a:ext>
                </a:extLst>
              </p:cNvPr>
              <p:cNvSpPr/>
              <p:nvPr/>
            </p:nvSpPr>
            <p:spPr>
              <a:xfrm>
                <a:off x="3289965" y="4084039"/>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620FB7E-4AB8-1455-397D-0E22043B7C76}"/>
                  </a:ext>
                </a:extLst>
              </p:cNvPr>
              <p:cNvSpPr/>
              <p:nvPr/>
            </p:nvSpPr>
            <p:spPr>
              <a:xfrm>
                <a:off x="4164947" y="3268277"/>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4EF33A9C-9C57-D41C-78E1-58039DAEC056}"/>
                  </a:ext>
                </a:extLst>
              </p:cNvPr>
              <p:cNvSpPr/>
              <p:nvPr/>
            </p:nvSpPr>
            <p:spPr>
              <a:xfrm>
                <a:off x="4449234" y="3028634"/>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69AD6B8A-DCAF-4EEF-840B-CCCC4CC0F58C}"/>
                  </a:ext>
                </a:extLst>
              </p:cNvPr>
              <p:cNvSpPr/>
              <p:nvPr/>
            </p:nvSpPr>
            <p:spPr>
              <a:xfrm>
                <a:off x="5152092" y="2326720"/>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ドーナツ 33">
              <a:extLst>
                <a:ext uri="{FF2B5EF4-FFF2-40B4-BE49-F238E27FC236}">
                  <a16:creationId xmlns:a16="http://schemas.microsoft.com/office/drawing/2014/main" id="{55507D5B-71C2-412C-FE35-D16F376BD55A}"/>
                </a:ext>
              </a:extLst>
            </p:cNvPr>
            <p:cNvSpPr/>
            <p:nvPr/>
          </p:nvSpPr>
          <p:spPr>
            <a:xfrm rot="2801878">
              <a:off x="5368931" y="1683527"/>
              <a:ext cx="627396" cy="3490946"/>
            </a:xfrm>
            <a:prstGeom prst="donut">
              <a:avLst>
                <a:gd name="adj" fmla="val 8655"/>
              </a:avLst>
            </a:prstGeom>
            <a:solidFill>
              <a:schemeClr val="accent1">
                <a:alpha val="7504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 name="スライド番号プレースホルダー 13">
            <a:extLst>
              <a:ext uri="{FF2B5EF4-FFF2-40B4-BE49-F238E27FC236}">
                <a16:creationId xmlns:a16="http://schemas.microsoft.com/office/drawing/2014/main" id="{A1684608-0BCF-A54C-DCE1-21B1A3E2549E}"/>
              </a:ext>
            </a:extLst>
          </p:cNvPr>
          <p:cNvSpPr>
            <a:spLocks noGrp="1"/>
          </p:cNvSpPr>
          <p:nvPr>
            <p:ph type="sldNum" sz="quarter" idx="12"/>
          </p:nvPr>
        </p:nvSpPr>
        <p:spPr/>
        <p:txBody>
          <a:bodyPr/>
          <a:lstStyle/>
          <a:p>
            <a:fld id="{4FAB73BC-B049-4115-A692-8D63A059BFB8}" type="slidenum">
              <a:rPr lang="en-US" smtClean="0"/>
              <a:t>18</a:t>
            </a:fld>
            <a:endParaRPr lang="en-US"/>
          </a:p>
        </p:txBody>
      </p:sp>
    </p:spTree>
    <p:extLst>
      <p:ext uri="{BB962C8B-B14F-4D97-AF65-F5344CB8AC3E}">
        <p14:creationId xmlns:p14="http://schemas.microsoft.com/office/powerpoint/2010/main" val="380918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6F8AFC2-39C6-52D7-7FCC-99D105CF48DB}"/>
              </a:ext>
            </a:extLst>
          </p:cNvPr>
          <p:cNvSpPr txBox="1"/>
          <p:nvPr/>
        </p:nvSpPr>
        <p:spPr>
          <a:xfrm>
            <a:off x="242888" y="200025"/>
            <a:ext cx="7931980" cy="830997"/>
          </a:xfrm>
          <a:prstGeom prst="rect">
            <a:avLst/>
          </a:prstGeom>
          <a:noFill/>
        </p:spPr>
        <p:txBody>
          <a:bodyPr wrap="none" rtlCol="0">
            <a:spAutoFit/>
          </a:bodyPr>
          <a:lstStyle/>
          <a:p>
            <a:r>
              <a:rPr kumimoji="1" lang="ja-JP" altLang="en-US" sz="4800"/>
              <a:t>なぜ分散を最大化するのか</a:t>
            </a:r>
            <a:r>
              <a:rPr kumimoji="1" lang="en-US" altLang="ja-JP" sz="4800" dirty="0"/>
              <a:t>①</a:t>
            </a:r>
            <a:endParaRPr kumimoji="1" lang="ja-JP" altLang="en-US" sz="4800"/>
          </a:p>
        </p:txBody>
      </p:sp>
      <p:sp>
        <p:nvSpPr>
          <p:cNvPr id="19" name="テキスト ボックス 18">
            <a:extLst>
              <a:ext uri="{FF2B5EF4-FFF2-40B4-BE49-F238E27FC236}">
                <a16:creationId xmlns:a16="http://schemas.microsoft.com/office/drawing/2014/main" id="{512551AA-ED60-29C4-4E33-0CCE62C0C72B}"/>
              </a:ext>
            </a:extLst>
          </p:cNvPr>
          <p:cNvSpPr txBox="1"/>
          <p:nvPr/>
        </p:nvSpPr>
        <p:spPr>
          <a:xfrm>
            <a:off x="491174" y="1396042"/>
            <a:ext cx="8334333" cy="584775"/>
          </a:xfrm>
          <a:prstGeom prst="rect">
            <a:avLst/>
          </a:prstGeom>
          <a:noFill/>
        </p:spPr>
        <p:txBody>
          <a:bodyPr wrap="none" rtlCol="0">
            <a:spAutoFit/>
          </a:bodyPr>
          <a:lstStyle/>
          <a:p>
            <a:pPr algn="ctr"/>
            <a:r>
              <a:rPr kumimoji="1" lang="ja-JP" altLang="en-US" sz="3200"/>
              <a:t>２次元のデータを１次元に圧縮することを考える</a:t>
            </a:r>
          </a:p>
        </p:txBody>
      </p:sp>
      <p:sp>
        <p:nvSpPr>
          <p:cNvPr id="20" name="テキスト ボックス 19">
            <a:extLst>
              <a:ext uri="{FF2B5EF4-FFF2-40B4-BE49-F238E27FC236}">
                <a16:creationId xmlns:a16="http://schemas.microsoft.com/office/drawing/2014/main" id="{EF0F3C05-B09D-7A75-C161-1B2A16AE59D2}"/>
              </a:ext>
            </a:extLst>
          </p:cNvPr>
          <p:cNvSpPr txBox="1"/>
          <p:nvPr/>
        </p:nvSpPr>
        <p:spPr>
          <a:xfrm>
            <a:off x="1357105" y="5758755"/>
            <a:ext cx="3467617" cy="1077218"/>
          </a:xfrm>
          <a:prstGeom prst="rect">
            <a:avLst/>
          </a:prstGeom>
          <a:noFill/>
        </p:spPr>
        <p:txBody>
          <a:bodyPr wrap="none" rtlCol="0">
            <a:spAutoFit/>
          </a:bodyPr>
          <a:lstStyle/>
          <a:p>
            <a:pPr algn="ctr"/>
            <a:r>
              <a:rPr kumimoji="1" lang="ja-JP" altLang="en-US" sz="3200">
                <a:solidFill>
                  <a:srgbClr val="FF0000"/>
                </a:solidFill>
              </a:rPr>
              <a:t>方法</a:t>
            </a:r>
            <a:r>
              <a:rPr kumimoji="1" lang="en-US" altLang="ja-JP" sz="3200" dirty="0">
                <a:solidFill>
                  <a:srgbClr val="FF0000"/>
                </a:solidFill>
              </a:rPr>
              <a:t>①</a:t>
            </a:r>
            <a:r>
              <a:rPr kumimoji="1" lang="ja-JP" altLang="en-US" sz="3200">
                <a:solidFill>
                  <a:srgbClr val="FF0000"/>
                </a:solidFill>
              </a:rPr>
              <a:t> </a:t>
            </a:r>
            <a:endParaRPr kumimoji="1" lang="en-US" altLang="ja-JP" sz="3200" dirty="0">
              <a:solidFill>
                <a:srgbClr val="FF0000"/>
              </a:solidFill>
            </a:endParaRPr>
          </a:p>
          <a:p>
            <a:pPr algn="ctr"/>
            <a:r>
              <a:rPr kumimoji="1" lang="ja-JP" altLang="en-US" sz="3200"/>
              <a:t>縦軸の情報の損失</a:t>
            </a:r>
          </a:p>
        </p:txBody>
      </p:sp>
      <p:sp>
        <p:nvSpPr>
          <p:cNvPr id="21" name="テキスト ボックス 20">
            <a:extLst>
              <a:ext uri="{FF2B5EF4-FFF2-40B4-BE49-F238E27FC236}">
                <a16:creationId xmlns:a16="http://schemas.microsoft.com/office/drawing/2014/main" id="{4601D803-C433-1975-7D98-826D8C9B6FFE}"/>
              </a:ext>
            </a:extLst>
          </p:cNvPr>
          <p:cNvSpPr txBox="1"/>
          <p:nvPr/>
        </p:nvSpPr>
        <p:spPr>
          <a:xfrm>
            <a:off x="7150033" y="5675354"/>
            <a:ext cx="3467617" cy="1077218"/>
          </a:xfrm>
          <a:prstGeom prst="rect">
            <a:avLst/>
          </a:prstGeom>
          <a:noFill/>
        </p:spPr>
        <p:txBody>
          <a:bodyPr wrap="none" rtlCol="0">
            <a:spAutoFit/>
          </a:bodyPr>
          <a:lstStyle/>
          <a:p>
            <a:pPr algn="ctr"/>
            <a:r>
              <a:rPr kumimoji="1" lang="ja-JP" altLang="en-US" sz="3200">
                <a:solidFill>
                  <a:srgbClr val="002060"/>
                </a:solidFill>
              </a:rPr>
              <a:t>方法</a:t>
            </a:r>
            <a:r>
              <a:rPr kumimoji="1" lang="en-US" altLang="ja-JP" sz="3200" dirty="0">
                <a:solidFill>
                  <a:srgbClr val="002060"/>
                </a:solidFill>
              </a:rPr>
              <a:t>②</a:t>
            </a:r>
            <a:r>
              <a:rPr kumimoji="1" lang="ja-JP" altLang="en-US" sz="3200">
                <a:solidFill>
                  <a:srgbClr val="002060"/>
                </a:solidFill>
              </a:rPr>
              <a:t> </a:t>
            </a:r>
            <a:endParaRPr kumimoji="1" lang="en-US" altLang="ja-JP" sz="3200" dirty="0">
              <a:solidFill>
                <a:srgbClr val="002060"/>
              </a:solidFill>
            </a:endParaRPr>
          </a:p>
          <a:p>
            <a:pPr algn="ctr"/>
            <a:r>
              <a:rPr kumimoji="1" lang="ja-JP" altLang="en-US" sz="3200"/>
              <a:t>横軸の情報の損失</a:t>
            </a:r>
          </a:p>
        </p:txBody>
      </p:sp>
      <p:grpSp>
        <p:nvGrpSpPr>
          <p:cNvPr id="61" name="グループ化 60">
            <a:extLst>
              <a:ext uri="{FF2B5EF4-FFF2-40B4-BE49-F238E27FC236}">
                <a16:creationId xmlns:a16="http://schemas.microsoft.com/office/drawing/2014/main" id="{4F56B4D0-B3DC-8B4C-97D5-C98E8EC531E5}"/>
              </a:ext>
            </a:extLst>
          </p:cNvPr>
          <p:cNvGrpSpPr/>
          <p:nvPr/>
        </p:nvGrpSpPr>
        <p:grpSpPr>
          <a:xfrm>
            <a:off x="667999" y="2038429"/>
            <a:ext cx="4729163" cy="3986212"/>
            <a:chOff x="667999" y="2038429"/>
            <a:chExt cx="4729163" cy="3986212"/>
          </a:xfrm>
        </p:grpSpPr>
        <p:grpSp>
          <p:nvGrpSpPr>
            <p:cNvPr id="12" name="グループ化 11">
              <a:extLst>
                <a:ext uri="{FF2B5EF4-FFF2-40B4-BE49-F238E27FC236}">
                  <a16:creationId xmlns:a16="http://schemas.microsoft.com/office/drawing/2014/main" id="{D907A043-D4E0-5E47-6E47-55C5B684AFB9}"/>
                </a:ext>
              </a:extLst>
            </p:cNvPr>
            <p:cNvGrpSpPr/>
            <p:nvPr/>
          </p:nvGrpSpPr>
          <p:grpSpPr>
            <a:xfrm>
              <a:off x="667999" y="2038429"/>
              <a:ext cx="4729163" cy="3986212"/>
              <a:chOff x="742950" y="2443163"/>
              <a:chExt cx="4729163" cy="3986212"/>
            </a:xfrm>
          </p:grpSpPr>
          <p:cxnSp>
            <p:nvCxnSpPr>
              <p:cNvPr id="4" name="直線コネクタ 3">
                <a:extLst>
                  <a:ext uri="{FF2B5EF4-FFF2-40B4-BE49-F238E27FC236}">
                    <a16:creationId xmlns:a16="http://schemas.microsoft.com/office/drawing/2014/main" id="{28FC2315-A37E-C083-07D1-3D66B703E7AD}"/>
                  </a:ext>
                </a:extLst>
              </p:cNvPr>
              <p:cNvCxnSpPr/>
              <p:nvPr/>
            </p:nvCxnSpPr>
            <p:spPr>
              <a:xfrm>
                <a:off x="742950" y="5943600"/>
                <a:ext cx="4729163" cy="0"/>
              </a:xfrm>
              <a:prstGeom prst="line">
                <a:avLst/>
              </a:prstGeom>
              <a:ln w="50800"/>
            </p:spPr>
            <p:style>
              <a:lnRef idx="1">
                <a:schemeClr val="dk1"/>
              </a:lnRef>
              <a:fillRef idx="0">
                <a:schemeClr val="dk1"/>
              </a:fillRef>
              <a:effectRef idx="0">
                <a:schemeClr val="dk1"/>
              </a:effectRef>
              <a:fontRef idx="minor">
                <a:schemeClr val="tx1"/>
              </a:fontRef>
            </p:style>
          </p:cxnSp>
          <p:cxnSp>
            <p:nvCxnSpPr>
              <p:cNvPr id="6" name="直線コネクタ 5">
                <a:extLst>
                  <a:ext uri="{FF2B5EF4-FFF2-40B4-BE49-F238E27FC236}">
                    <a16:creationId xmlns:a16="http://schemas.microsoft.com/office/drawing/2014/main" id="{70E2EF86-15E4-F8BE-0105-7E457A4CC655}"/>
                  </a:ext>
                </a:extLst>
              </p:cNvPr>
              <p:cNvCxnSpPr/>
              <p:nvPr/>
            </p:nvCxnSpPr>
            <p:spPr>
              <a:xfrm flipV="1">
                <a:off x="1271588" y="2443163"/>
                <a:ext cx="0" cy="398621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円/楕円 6">
                <a:extLst>
                  <a:ext uri="{FF2B5EF4-FFF2-40B4-BE49-F238E27FC236}">
                    <a16:creationId xmlns:a16="http://schemas.microsoft.com/office/drawing/2014/main" id="{08D9F72D-5FA9-4792-E3D5-E07BB3EDFB6F}"/>
                  </a:ext>
                </a:extLst>
              </p:cNvPr>
              <p:cNvSpPr/>
              <p:nvPr/>
            </p:nvSpPr>
            <p:spPr>
              <a:xfrm>
                <a:off x="1700214" y="4007644"/>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2598BD13-9741-9328-D06E-EF3AC23AA046}"/>
                  </a:ext>
                </a:extLst>
              </p:cNvPr>
              <p:cNvSpPr/>
              <p:nvPr/>
            </p:nvSpPr>
            <p:spPr>
              <a:xfrm>
                <a:off x="3007518" y="3024580"/>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AD247C4-D42D-FDCE-6400-46ECF9A65211}"/>
                  </a:ext>
                </a:extLst>
              </p:cNvPr>
              <p:cNvSpPr/>
              <p:nvPr/>
            </p:nvSpPr>
            <p:spPr>
              <a:xfrm>
                <a:off x="3582605" y="4187467"/>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B4655C4-B596-7095-4647-311B1B9CD1D4}"/>
                  </a:ext>
                </a:extLst>
              </p:cNvPr>
              <p:cNvSpPr/>
              <p:nvPr/>
            </p:nvSpPr>
            <p:spPr>
              <a:xfrm>
                <a:off x="4699648" y="3336131"/>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B4D99595-6059-A58D-A0A8-7191FDA6F760}"/>
                  </a:ext>
                </a:extLst>
              </p:cNvPr>
              <p:cNvSpPr/>
              <p:nvPr/>
            </p:nvSpPr>
            <p:spPr>
              <a:xfrm>
                <a:off x="2335354" y="4777272"/>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 name="直線矢印コネクタ 22">
              <a:extLst>
                <a:ext uri="{FF2B5EF4-FFF2-40B4-BE49-F238E27FC236}">
                  <a16:creationId xmlns:a16="http://schemas.microsoft.com/office/drawing/2014/main" id="{6D08444E-7697-2886-DD65-EACB12D6AC8C}"/>
                </a:ext>
              </a:extLst>
            </p:cNvPr>
            <p:cNvCxnSpPr>
              <a:stCxn id="7" idx="4"/>
            </p:cNvCxnSpPr>
            <p:nvPr/>
          </p:nvCxnSpPr>
          <p:spPr>
            <a:xfrm flipH="1">
              <a:off x="1725275" y="3788647"/>
              <a:ext cx="1" cy="16871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D5B250E-5A19-880D-FA0B-2D8A46C2A6C6}"/>
                </a:ext>
              </a:extLst>
            </p:cNvPr>
            <p:cNvCxnSpPr>
              <a:stCxn id="11" idx="4"/>
            </p:cNvCxnSpPr>
            <p:nvPr/>
          </p:nvCxnSpPr>
          <p:spPr>
            <a:xfrm flipH="1">
              <a:off x="2360415" y="4558275"/>
              <a:ext cx="1" cy="9175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a:extLst>
                <a:ext uri="{FF2B5EF4-FFF2-40B4-BE49-F238E27FC236}">
                  <a16:creationId xmlns:a16="http://schemas.microsoft.com/office/drawing/2014/main" id="{D275A486-9289-EAA5-760D-32D4B9897BAD}"/>
                </a:ext>
              </a:extLst>
            </p:cNvPr>
            <p:cNvCxnSpPr>
              <a:stCxn id="8" idx="4"/>
            </p:cNvCxnSpPr>
            <p:nvPr/>
          </p:nvCxnSpPr>
          <p:spPr>
            <a:xfrm flipH="1">
              <a:off x="3032579" y="2805583"/>
              <a:ext cx="1" cy="26702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a:extLst>
                <a:ext uri="{FF2B5EF4-FFF2-40B4-BE49-F238E27FC236}">
                  <a16:creationId xmlns:a16="http://schemas.microsoft.com/office/drawing/2014/main" id="{94DBA719-9B21-AFB2-D1D2-BC398B5F6E75}"/>
                </a:ext>
              </a:extLst>
            </p:cNvPr>
            <p:cNvCxnSpPr>
              <a:stCxn id="9" idx="4"/>
            </p:cNvCxnSpPr>
            <p:nvPr/>
          </p:nvCxnSpPr>
          <p:spPr>
            <a:xfrm flipH="1">
              <a:off x="3607666" y="3968470"/>
              <a:ext cx="1" cy="150733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直線矢印コネクタ 29">
              <a:extLst>
                <a:ext uri="{FF2B5EF4-FFF2-40B4-BE49-F238E27FC236}">
                  <a16:creationId xmlns:a16="http://schemas.microsoft.com/office/drawing/2014/main" id="{4DAFEE9C-393D-609B-7CC3-096D1A26F831}"/>
                </a:ext>
              </a:extLst>
            </p:cNvPr>
            <p:cNvCxnSpPr>
              <a:cxnSpLocks/>
            </p:cNvCxnSpPr>
            <p:nvPr/>
          </p:nvCxnSpPr>
          <p:spPr>
            <a:xfrm>
              <a:off x="4723529" y="3124893"/>
              <a:ext cx="0" cy="23509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0" name="円/楕円 39">
              <a:extLst>
                <a:ext uri="{FF2B5EF4-FFF2-40B4-BE49-F238E27FC236}">
                  <a16:creationId xmlns:a16="http://schemas.microsoft.com/office/drawing/2014/main" id="{AEFEED2E-DFF2-D6AC-7D9D-F6AA72076725}"/>
                </a:ext>
              </a:extLst>
            </p:cNvPr>
            <p:cNvSpPr/>
            <p:nvPr/>
          </p:nvSpPr>
          <p:spPr>
            <a:xfrm>
              <a:off x="1622842" y="5440219"/>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93256C66-237B-4776-BD57-6D279CD4E94F}"/>
                </a:ext>
              </a:extLst>
            </p:cNvPr>
            <p:cNvSpPr/>
            <p:nvPr/>
          </p:nvSpPr>
          <p:spPr>
            <a:xfrm>
              <a:off x="2265128" y="5466729"/>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F06DC3E6-8BA4-0C61-54C2-B706C4952F6C}"/>
                </a:ext>
              </a:extLst>
            </p:cNvPr>
            <p:cNvSpPr/>
            <p:nvPr/>
          </p:nvSpPr>
          <p:spPr>
            <a:xfrm>
              <a:off x="2932566" y="5463015"/>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a:extLst>
                <a:ext uri="{FF2B5EF4-FFF2-40B4-BE49-F238E27FC236}">
                  <a16:creationId xmlns:a16="http://schemas.microsoft.com/office/drawing/2014/main" id="{371177E9-2F22-1679-DC5A-592BDE792BB7}"/>
                </a:ext>
              </a:extLst>
            </p:cNvPr>
            <p:cNvSpPr/>
            <p:nvPr/>
          </p:nvSpPr>
          <p:spPr>
            <a:xfrm>
              <a:off x="3507653" y="5463014"/>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6B487D1B-5F8C-E922-C136-CFF27D1EBBA8}"/>
                </a:ext>
              </a:extLst>
            </p:cNvPr>
            <p:cNvSpPr/>
            <p:nvPr/>
          </p:nvSpPr>
          <p:spPr>
            <a:xfrm>
              <a:off x="4619958" y="5450228"/>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a:extLst>
              <a:ext uri="{FF2B5EF4-FFF2-40B4-BE49-F238E27FC236}">
                <a16:creationId xmlns:a16="http://schemas.microsoft.com/office/drawing/2014/main" id="{3FF2FBE1-F506-7769-5AC9-7E6563A13636}"/>
              </a:ext>
            </a:extLst>
          </p:cNvPr>
          <p:cNvGrpSpPr/>
          <p:nvPr/>
        </p:nvGrpSpPr>
        <p:grpSpPr>
          <a:xfrm>
            <a:off x="6460927" y="1975364"/>
            <a:ext cx="4729163" cy="3986212"/>
            <a:chOff x="6460927" y="1975364"/>
            <a:chExt cx="4729163" cy="3986212"/>
          </a:xfrm>
        </p:grpSpPr>
        <p:grpSp>
          <p:nvGrpSpPr>
            <p:cNvPr id="3" name="グループ化 2">
              <a:extLst>
                <a:ext uri="{FF2B5EF4-FFF2-40B4-BE49-F238E27FC236}">
                  <a16:creationId xmlns:a16="http://schemas.microsoft.com/office/drawing/2014/main" id="{93D427DE-9E78-B47A-CCFC-D0B8628A0F3F}"/>
                </a:ext>
              </a:extLst>
            </p:cNvPr>
            <p:cNvGrpSpPr/>
            <p:nvPr/>
          </p:nvGrpSpPr>
          <p:grpSpPr>
            <a:xfrm>
              <a:off x="6460927" y="1975364"/>
              <a:ext cx="4729163" cy="3986212"/>
              <a:chOff x="742950" y="2443163"/>
              <a:chExt cx="4729163" cy="3986212"/>
            </a:xfrm>
          </p:grpSpPr>
          <p:cxnSp>
            <p:nvCxnSpPr>
              <p:cNvPr id="5" name="直線コネクタ 4">
                <a:extLst>
                  <a:ext uri="{FF2B5EF4-FFF2-40B4-BE49-F238E27FC236}">
                    <a16:creationId xmlns:a16="http://schemas.microsoft.com/office/drawing/2014/main" id="{8CA47DF4-1F6E-3553-BBC4-2665A56051F8}"/>
                  </a:ext>
                </a:extLst>
              </p:cNvPr>
              <p:cNvCxnSpPr/>
              <p:nvPr/>
            </p:nvCxnSpPr>
            <p:spPr>
              <a:xfrm>
                <a:off x="742950" y="5943600"/>
                <a:ext cx="4729163" cy="0"/>
              </a:xfrm>
              <a:prstGeom prst="line">
                <a:avLst/>
              </a:prstGeom>
              <a:ln w="50800"/>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A2602244-A533-D672-6AB2-6C7CA16E836C}"/>
                  </a:ext>
                </a:extLst>
              </p:cNvPr>
              <p:cNvCxnSpPr/>
              <p:nvPr/>
            </p:nvCxnSpPr>
            <p:spPr>
              <a:xfrm flipV="1">
                <a:off x="1271588" y="2443163"/>
                <a:ext cx="0" cy="398621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45997982-418D-FAAC-2E47-C616BB4F0377}"/>
                  </a:ext>
                </a:extLst>
              </p:cNvPr>
              <p:cNvSpPr/>
              <p:nvPr/>
            </p:nvSpPr>
            <p:spPr>
              <a:xfrm>
                <a:off x="1700214" y="4007644"/>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B24930D6-0A2E-3620-CA57-FF6500DAA9B8}"/>
                  </a:ext>
                </a:extLst>
              </p:cNvPr>
              <p:cNvSpPr/>
              <p:nvPr/>
            </p:nvSpPr>
            <p:spPr>
              <a:xfrm>
                <a:off x="3007518" y="3024580"/>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ACA55A5F-5EB3-65A5-5EB1-23F6ED1DEA55}"/>
                  </a:ext>
                </a:extLst>
              </p:cNvPr>
              <p:cNvSpPr/>
              <p:nvPr/>
            </p:nvSpPr>
            <p:spPr>
              <a:xfrm>
                <a:off x="3582605" y="4187467"/>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C711920C-6BBD-22A1-DC03-84C87A3E1223}"/>
                  </a:ext>
                </a:extLst>
              </p:cNvPr>
              <p:cNvSpPr/>
              <p:nvPr/>
            </p:nvSpPr>
            <p:spPr>
              <a:xfrm>
                <a:off x="4699648" y="3336131"/>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47A8A143-CB63-70D2-8C8B-7CF3CC549882}"/>
                  </a:ext>
                </a:extLst>
              </p:cNvPr>
              <p:cNvSpPr/>
              <p:nvPr/>
            </p:nvSpPr>
            <p:spPr>
              <a:xfrm>
                <a:off x="2335354" y="4777272"/>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円/楕円 44">
              <a:extLst>
                <a:ext uri="{FF2B5EF4-FFF2-40B4-BE49-F238E27FC236}">
                  <a16:creationId xmlns:a16="http://schemas.microsoft.com/office/drawing/2014/main" id="{F9C2F449-39D0-681F-5D61-9B62848A9D35}"/>
                </a:ext>
              </a:extLst>
            </p:cNvPr>
            <p:cNvSpPr/>
            <p:nvPr/>
          </p:nvSpPr>
          <p:spPr>
            <a:xfrm>
              <a:off x="6889552" y="2560812"/>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8590DA71-0371-B5B7-D81F-854554A86671}"/>
                </a:ext>
              </a:extLst>
            </p:cNvPr>
            <p:cNvSpPr/>
            <p:nvPr/>
          </p:nvSpPr>
          <p:spPr>
            <a:xfrm>
              <a:off x="6876149" y="3541403"/>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EF23263D-ED81-0647-2646-08331B8DA801}"/>
                </a:ext>
              </a:extLst>
            </p:cNvPr>
            <p:cNvSpPr/>
            <p:nvPr/>
          </p:nvSpPr>
          <p:spPr>
            <a:xfrm>
              <a:off x="6872302" y="4309473"/>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B7769EEC-BF04-2272-F06C-9EBD422127FD}"/>
                </a:ext>
              </a:extLst>
            </p:cNvPr>
            <p:cNvSpPr/>
            <p:nvPr/>
          </p:nvSpPr>
          <p:spPr>
            <a:xfrm>
              <a:off x="6872302" y="3720692"/>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1863595C-1378-C0F5-7C78-25082AD1F57D}"/>
                </a:ext>
              </a:extLst>
            </p:cNvPr>
            <p:cNvSpPr/>
            <p:nvPr/>
          </p:nvSpPr>
          <p:spPr>
            <a:xfrm>
              <a:off x="6883584" y="2930036"/>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矢印コネクタ 50">
              <a:extLst>
                <a:ext uri="{FF2B5EF4-FFF2-40B4-BE49-F238E27FC236}">
                  <a16:creationId xmlns:a16="http://schemas.microsoft.com/office/drawing/2014/main" id="{F1FE9648-AA90-025B-3F58-99A75ADBD752}"/>
                </a:ext>
              </a:extLst>
            </p:cNvPr>
            <p:cNvCxnSpPr>
              <a:stCxn id="15" idx="2"/>
              <a:endCxn id="45" idx="6"/>
            </p:cNvCxnSpPr>
            <p:nvPr/>
          </p:nvCxnSpPr>
          <p:spPr>
            <a:xfrm flipH="1">
              <a:off x="7089577" y="2649650"/>
              <a:ext cx="1635918" cy="4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A065162A-003A-E9BD-0A78-876DC0992ED5}"/>
                </a:ext>
              </a:extLst>
            </p:cNvPr>
            <p:cNvCxnSpPr>
              <a:cxnSpLocks/>
              <a:stCxn id="17" idx="2"/>
            </p:cNvCxnSpPr>
            <p:nvPr/>
          </p:nvCxnSpPr>
          <p:spPr>
            <a:xfrm flipH="1">
              <a:off x="7094615" y="2961201"/>
              <a:ext cx="3323010" cy="26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7DB229B3-8E18-E0E7-FC52-AABD9F06B9AC}"/>
                </a:ext>
              </a:extLst>
            </p:cNvPr>
            <p:cNvCxnSpPr>
              <a:cxnSpLocks/>
              <a:stCxn id="14" idx="2"/>
            </p:cNvCxnSpPr>
            <p:nvPr/>
          </p:nvCxnSpPr>
          <p:spPr>
            <a:xfrm flipH="1">
              <a:off x="7083596" y="3632714"/>
              <a:ext cx="334595" cy="4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9B44685-83FD-6297-3430-C695BB022C09}"/>
                </a:ext>
              </a:extLst>
            </p:cNvPr>
            <p:cNvCxnSpPr>
              <a:cxnSpLocks/>
              <a:stCxn id="16" idx="2"/>
            </p:cNvCxnSpPr>
            <p:nvPr/>
          </p:nvCxnSpPr>
          <p:spPr>
            <a:xfrm flipH="1">
              <a:off x="7083596" y="3812537"/>
              <a:ext cx="2216986" cy="4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36B4C8B0-D99A-F4D7-AFFA-2080D397EF72}"/>
                </a:ext>
              </a:extLst>
            </p:cNvPr>
            <p:cNvCxnSpPr>
              <a:cxnSpLocks/>
              <a:stCxn id="18" idx="2"/>
            </p:cNvCxnSpPr>
            <p:nvPr/>
          </p:nvCxnSpPr>
          <p:spPr>
            <a:xfrm flipH="1" flipV="1">
              <a:off x="7099918" y="4398616"/>
              <a:ext cx="953413" cy="37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スライド番号プレースホルダー 21">
            <a:extLst>
              <a:ext uri="{FF2B5EF4-FFF2-40B4-BE49-F238E27FC236}">
                <a16:creationId xmlns:a16="http://schemas.microsoft.com/office/drawing/2014/main" id="{A5EBC358-E70B-DE6B-CE6D-2DC73C5D70F6}"/>
              </a:ext>
            </a:extLst>
          </p:cNvPr>
          <p:cNvSpPr>
            <a:spLocks noGrp="1"/>
          </p:cNvSpPr>
          <p:nvPr>
            <p:ph type="sldNum" sz="quarter" idx="12"/>
          </p:nvPr>
        </p:nvSpPr>
        <p:spPr/>
        <p:txBody>
          <a:bodyPr/>
          <a:lstStyle/>
          <a:p>
            <a:fld id="{4FAB73BC-B049-4115-A692-8D63A059BFB8}" type="slidenum">
              <a:rPr lang="en-US" smtClean="0"/>
              <a:t>19</a:t>
            </a:fld>
            <a:endParaRPr lang="en-US"/>
          </a:p>
        </p:txBody>
      </p:sp>
    </p:spTree>
    <p:extLst>
      <p:ext uri="{BB962C8B-B14F-4D97-AF65-F5344CB8AC3E}">
        <p14:creationId xmlns:p14="http://schemas.microsoft.com/office/powerpoint/2010/main" val="2993929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59BDF9BE-3474-A797-A63B-749A8CAC6632}"/>
              </a:ext>
            </a:extLst>
          </p:cNvPr>
          <p:cNvSpPr txBox="1"/>
          <p:nvPr/>
        </p:nvSpPr>
        <p:spPr>
          <a:xfrm>
            <a:off x="242888" y="200025"/>
            <a:ext cx="6971780" cy="830997"/>
          </a:xfrm>
          <a:prstGeom prst="rect">
            <a:avLst/>
          </a:prstGeom>
          <a:noFill/>
        </p:spPr>
        <p:txBody>
          <a:bodyPr wrap="none" rtlCol="0">
            <a:spAutoFit/>
          </a:bodyPr>
          <a:lstStyle/>
          <a:p>
            <a:r>
              <a:rPr kumimoji="1" lang="ja-JP" altLang="en-US" sz="4800"/>
              <a:t>機械学習の種類（ざっくり）</a:t>
            </a:r>
            <a:endParaRPr kumimoji="1" lang="en-US" altLang="ja-JP" sz="4800" dirty="0"/>
          </a:p>
        </p:txBody>
      </p:sp>
      <p:sp>
        <p:nvSpPr>
          <p:cNvPr id="9" name="テキスト ボックス 8">
            <a:extLst>
              <a:ext uri="{FF2B5EF4-FFF2-40B4-BE49-F238E27FC236}">
                <a16:creationId xmlns:a16="http://schemas.microsoft.com/office/drawing/2014/main" id="{D7C8F714-50CF-08F9-9D15-56B38D5A25FD}"/>
              </a:ext>
            </a:extLst>
          </p:cNvPr>
          <p:cNvSpPr txBox="1"/>
          <p:nvPr/>
        </p:nvSpPr>
        <p:spPr>
          <a:xfrm>
            <a:off x="253147" y="1357313"/>
            <a:ext cx="2236510" cy="707886"/>
          </a:xfrm>
          <a:prstGeom prst="rect">
            <a:avLst/>
          </a:prstGeom>
          <a:noFill/>
        </p:spPr>
        <p:txBody>
          <a:bodyPr wrap="none" rtlCol="0">
            <a:spAutoFit/>
          </a:bodyPr>
          <a:lstStyle/>
          <a:p>
            <a:r>
              <a:rPr kumimoji="1" lang="ja-JP" altLang="en-US" sz="4000"/>
              <a:t>機械学習</a:t>
            </a:r>
            <a:endParaRPr kumimoji="1" lang="en-US" altLang="ja-JP" sz="4000" dirty="0"/>
          </a:p>
        </p:txBody>
      </p:sp>
      <p:sp>
        <p:nvSpPr>
          <p:cNvPr id="10" name="テキスト ボックス 9">
            <a:extLst>
              <a:ext uri="{FF2B5EF4-FFF2-40B4-BE49-F238E27FC236}">
                <a16:creationId xmlns:a16="http://schemas.microsoft.com/office/drawing/2014/main" id="{8A92B488-0672-B232-8191-F9D5B0C1D704}"/>
              </a:ext>
            </a:extLst>
          </p:cNvPr>
          <p:cNvSpPr txBox="1"/>
          <p:nvPr/>
        </p:nvSpPr>
        <p:spPr>
          <a:xfrm>
            <a:off x="1371402" y="2040821"/>
            <a:ext cx="2518638" cy="584775"/>
          </a:xfrm>
          <a:prstGeom prst="rect">
            <a:avLst/>
          </a:prstGeom>
          <a:noFill/>
        </p:spPr>
        <p:txBody>
          <a:bodyPr wrap="none" rtlCol="0">
            <a:spAutoFit/>
          </a:bodyPr>
          <a:lstStyle/>
          <a:p>
            <a:r>
              <a:rPr kumimoji="1" lang="ja-JP" altLang="en-US" sz="3200"/>
              <a:t>教師あり学習</a:t>
            </a:r>
            <a:endParaRPr kumimoji="1" lang="en-US" altLang="ja-JP" sz="3200" dirty="0"/>
          </a:p>
        </p:txBody>
      </p:sp>
      <p:sp>
        <p:nvSpPr>
          <p:cNvPr id="11" name="テキスト ボックス 10">
            <a:extLst>
              <a:ext uri="{FF2B5EF4-FFF2-40B4-BE49-F238E27FC236}">
                <a16:creationId xmlns:a16="http://schemas.microsoft.com/office/drawing/2014/main" id="{4DFC0891-B52A-D24B-4B07-BE179BC5F842}"/>
              </a:ext>
            </a:extLst>
          </p:cNvPr>
          <p:cNvSpPr txBox="1"/>
          <p:nvPr/>
        </p:nvSpPr>
        <p:spPr>
          <a:xfrm>
            <a:off x="1371402" y="3652983"/>
            <a:ext cx="2558714" cy="584775"/>
          </a:xfrm>
          <a:prstGeom prst="rect">
            <a:avLst/>
          </a:prstGeom>
          <a:noFill/>
        </p:spPr>
        <p:txBody>
          <a:bodyPr wrap="none" rtlCol="0">
            <a:spAutoFit/>
          </a:bodyPr>
          <a:lstStyle/>
          <a:p>
            <a:r>
              <a:rPr kumimoji="1" lang="ja-JP" altLang="en-US" sz="3200" b="1">
                <a:solidFill>
                  <a:srgbClr val="FF0000"/>
                </a:solidFill>
              </a:rPr>
              <a:t>教師なし学習</a:t>
            </a:r>
            <a:endParaRPr kumimoji="1" lang="en-US" altLang="ja-JP" sz="3200" b="1" dirty="0">
              <a:solidFill>
                <a:srgbClr val="FF0000"/>
              </a:solidFill>
            </a:endParaRPr>
          </a:p>
        </p:txBody>
      </p:sp>
      <p:sp>
        <p:nvSpPr>
          <p:cNvPr id="12" name="テキスト ボックス 11">
            <a:extLst>
              <a:ext uri="{FF2B5EF4-FFF2-40B4-BE49-F238E27FC236}">
                <a16:creationId xmlns:a16="http://schemas.microsoft.com/office/drawing/2014/main" id="{7B3EC783-8167-1D5D-30D5-DB203824E0DE}"/>
              </a:ext>
            </a:extLst>
          </p:cNvPr>
          <p:cNvSpPr txBox="1"/>
          <p:nvPr/>
        </p:nvSpPr>
        <p:spPr>
          <a:xfrm>
            <a:off x="1371402" y="6273225"/>
            <a:ext cx="1826141" cy="584775"/>
          </a:xfrm>
          <a:prstGeom prst="rect">
            <a:avLst/>
          </a:prstGeom>
          <a:noFill/>
        </p:spPr>
        <p:txBody>
          <a:bodyPr wrap="none" rtlCol="0">
            <a:spAutoFit/>
          </a:bodyPr>
          <a:lstStyle/>
          <a:p>
            <a:r>
              <a:rPr kumimoji="1" lang="ja-JP" altLang="en-US" sz="3200"/>
              <a:t>強化学習</a:t>
            </a:r>
            <a:endParaRPr kumimoji="1" lang="en-US" altLang="ja-JP" sz="3200" dirty="0"/>
          </a:p>
        </p:txBody>
      </p:sp>
      <p:sp>
        <p:nvSpPr>
          <p:cNvPr id="13" name="テキスト ボックス 12">
            <a:extLst>
              <a:ext uri="{FF2B5EF4-FFF2-40B4-BE49-F238E27FC236}">
                <a16:creationId xmlns:a16="http://schemas.microsoft.com/office/drawing/2014/main" id="{CE133A8B-98AE-E249-2091-7643FCBAB0EC}"/>
              </a:ext>
            </a:extLst>
          </p:cNvPr>
          <p:cNvSpPr txBox="1"/>
          <p:nvPr/>
        </p:nvSpPr>
        <p:spPr>
          <a:xfrm>
            <a:off x="2358552" y="2581627"/>
            <a:ext cx="1005403" cy="584775"/>
          </a:xfrm>
          <a:prstGeom prst="rect">
            <a:avLst/>
          </a:prstGeom>
          <a:noFill/>
        </p:spPr>
        <p:txBody>
          <a:bodyPr wrap="none" rtlCol="0">
            <a:spAutoFit/>
          </a:bodyPr>
          <a:lstStyle/>
          <a:p>
            <a:r>
              <a:rPr kumimoji="1" lang="ja-JP" altLang="en-US" sz="3200"/>
              <a:t>回帰</a:t>
            </a:r>
            <a:endParaRPr kumimoji="1" lang="en-US" altLang="ja-JP" sz="3200" dirty="0"/>
          </a:p>
        </p:txBody>
      </p:sp>
      <p:sp>
        <p:nvSpPr>
          <p:cNvPr id="15" name="テキスト ボックス 14">
            <a:extLst>
              <a:ext uri="{FF2B5EF4-FFF2-40B4-BE49-F238E27FC236}">
                <a16:creationId xmlns:a16="http://schemas.microsoft.com/office/drawing/2014/main" id="{45370707-05F1-8283-B193-A20BF8B301B7}"/>
              </a:ext>
            </a:extLst>
          </p:cNvPr>
          <p:cNvSpPr txBox="1"/>
          <p:nvPr/>
        </p:nvSpPr>
        <p:spPr>
          <a:xfrm>
            <a:off x="2358551" y="3104477"/>
            <a:ext cx="1005403" cy="584775"/>
          </a:xfrm>
          <a:prstGeom prst="rect">
            <a:avLst/>
          </a:prstGeom>
          <a:noFill/>
        </p:spPr>
        <p:txBody>
          <a:bodyPr wrap="none" rtlCol="0">
            <a:spAutoFit/>
          </a:bodyPr>
          <a:lstStyle/>
          <a:p>
            <a:r>
              <a:rPr kumimoji="1" lang="ja-JP" altLang="en-US" sz="3200"/>
              <a:t>分類</a:t>
            </a:r>
            <a:endParaRPr kumimoji="1" lang="en-US" altLang="ja-JP" sz="3200" dirty="0"/>
          </a:p>
        </p:txBody>
      </p:sp>
      <p:sp>
        <p:nvSpPr>
          <p:cNvPr id="16" name="テキスト ボックス 15">
            <a:extLst>
              <a:ext uri="{FF2B5EF4-FFF2-40B4-BE49-F238E27FC236}">
                <a16:creationId xmlns:a16="http://schemas.microsoft.com/office/drawing/2014/main" id="{812932D0-C897-A615-F1F7-9E22A257CAFA}"/>
              </a:ext>
            </a:extLst>
          </p:cNvPr>
          <p:cNvSpPr txBox="1"/>
          <p:nvPr/>
        </p:nvSpPr>
        <p:spPr>
          <a:xfrm>
            <a:off x="2358551" y="4201488"/>
            <a:ext cx="4083169" cy="584775"/>
          </a:xfrm>
          <a:prstGeom prst="rect">
            <a:avLst/>
          </a:prstGeom>
          <a:noFill/>
        </p:spPr>
        <p:txBody>
          <a:bodyPr wrap="none" rtlCol="0">
            <a:spAutoFit/>
          </a:bodyPr>
          <a:lstStyle/>
          <a:p>
            <a:r>
              <a:rPr kumimoji="1" lang="ja-JP" altLang="en-US" sz="3200"/>
              <a:t>クラスタリング</a:t>
            </a:r>
            <a:r>
              <a:rPr kumimoji="1" lang="ja-JP" altLang="en-US" sz="2000"/>
              <a:t>（後述）</a:t>
            </a:r>
            <a:endParaRPr kumimoji="1" lang="en-US" altLang="ja-JP" sz="2000" dirty="0"/>
          </a:p>
        </p:txBody>
      </p:sp>
      <p:sp>
        <p:nvSpPr>
          <p:cNvPr id="17" name="テキスト ボックス 16">
            <a:extLst>
              <a:ext uri="{FF2B5EF4-FFF2-40B4-BE49-F238E27FC236}">
                <a16:creationId xmlns:a16="http://schemas.microsoft.com/office/drawing/2014/main" id="{B1587D83-1322-344D-1EC5-88270D96E341}"/>
              </a:ext>
            </a:extLst>
          </p:cNvPr>
          <p:cNvSpPr txBox="1"/>
          <p:nvPr/>
        </p:nvSpPr>
        <p:spPr>
          <a:xfrm>
            <a:off x="2358551" y="5265144"/>
            <a:ext cx="2537874" cy="584775"/>
          </a:xfrm>
          <a:prstGeom prst="rect">
            <a:avLst/>
          </a:prstGeom>
          <a:noFill/>
        </p:spPr>
        <p:txBody>
          <a:bodyPr wrap="none" rtlCol="0">
            <a:spAutoFit/>
          </a:bodyPr>
          <a:lstStyle/>
          <a:p>
            <a:r>
              <a:rPr kumimoji="1" lang="ja-JP" altLang="en-US" sz="3200"/>
              <a:t>次元削減</a:t>
            </a:r>
            <a:r>
              <a:rPr kumimoji="1" lang="en-US" altLang="ja-JP" sz="2000" dirty="0"/>
              <a:t>(</a:t>
            </a:r>
            <a:r>
              <a:rPr kumimoji="1" lang="ja-JP" altLang="en-US" sz="2000"/>
              <a:t>後述</a:t>
            </a:r>
            <a:r>
              <a:rPr kumimoji="1" lang="en-US" altLang="ja-JP" sz="2000" dirty="0"/>
              <a:t>)</a:t>
            </a:r>
          </a:p>
        </p:txBody>
      </p:sp>
      <p:cxnSp>
        <p:nvCxnSpPr>
          <p:cNvPr id="23" name="カギ線コネクタ 22">
            <a:extLst>
              <a:ext uri="{FF2B5EF4-FFF2-40B4-BE49-F238E27FC236}">
                <a16:creationId xmlns:a16="http://schemas.microsoft.com/office/drawing/2014/main" id="{ADD6CAB6-4067-5F3D-4253-56F90B1555BA}"/>
              </a:ext>
            </a:extLst>
          </p:cNvPr>
          <p:cNvCxnSpPr>
            <a:cxnSpLocks/>
            <a:endCxn id="12" idx="1"/>
          </p:cNvCxnSpPr>
          <p:nvPr/>
        </p:nvCxnSpPr>
        <p:spPr>
          <a:xfrm rot="16200000" flipH="1">
            <a:off x="-1322228" y="3871982"/>
            <a:ext cx="4658797" cy="728464"/>
          </a:xfrm>
          <a:prstGeom prst="bentConnector2">
            <a:avLst/>
          </a:prstGeom>
          <a:ln w="508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815DD17-C32F-B390-245D-D11038EC8812}"/>
              </a:ext>
            </a:extLst>
          </p:cNvPr>
          <p:cNvCxnSpPr>
            <a:cxnSpLocks/>
            <a:stCxn id="11" idx="1"/>
          </p:cNvCxnSpPr>
          <p:nvPr/>
        </p:nvCxnSpPr>
        <p:spPr>
          <a:xfrm flipH="1">
            <a:off x="642938" y="3945371"/>
            <a:ext cx="72846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A14EF43-AF15-8268-E1D4-1ACDA06380E0}"/>
              </a:ext>
            </a:extLst>
          </p:cNvPr>
          <p:cNvCxnSpPr>
            <a:cxnSpLocks/>
          </p:cNvCxnSpPr>
          <p:nvPr/>
        </p:nvCxnSpPr>
        <p:spPr>
          <a:xfrm flipH="1">
            <a:off x="642938" y="2333208"/>
            <a:ext cx="72846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9" name="カギ線コネクタ 28">
            <a:extLst>
              <a:ext uri="{FF2B5EF4-FFF2-40B4-BE49-F238E27FC236}">
                <a16:creationId xmlns:a16="http://schemas.microsoft.com/office/drawing/2014/main" id="{244AB9BE-D892-4654-CEC5-68D4B59E468E}"/>
              </a:ext>
            </a:extLst>
          </p:cNvPr>
          <p:cNvCxnSpPr>
            <a:cxnSpLocks/>
            <a:endCxn id="15" idx="1"/>
          </p:cNvCxnSpPr>
          <p:nvPr/>
        </p:nvCxnSpPr>
        <p:spPr>
          <a:xfrm rot="16200000" flipH="1">
            <a:off x="1636881" y="2675195"/>
            <a:ext cx="845982" cy="597358"/>
          </a:xfrm>
          <a:prstGeom prst="bentConnector2">
            <a:avLst/>
          </a:prstGeom>
          <a:ln w="508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BB29C74-99CC-2ECC-2A68-17DC6718E385}"/>
              </a:ext>
            </a:extLst>
          </p:cNvPr>
          <p:cNvCxnSpPr>
            <a:cxnSpLocks/>
            <a:stCxn id="13" idx="1"/>
          </p:cNvCxnSpPr>
          <p:nvPr/>
        </p:nvCxnSpPr>
        <p:spPr>
          <a:xfrm flipH="1" flipV="1">
            <a:off x="1761193" y="2874014"/>
            <a:ext cx="597359" cy="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7" name="カギ線コネクタ 36">
            <a:extLst>
              <a:ext uri="{FF2B5EF4-FFF2-40B4-BE49-F238E27FC236}">
                <a16:creationId xmlns:a16="http://schemas.microsoft.com/office/drawing/2014/main" id="{45F6AEE4-FBAF-8EE8-5B09-CA3B0FB8AD32}"/>
              </a:ext>
            </a:extLst>
          </p:cNvPr>
          <p:cNvCxnSpPr>
            <a:cxnSpLocks/>
            <a:endCxn id="17" idx="1"/>
          </p:cNvCxnSpPr>
          <p:nvPr/>
        </p:nvCxnSpPr>
        <p:spPr>
          <a:xfrm rot="16200000" flipH="1">
            <a:off x="1337385" y="4536366"/>
            <a:ext cx="1444974" cy="597358"/>
          </a:xfrm>
          <a:prstGeom prst="bentConnector2">
            <a:avLst/>
          </a:prstGeom>
          <a:ln w="508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FFF7F366-964E-CF5A-01F5-FA8E3AE35A6D}"/>
              </a:ext>
            </a:extLst>
          </p:cNvPr>
          <p:cNvCxnSpPr>
            <a:cxnSpLocks/>
          </p:cNvCxnSpPr>
          <p:nvPr/>
        </p:nvCxnSpPr>
        <p:spPr>
          <a:xfrm flipH="1" flipV="1">
            <a:off x="1765494" y="4485132"/>
            <a:ext cx="597359" cy="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964F99C-1249-C2B9-6E1D-DDFBC7AA351D}"/>
              </a:ext>
            </a:extLst>
          </p:cNvPr>
          <p:cNvSpPr txBox="1"/>
          <p:nvPr/>
        </p:nvSpPr>
        <p:spPr>
          <a:xfrm>
            <a:off x="5295131" y="2646676"/>
            <a:ext cx="2031325" cy="461665"/>
          </a:xfrm>
          <a:prstGeom prst="rect">
            <a:avLst/>
          </a:prstGeom>
          <a:noFill/>
        </p:spPr>
        <p:txBody>
          <a:bodyPr wrap="none" rtlCol="0">
            <a:spAutoFit/>
          </a:bodyPr>
          <a:lstStyle/>
          <a:p>
            <a:r>
              <a:rPr kumimoji="1" lang="ja-JP" altLang="en-US" sz="2400"/>
              <a:t>連続値の予測</a:t>
            </a:r>
          </a:p>
        </p:txBody>
      </p:sp>
      <p:sp>
        <p:nvSpPr>
          <p:cNvPr id="42" name="テキスト ボックス 41">
            <a:extLst>
              <a:ext uri="{FF2B5EF4-FFF2-40B4-BE49-F238E27FC236}">
                <a16:creationId xmlns:a16="http://schemas.microsoft.com/office/drawing/2014/main" id="{3BFE9D91-5C12-B491-7E40-E671E438A556}"/>
              </a:ext>
            </a:extLst>
          </p:cNvPr>
          <p:cNvSpPr txBox="1"/>
          <p:nvPr/>
        </p:nvSpPr>
        <p:spPr>
          <a:xfrm>
            <a:off x="5295131" y="3166402"/>
            <a:ext cx="1723549" cy="461665"/>
          </a:xfrm>
          <a:prstGeom prst="rect">
            <a:avLst/>
          </a:prstGeom>
          <a:noFill/>
        </p:spPr>
        <p:txBody>
          <a:bodyPr wrap="none" rtlCol="0">
            <a:spAutoFit/>
          </a:bodyPr>
          <a:lstStyle/>
          <a:p>
            <a:r>
              <a:rPr kumimoji="1" lang="ja-JP" altLang="en-US" sz="2400"/>
              <a:t>種類の判別</a:t>
            </a:r>
          </a:p>
        </p:txBody>
      </p:sp>
      <p:sp>
        <p:nvSpPr>
          <p:cNvPr id="44" name="テキスト ボックス 43">
            <a:extLst>
              <a:ext uri="{FF2B5EF4-FFF2-40B4-BE49-F238E27FC236}">
                <a16:creationId xmlns:a16="http://schemas.microsoft.com/office/drawing/2014/main" id="{A7143E12-59F1-595C-E9BC-B388B6E56B78}"/>
              </a:ext>
            </a:extLst>
          </p:cNvPr>
          <p:cNvSpPr txBox="1"/>
          <p:nvPr/>
        </p:nvSpPr>
        <p:spPr>
          <a:xfrm>
            <a:off x="6310793" y="4254299"/>
            <a:ext cx="3736920" cy="461665"/>
          </a:xfrm>
          <a:prstGeom prst="rect">
            <a:avLst/>
          </a:prstGeom>
          <a:noFill/>
        </p:spPr>
        <p:txBody>
          <a:bodyPr wrap="none" rtlCol="0">
            <a:spAutoFit/>
          </a:bodyPr>
          <a:lstStyle/>
          <a:p>
            <a:r>
              <a:rPr kumimoji="1" lang="ja-JP" altLang="en-US" sz="2400"/>
              <a:t>データをグループ化していく</a:t>
            </a:r>
          </a:p>
        </p:txBody>
      </p:sp>
      <p:sp>
        <p:nvSpPr>
          <p:cNvPr id="45" name="テキスト ボックス 44">
            <a:extLst>
              <a:ext uri="{FF2B5EF4-FFF2-40B4-BE49-F238E27FC236}">
                <a16:creationId xmlns:a16="http://schemas.microsoft.com/office/drawing/2014/main" id="{AE22A540-C850-174D-3FB3-2ABCC0DACEFA}"/>
              </a:ext>
            </a:extLst>
          </p:cNvPr>
          <p:cNvSpPr txBox="1"/>
          <p:nvPr/>
        </p:nvSpPr>
        <p:spPr>
          <a:xfrm>
            <a:off x="6310793" y="5326698"/>
            <a:ext cx="4283545" cy="461665"/>
          </a:xfrm>
          <a:prstGeom prst="rect">
            <a:avLst/>
          </a:prstGeom>
          <a:noFill/>
        </p:spPr>
        <p:txBody>
          <a:bodyPr wrap="none" rtlCol="0">
            <a:spAutoFit/>
          </a:bodyPr>
          <a:lstStyle/>
          <a:p>
            <a:r>
              <a:rPr kumimoji="1" lang="ja-JP" altLang="en-US" sz="2400"/>
              <a:t>データの特徴量の次元を減らす</a:t>
            </a:r>
          </a:p>
        </p:txBody>
      </p:sp>
      <p:sp>
        <p:nvSpPr>
          <p:cNvPr id="48" name="テキスト ボックス 47">
            <a:extLst>
              <a:ext uri="{FF2B5EF4-FFF2-40B4-BE49-F238E27FC236}">
                <a16:creationId xmlns:a16="http://schemas.microsoft.com/office/drawing/2014/main" id="{B4700314-57D1-1203-702B-51E52A70D480}"/>
              </a:ext>
            </a:extLst>
          </p:cNvPr>
          <p:cNvSpPr txBox="1"/>
          <p:nvPr/>
        </p:nvSpPr>
        <p:spPr>
          <a:xfrm>
            <a:off x="3363954" y="6417182"/>
            <a:ext cx="6096541" cy="461665"/>
          </a:xfrm>
          <a:prstGeom prst="rect">
            <a:avLst/>
          </a:prstGeom>
          <a:noFill/>
        </p:spPr>
        <p:txBody>
          <a:bodyPr wrap="none" rtlCol="0">
            <a:spAutoFit/>
          </a:bodyPr>
          <a:lstStyle/>
          <a:p>
            <a:r>
              <a:rPr kumimoji="1" lang="ja-JP" altLang="en-US" sz="2400"/>
              <a:t>報酬を最大化するために行動する方法を学ぶ</a:t>
            </a:r>
          </a:p>
        </p:txBody>
      </p:sp>
      <p:sp>
        <p:nvSpPr>
          <p:cNvPr id="3" name="Slide Number Placeholder 5">
            <a:extLst>
              <a:ext uri="{FF2B5EF4-FFF2-40B4-BE49-F238E27FC236}">
                <a16:creationId xmlns:a16="http://schemas.microsoft.com/office/drawing/2014/main" id="{384B14EC-CADE-E043-1E29-3E2DB6A488C7}"/>
              </a:ext>
            </a:extLst>
          </p:cNvPr>
          <p:cNvSpPr>
            <a:spLocks noGrp="1"/>
          </p:cNvSpPr>
          <p:nvPr>
            <p:ph type="sldNum" sz="quarter" idx="12"/>
          </p:nvPr>
        </p:nvSpPr>
        <p:spPr/>
        <p:txBody>
          <a:bodyPr/>
          <a:lstStyle/>
          <a:p>
            <a:fld id="{4FAB73BC-B049-4115-A692-8D63A059BFB8}" type="slidenum">
              <a:rPr lang="en-US" smtClean="0"/>
              <a:t>2</a:t>
            </a:fld>
            <a:endParaRPr lang="en-US"/>
          </a:p>
        </p:txBody>
      </p:sp>
    </p:spTree>
    <p:extLst>
      <p:ext uri="{BB962C8B-B14F-4D97-AF65-F5344CB8AC3E}">
        <p14:creationId xmlns:p14="http://schemas.microsoft.com/office/powerpoint/2010/main" val="1951829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6F8AFC2-39C6-52D7-7FCC-99D105CF48DB}"/>
              </a:ext>
            </a:extLst>
          </p:cNvPr>
          <p:cNvSpPr txBox="1"/>
          <p:nvPr/>
        </p:nvSpPr>
        <p:spPr>
          <a:xfrm>
            <a:off x="242888" y="200025"/>
            <a:ext cx="7931980" cy="830997"/>
          </a:xfrm>
          <a:prstGeom prst="rect">
            <a:avLst/>
          </a:prstGeom>
          <a:noFill/>
        </p:spPr>
        <p:txBody>
          <a:bodyPr wrap="none" rtlCol="0">
            <a:spAutoFit/>
          </a:bodyPr>
          <a:lstStyle/>
          <a:p>
            <a:r>
              <a:rPr kumimoji="1" lang="ja-JP" altLang="en-US" sz="4800"/>
              <a:t>なぜ分散を最大化するのか</a:t>
            </a:r>
            <a:r>
              <a:rPr kumimoji="1" lang="en-US" altLang="ja-JP" sz="4800" dirty="0"/>
              <a:t>②</a:t>
            </a:r>
            <a:endParaRPr kumimoji="1" lang="ja-JP" altLang="en-US" sz="4800"/>
          </a:p>
        </p:txBody>
      </p:sp>
      <p:sp>
        <p:nvSpPr>
          <p:cNvPr id="19" name="テキスト ボックス 18">
            <a:extLst>
              <a:ext uri="{FF2B5EF4-FFF2-40B4-BE49-F238E27FC236}">
                <a16:creationId xmlns:a16="http://schemas.microsoft.com/office/drawing/2014/main" id="{512551AA-ED60-29C4-4E33-0CCE62C0C72B}"/>
              </a:ext>
            </a:extLst>
          </p:cNvPr>
          <p:cNvSpPr txBox="1"/>
          <p:nvPr/>
        </p:nvSpPr>
        <p:spPr>
          <a:xfrm>
            <a:off x="13569" y="1233125"/>
            <a:ext cx="9212778" cy="1077218"/>
          </a:xfrm>
          <a:prstGeom prst="rect">
            <a:avLst/>
          </a:prstGeom>
          <a:noFill/>
        </p:spPr>
        <p:txBody>
          <a:bodyPr wrap="none" rtlCol="0">
            <a:spAutoFit/>
          </a:bodyPr>
          <a:lstStyle/>
          <a:p>
            <a:r>
              <a:rPr kumimoji="1" lang="ja-JP" altLang="en-US" sz="3200"/>
              <a:t>射影したデータのばらつきが大きいほど</a:t>
            </a:r>
            <a:endParaRPr kumimoji="1" lang="en-US" altLang="ja-JP" sz="3200" dirty="0"/>
          </a:p>
          <a:p>
            <a:r>
              <a:rPr kumimoji="1" lang="ja-JP" altLang="en-US" sz="3200"/>
              <a:t>元のデータの情報を多く含んでいると考えられる</a:t>
            </a:r>
          </a:p>
        </p:txBody>
      </p:sp>
      <p:sp>
        <p:nvSpPr>
          <p:cNvPr id="20" name="テキスト ボックス 19">
            <a:extLst>
              <a:ext uri="{FF2B5EF4-FFF2-40B4-BE49-F238E27FC236}">
                <a16:creationId xmlns:a16="http://schemas.microsoft.com/office/drawing/2014/main" id="{EF0F3C05-B09D-7A75-C161-1B2A16AE59D2}"/>
              </a:ext>
            </a:extLst>
          </p:cNvPr>
          <p:cNvSpPr txBox="1"/>
          <p:nvPr/>
        </p:nvSpPr>
        <p:spPr>
          <a:xfrm>
            <a:off x="1360211" y="5781426"/>
            <a:ext cx="3839513" cy="584775"/>
          </a:xfrm>
          <a:prstGeom prst="rect">
            <a:avLst/>
          </a:prstGeom>
          <a:noFill/>
        </p:spPr>
        <p:txBody>
          <a:bodyPr wrap="none" rtlCol="0">
            <a:spAutoFit/>
          </a:bodyPr>
          <a:lstStyle/>
          <a:p>
            <a:pPr algn="ctr"/>
            <a:r>
              <a:rPr kumimoji="1" lang="ja-JP" altLang="en-US" sz="3200">
                <a:solidFill>
                  <a:srgbClr val="FF0000"/>
                </a:solidFill>
              </a:rPr>
              <a:t>個体差が現れやすい</a:t>
            </a:r>
            <a:endParaRPr kumimoji="1" lang="en-US" altLang="ja-JP" sz="3200" dirty="0">
              <a:solidFill>
                <a:srgbClr val="FF0000"/>
              </a:solidFill>
            </a:endParaRPr>
          </a:p>
        </p:txBody>
      </p:sp>
      <p:sp>
        <p:nvSpPr>
          <p:cNvPr id="21" name="テキスト ボックス 20">
            <a:extLst>
              <a:ext uri="{FF2B5EF4-FFF2-40B4-BE49-F238E27FC236}">
                <a16:creationId xmlns:a16="http://schemas.microsoft.com/office/drawing/2014/main" id="{4601D803-C433-1975-7D98-826D8C9B6FFE}"/>
              </a:ext>
            </a:extLst>
          </p:cNvPr>
          <p:cNvSpPr txBox="1"/>
          <p:nvPr/>
        </p:nvSpPr>
        <p:spPr>
          <a:xfrm>
            <a:off x="7108852" y="5720203"/>
            <a:ext cx="3663183" cy="584775"/>
          </a:xfrm>
          <a:prstGeom prst="rect">
            <a:avLst/>
          </a:prstGeom>
          <a:noFill/>
        </p:spPr>
        <p:txBody>
          <a:bodyPr wrap="none" rtlCol="0">
            <a:spAutoFit/>
          </a:bodyPr>
          <a:lstStyle/>
          <a:p>
            <a:pPr algn="ctr"/>
            <a:r>
              <a:rPr kumimoji="1" lang="ja-JP" altLang="en-US" sz="3200">
                <a:solidFill>
                  <a:srgbClr val="002060"/>
                </a:solidFill>
              </a:rPr>
              <a:t>個体差が現れにくい</a:t>
            </a:r>
            <a:endParaRPr kumimoji="1" lang="en-US" altLang="ja-JP" sz="3200" dirty="0">
              <a:solidFill>
                <a:srgbClr val="002060"/>
              </a:solidFill>
            </a:endParaRPr>
          </a:p>
        </p:txBody>
      </p:sp>
      <p:grpSp>
        <p:nvGrpSpPr>
          <p:cNvPr id="61" name="グループ化 60">
            <a:extLst>
              <a:ext uri="{FF2B5EF4-FFF2-40B4-BE49-F238E27FC236}">
                <a16:creationId xmlns:a16="http://schemas.microsoft.com/office/drawing/2014/main" id="{4F56B4D0-B3DC-8B4C-97D5-C98E8EC531E5}"/>
              </a:ext>
            </a:extLst>
          </p:cNvPr>
          <p:cNvGrpSpPr/>
          <p:nvPr/>
        </p:nvGrpSpPr>
        <p:grpSpPr>
          <a:xfrm>
            <a:off x="667999" y="2310343"/>
            <a:ext cx="4729163" cy="3714298"/>
            <a:chOff x="667999" y="2310343"/>
            <a:chExt cx="4729163" cy="3714298"/>
          </a:xfrm>
        </p:grpSpPr>
        <p:grpSp>
          <p:nvGrpSpPr>
            <p:cNvPr id="12" name="グループ化 11">
              <a:extLst>
                <a:ext uri="{FF2B5EF4-FFF2-40B4-BE49-F238E27FC236}">
                  <a16:creationId xmlns:a16="http://schemas.microsoft.com/office/drawing/2014/main" id="{D907A043-D4E0-5E47-6E47-55C5B684AFB9}"/>
                </a:ext>
              </a:extLst>
            </p:cNvPr>
            <p:cNvGrpSpPr/>
            <p:nvPr/>
          </p:nvGrpSpPr>
          <p:grpSpPr>
            <a:xfrm>
              <a:off x="667999" y="2310343"/>
              <a:ext cx="4729163" cy="3714298"/>
              <a:chOff x="742950" y="2715077"/>
              <a:chExt cx="4729163" cy="3714298"/>
            </a:xfrm>
          </p:grpSpPr>
          <p:cxnSp>
            <p:nvCxnSpPr>
              <p:cNvPr id="4" name="直線コネクタ 3">
                <a:extLst>
                  <a:ext uri="{FF2B5EF4-FFF2-40B4-BE49-F238E27FC236}">
                    <a16:creationId xmlns:a16="http://schemas.microsoft.com/office/drawing/2014/main" id="{28FC2315-A37E-C083-07D1-3D66B703E7AD}"/>
                  </a:ext>
                </a:extLst>
              </p:cNvPr>
              <p:cNvCxnSpPr/>
              <p:nvPr/>
            </p:nvCxnSpPr>
            <p:spPr>
              <a:xfrm>
                <a:off x="742950" y="5943600"/>
                <a:ext cx="4729163" cy="0"/>
              </a:xfrm>
              <a:prstGeom prst="line">
                <a:avLst/>
              </a:prstGeom>
              <a:ln w="50800"/>
            </p:spPr>
            <p:style>
              <a:lnRef idx="1">
                <a:schemeClr val="dk1"/>
              </a:lnRef>
              <a:fillRef idx="0">
                <a:schemeClr val="dk1"/>
              </a:fillRef>
              <a:effectRef idx="0">
                <a:schemeClr val="dk1"/>
              </a:effectRef>
              <a:fontRef idx="minor">
                <a:schemeClr val="tx1"/>
              </a:fontRef>
            </p:style>
          </p:cxnSp>
          <p:cxnSp>
            <p:nvCxnSpPr>
              <p:cNvPr id="6" name="直線コネクタ 5">
                <a:extLst>
                  <a:ext uri="{FF2B5EF4-FFF2-40B4-BE49-F238E27FC236}">
                    <a16:creationId xmlns:a16="http://schemas.microsoft.com/office/drawing/2014/main" id="{70E2EF86-15E4-F8BE-0105-7E457A4CC655}"/>
                  </a:ext>
                </a:extLst>
              </p:cNvPr>
              <p:cNvCxnSpPr>
                <a:cxnSpLocks/>
              </p:cNvCxnSpPr>
              <p:nvPr/>
            </p:nvCxnSpPr>
            <p:spPr>
              <a:xfrm flipV="1">
                <a:off x="1271588" y="2715077"/>
                <a:ext cx="0" cy="37142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円/楕円 6">
                <a:extLst>
                  <a:ext uri="{FF2B5EF4-FFF2-40B4-BE49-F238E27FC236}">
                    <a16:creationId xmlns:a16="http://schemas.microsoft.com/office/drawing/2014/main" id="{08D9F72D-5FA9-4792-E3D5-E07BB3EDFB6F}"/>
                  </a:ext>
                </a:extLst>
              </p:cNvPr>
              <p:cNvSpPr/>
              <p:nvPr/>
            </p:nvSpPr>
            <p:spPr>
              <a:xfrm>
                <a:off x="1700214" y="4007644"/>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2598BD13-9741-9328-D06E-EF3AC23AA046}"/>
                  </a:ext>
                </a:extLst>
              </p:cNvPr>
              <p:cNvSpPr/>
              <p:nvPr/>
            </p:nvSpPr>
            <p:spPr>
              <a:xfrm>
                <a:off x="3007518" y="3024580"/>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AD247C4-D42D-FDCE-6400-46ECF9A65211}"/>
                  </a:ext>
                </a:extLst>
              </p:cNvPr>
              <p:cNvSpPr/>
              <p:nvPr/>
            </p:nvSpPr>
            <p:spPr>
              <a:xfrm>
                <a:off x="3582605" y="4187467"/>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B4655C4-B596-7095-4647-311B1B9CD1D4}"/>
                  </a:ext>
                </a:extLst>
              </p:cNvPr>
              <p:cNvSpPr/>
              <p:nvPr/>
            </p:nvSpPr>
            <p:spPr>
              <a:xfrm>
                <a:off x="4699648" y="3336131"/>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B4D99595-6059-A58D-A0A8-7191FDA6F760}"/>
                  </a:ext>
                </a:extLst>
              </p:cNvPr>
              <p:cNvSpPr/>
              <p:nvPr/>
            </p:nvSpPr>
            <p:spPr>
              <a:xfrm>
                <a:off x="2335354" y="4777272"/>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 name="直線矢印コネクタ 22">
              <a:extLst>
                <a:ext uri="{FF2B5EF4-FFF2-40B4-BE49-F238E27FC236}">
                  <a16:creationId xmlns:a16="http://schemas.microsoft.com/office/drawing/2014/main" id="{6D08444E-7697-2886-DD65-EACB12D6AC8C}"/>
                </a:ext>
              </a:extLst>
            </p:cNvPr>
            <p:cNvCxnSpPr>
              <a:stCxn id="7" idx="4"/>
            </p:cNvCxnSpPr>
            <p:nvPr/>
          </p:nvCxnSpPr>
          <p:spPr>
            <a:xfrm flipH="1">
              <a:off x="1725275" y="3788647"/>
              <a:ext cx="1" cy="16871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D5B250E-5A19-880D-FA0B-2D8A46C2A6C6}"/>
                </a:ext>
              </a:extLst>
            </p:cNvPr>
            <p:cNvCxnSpPr>
              <a:stCxn id="11" idx="4"/>
            </p:cNvCxnSpPr>
            <p:nvPr/>
          </p:nvCxnSpPr>
          <p:spPr>
            <a:xfrm flipH="1">
              <a:off x="2360415" y="4558275"/>
              <a:ext cx="1" cy="9175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a:extLst>
                <a:ext uri="{FF2B5EF4-FFF2-40B4-BE49-F238E27FC236}">
                  <a16:creationId xmlns:a16="http://schemas.microsoft.com/office/drawing/2014/main" id="{D275A486-9289-EAA5-760D-32D4B9897BAD}"/>
                </a:ext>
              </a:extLst>
            </p:cNvPr>
            <p:cNvCxnSpPr>
              <a:stCxn id="8" idx="4"/>
            </p:cNvCxnSpPr>
            <p:nvPr/>
          </p:nvCxnSpPr>
          <p:spPr>
            <a:xfrm flipH="1">
              <a:off x="3032579" y="2805583"/>
              <a:ext cx="1" cy="26702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a:extLst>
                <a:ext uri="{FF2B5EF4-FFF2-40B4-BE49-F238E27FC236}">
                  <a16:creationId xmlns:a16="http://schemas.microsoft.com/office/drawing/2014/main" id="{94DBA719-9B21-AFB2-D1D2-BC398B5F6E75}"/>
                </a:ext>
              </a:extLst>
            </p:cNvPr>
            <p:cNvCxnSpPr>
              <a:stCxn id="9" idx="4"/>
            </p:cNvCxnSpPr>
            <p:nvPr/>
          </p:nvCxnSpPr>
          <p:spPr>
            <a:xfrm flipH="1">
              <a:off x="3607666" y="3968470"/>
              <a:ext cx="1" cy="150733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直線矢印コネクタ 29">
              <a:extLst>
                <a:ext uri="{FF2B5EF4-FFF2-40B4-BE49-F238E27FC236}">
                  <a16:creationId xmlns:a16="http://schemas.microsoft.com/office/drawing/2014/main" id="{4DAFEE9C-393D-609B-7CC3-096D1A26F831}"/>
                </a:ext>
              </a:extLst>
            </p:cNvPr>
            <p:cNvCxnSpPr>
              <a:cxnSpLocks/>
            </p:cNvCxnSpPr>
            <p:nvPr/>
          </p:nvCxnSpPr>
          <p:spPr>
            <a:xfrm>
              <a:off x="4723529" y="3124893"/>
              <a:ext cx="0" cy="23509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0" name="円/楕円 39">
              <a:extLst>
                <a:ext uri="{FF2B5EF4-FFF2-40B4-BE49-F238E27FC236}">
                  <a16:creationId xmlns:a16="http://schemas.microsoft.com/office/drawing/2014/main" id="{AEFEED2E-DFF2-D6AC-7D9D-F6AA72076725}"/>
                </a:ext>
              </a:extLst>
            </p:cNvPr>
            <p:cNvSpPr/>
            <p:nvPr/>
          </p:nvSpPr>
          <p:spPr>
            <a:xfrm>
              <a:off x="1622842" y="5440219"/>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93256C66-237B-4776-BD57-6D279CD4E94F}"/>
                </a:ext>
              </a:extLst>
            </p:cNvPr>
            <p:cNvSpPr/>
            <p:nvPr/>
          </p:nvSpPr>
          <p:spPr>
            <a:xfrm>
              <a:off x="2265128" y="5466729"/>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F06DC3E6-8BA4-0C61-54C2-B706C4952F6C}"/>
                </a:ext>
              </a:extLst>
            </p:cNvPr>
            <p:cNvSpPr/>
            <p:nvPr/>
          </p:nvSpPr>
          <p:spPr>
            <a:xfrm>
              <a:off x="2932566" y="5463015"/>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a:extLst>
                <a:ext uri="{FF2B5EF4-FFF2-40B4-BE49-F238E27FC236}">
                  <a16:creationId xmlns:a16="http://schemas.microsoft.com/office/drawing/2014/main" id="{371177E9-2F22-1679-DC5A-592BDE792BB7}"/>
                </a:ext>
              </a:extLst>
            </p:cNvPr>
            <p:cNvSpPr/>
            <p:nvPr/>
          </p:nvSpPr>
          <p:spPr>
            <a:xfrm>
              <a:off x="3507653" y="5463014"/>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6B487D1B-5F8C-E922-C136-CFF27D1EBBA8}"/>
                </a:ext>
              </a:extLst>
            </p:cNvPr>
            <p:cNvSpPr/>
            <p:nvPr/>
          </p:nvSpPr>
          <p:spPr>
            <a:xfrm>
              <a:off x="4619958" y="5450228"/>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a:extLst>
              <a:ext uri="{FF2B5EF4-FFF2-40B4-BE49-F238E27FC236}">
                <a16:creationId xmlns:a16="http://schemas.microsoft.com/office/drawing/2014/main" id="{3FF2FBE1-F506-7769-5AC9-7E6563A13636}"/>
              </a:ext>
            </a:extLst>
          </p:cNvPr>
          <p:cNvGrpSpPr/>
          <p:nvPr/>
        </p:nvGrpSpPr>
        <p:grpSpPr>
          <a:xfrm>
            <a:off x="6460927" y="2310343"/>
            <a:ext cx="4729163" cy="3651233"/>
            <a:chOff x="6460927" y="2310343"/>
            <a:chExt cx="4729163" cy="3651233"/>
          </a:xfrm>
        </p:grpSpPr>
        <p:grpSp>
          <p:nvGrpSpPr>
            <p:cNvPr id="3" name="グループ化 2">
              <a:extLst>
                <a:ext uri="{FF2B5EF4-FFF2-40B4-BE49-F238E27FC236}">
                  <a16:creationId xmlns:a16="http://schemas.microsoft.com/office/drawing/2014/main" id="{93D427DE-9E78-B47A-CCFC-D0B8628A0F3F}"/>
                </a:ext>
              </a:extLst>
            </p:cNvPr>
            <p:cNvGrpSpPr/>
            <p:nvPr/>
          </p:nvGrpSpPr>
          <p:grpSpPr>
            <a:xfrm>
              <a:off x="6460927" y="2310343"/>
              <a:ext cx="4729163" cy="3651233"/>
              <a:chOff x="742950" y="2778142"/>
              <a:chExt cx="4729163" cy="3651233"/>
            </a:xfrm>
          </p:grpSpPr>
          <p:cxnSp>
            <p:nvCxnSpPr>
              <p:cNvPr id="5" name="直線コネクタ 4">
                <a:extLst>
                  <a:ext uri="{FF2B5EF4-FFF2-40B4-BE49-F238E27FC236}">
                    <a16:creationId xmlns:a16="http://schemas.microsoft.com/office/drawing/2014/main" id="{8CA47DF4-1F6E-3553-BBC4-2665A56051F8}"/>
                  </a:ext>
                </a:extLst>
              </p:cNvPr>
              <p:cNvCxnSpPr/>
              <p:nvPr/>
            </p:nvCxnSpPr>
            <p:spPr>
              <a:xfrm>
                <a:off x="742950" y="5943600"/>
                <a:ext cx="4729163" cy="0"/>
              </a:xfrm>
              <a:prstGeom prst="line">
                <a:avLst/>
              </a:prstGeom>
              <a:ln w="50800"/>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A2602244-A533-D672-6AB2-6C7CA16E836C}"/>
                  </a:ext>
                </a:extLst>
              </p:cNvPr>
              <p:cNvCxnSpPr>
                <a:cxnSpLocks/>
              </p:cNvCxnSpPr>
              <p:nvPr/>
            </p:nvCxnSpPr>
            <p:spPr>
              <a:xfrm flipV="1">
                <a:off x="1271588" y="2778142"/>
                <a:ext cx="0" cy="365123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45997982-418D-FAAC-2E47-C616BB4F0377}"/>
                  </a:ext>
                </a:extLst>
              </p:cNvPr>
              <p:cNvSpPr/>
              <p:nvPr/>
            </p:nvSpPr>
            <p:spPr>
              <a:xfrm>
                <a:off x="1700214" y="4007644"/>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B24930D6-0A2E-3620-CA57-FF6500DAA9B8}"/>
                  </a:ext>
                </a:extLst>
              </p:cNvPr>
              <p:cNvSpPr/>
              <p:nvPr/>
            </p:nvSpPr>
            <p:spPr>
              <a:xfrm>
                <a:off x="3007518" y="3024580"/>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ACA55A5F-5EB3-65A5-5EB1-23F6ED1DEA55}"/>
                  </a:ext>
                </a:extLst>
              </p:cNvPr>
              <p:cNvSpPr/>
              <p:nvPr/>
            </p:nvSpPr>
            <p:spPr>
              <a:xfrm>
                <a:off x="3582605" y="4187467"/>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C711920C-6BBD-22A1-DC03-84C87A3E1223}"/>
                  </a:ext>
                </a:extLst>
              </p:cNvPr>
              <p:cNvSpPr/>
              <p:nvPr/>
            </p:nvSpPr>
            <p:spPr>
              <a:xfrm>
                <a:off x="4699648" y="3336131"/>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47A8A143-CB63-70D2-8C8B-7CF3CC549882}"/>
                  </a:ext>
                </a:extLst>
              </p:cNvPr>
              <p:cNvSpPr/>
              <p:nvPr/>
            </p:nvSpPr>
            <p:spPr>
              <a:xfrm>
                <a:off x="2335354" y="4777272"/>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円/楕円 44">
              <a:extLst>
                <a:ext uri="{FF2B5EF4-FFF2-40B4-BE49-F238E27FC236}">
                  <a16:creationId xmlns:a16="http://schemas.microsoft.com/office/drawing/2014/main" id="{F9C2F449-39D0-681F-5D61-9B62848A9D35}"/>
                </a:ext>
              </a:extLst>
            </p:cNvPr>
            <p:cNvSpPr/>
            <p:nvPr/>
          </p:nvSpPr>
          <p:spPr>
            <a:xfrm>
              <a:off x="6889552" y="2560812"/>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8590DA71-0371-B5B7-D81F-854554A86671}"/>
                </a:ext>
              </a:extLst>
            </p:cNvPr>
            <p:cNvSpPr/>
            <p:nvPr/>
          </p:nvSpPr>
          <p:spPr>
            <a:xfrm>
              <a:off x="6876149" y="3541403"/>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EF23263D-ED81-0647-2646-08331B8DA801}"/>
                </a:ext>
              </a:extLst>
            </p:cNvPr>
            <p:cNvSpPr/>
            <p:nvPr/>
          </p:nvSpPr>
          <p:spPr>
            <a:xfrm>
              <a:off x="6872302" y="4309473"/>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B7769EEC-BF04-2272-F06C-9EBD422127FD}"/>
                </a:ext>
              </a:extLst>
            </p:cNvPr>
            <p:cNvSpPr/>
            <p:nvPr/>
          </p:nvSpPr>
          <p:spPr>
            <a:xfrm>
              <a:off x="6872302" y="3720692"/>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1863595C-1378-C0F5-7C78-25082AD1F57D}"/>
                </a:ext>
              </a:extLst>
            </p:cNvPr>
            <p:cNvSpPr/>
            <p:nvPr/>
          </p:nvSpPr>
          <p:spPr>
            <a:xfrm>
              <a:off x="6883584" y="2930036"/>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矢印コネクタ 50">
              <a:extLst>
                <a:ext uri="{FF2B5EF4-FFF2-40B4-BE49-F238E27FC236}">
                  <a16:creationId xmlns:a16="http://schemas.microsoft.com/office/drawing/2014/main" id="{F1FE9648-AA90-025B-3F58-99A75ADBD752}"/>
                </a:ext>
              </a:extLst>
            </p:cNvPr>
            <p:cNvCxnSpPr>
              <a:stCxn id="15" idx="2"/>
              <a:endCxn id="45" idx="6"/>
            </p:cNvCxnSpPr>
            <p:nvPr/>
          </p:nvCxnSpPr>
          <p:spPr>
            <a:xfrm flipH="1">
              <a:off x="7089577" y="2649650"/>
              <a:ext cx="1635918" cy="4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A065162A-003A-E9BD-0A78-876DC0992ED5}"/>
                </a:ext>
              </a:extLst>
            </p:cNvPr>
            <p:cNvCxnSpPr>
              <a:cxnSpLocks/>
              <a:stCxn id="17" idx="2"/>
            </p:cNvCxnSpPr>
            <p:nvPr/>
          </p:nvCxnSpPr>
          <p:spPr>
            <a:xfrm flipH="1">
              <a:off x="7094615" y="2961201"/>
              <a:ext cx="3323010" cy="26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7DB229B3-8E18-E0E7-FC52-AABD9F06B9AC}"/>
                </a:ext>
              </a:extLst>
            </p:cNvPr>
            <p:cNvCxnSpPr>
              <a:cxnSpLocks/>
              <a:stCxn id="14" idx="2"/>
            </p:cNvCxnSpPr>
            <p:nvPr/>
          </p:nvCxnSpPr>
          <p:spPr>
            <a:xfrm flipH="1">
              <a:off x="7083596" y="3632714"/>
              <a:ext cx="334595" cy="4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9B44685-83FD-6297-3430-C695BB022C09}"/>
                </a:ext>
              </a:extLst>
            </p:cNvPr>
            <p:cNvCxnSpPr>
              <a:cxnSpLocks/>
              <a:stCxn id="16" idx="2"/>
            </p:cNvCxnSpPr>
            <p:nvPr/>
          </p:nvCxnSpPr>
          <p:spPr>
            <a:xfrm flipH="1">
              <a:off x="7083596" y="3812537"/>
              <a:ext cx="2216986" cy="4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36B4C8B0-D99A-F4D7-AFFA-2080D397EF72}"/>
                </a:ext>
              </a:extLst>
            </p:cNvPr>
            <p:cNvCxnSpPr>
              <a:cxnSpLocks/>
              <a:stCxn id="18" idx="2"/>
            </p:cNvCxnSpPr>
            <p:nvPr/>
          </p:nvCxnSpPr>
          <p:spPr>
            <a:xfrm flipH="1" flipV="1">
              <a:off x="7099918" y="4398616"/>
              <a:ext cx="953413" cy="37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スライド番号プレースホルダー 21">
            <a:extLst>
              <a:ext uri="{FF2B5EF4-FFF2-40B4-BE49-F238E27FC236}">
                <a16:creationId xmlns:a16="http://schemas.microsoft.com/office/drawing/2014/main" id="{99BA0F58-9388-F048-D7A7-22D3F36D262B}"/>
              </a:ext>
            </a:extLst>
          </p:cNvPr>
          <p:cNvSpPr>
            <a:spLocks noGrp="1"/>
          </p:cNvSpPr>
          <p:nvPr>
            <p:ph type="sldNum" sz="quarter" idx="12"/>
          </p:nvPr>
        </p:nvSpPr>
        <p:spPr/>
        <p:txBody>
          <a:bodyPr/>
          <a:lstStyle/>
          <a:p>
            <a:fld id="{4FAB73BC-B049-4115-A692-8D63A059BFB8}" type="slidenum">
              <a:rPr lang="en-US" smtClean="0"/>
              <a:t>20</a:t>
            </a:fld>
            <a:endParaRPr lang="en-US"/>
          </a:p>
        </p:txBody>
      </p:sp>
    </p:spTree>
    <p:extLst>
      <p:ext uri="{BB962C8B-B14F-4D97-AF65-F5344CB8AC3E}">
        <p14:creationId xmlns:p14="http://schemas.microsoft.com/office/powerpoint/2010/main" val="229966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6F8AFC2-39C6-52D7-7FCC-99D105CF48DB}"/>
              </a:ext>
            </a:extLst>
          </p:cNvPr>
          <p:cNvSpPr txBox="1"/>
          <p:nvPr/>
        </p:nvSpPr>
        <p:spPr>
          <a:xfrm>
            <a:off x="242888" y="200025"/>
            <a:ext cx="7931980" cy="830997"/>
          </a:xfrm>
          <a:prstGeom prst="rect">
            <a:avLst/>
          </a:prstGeom>
          <a:noFill/>
        </p:spPr>
        <p:txBody>
          <a:bodyPr wrap="none" rtlCol="0">
            <a:spAutoFit/>
          </a:bodyPr>
          <a:lstStyle/>
          <a:p>
            <a:r>
              <a:rPr kumimoji="1" lang="ja-JP" altLang="en-US" sz="4800"/>
              <a:t>なぜ分散を最大化するのか</a:t>
            </a:r>
            <a:r>
              <a:rPr kumimoji="1" lang="en-US" altLang="ja-JP" sz="4800" dirty="0"/>
              <a:t>③</a:t>
            </a:r>
            <a:endParaRPr kumimoji="1" lang="ja-JP" altLang="en-US" sz="4800"/>
          </a:p>
        </p:txBody>
      </p:sp>
      <p:sp>
        <p:nvSpPr>
          <p:cNvPr id="19" name="テキスト ボックス 18">
            <a:extLst>
              <a:ext uri="{FF2B5EF4-FFF2-40B4-BE49-F238E27FC236}">
                <a16:creationId xmlns:a16="http://schemas.microsoft.com/office/drawing/2014/main" id="{512551AA-ED60-29C4-4E33-0CCE62C0C72B}"/>
              </a:ext>
            </a:extLst>
          </p:cNvPr>
          <p:cNvSpPr txBox="1"/>
          <p:nvPr/>
        </p:nvSpPr>
        <p:spPr>
          <a:xfrm>
            <a:off x="0" y="1291797"/>
            <a:ext cx="6750566" cy="1077218"/>
          </a:xfrm>
          <a:prstGeom prst="rect">
            <a:avLst/>
          </a:prstGeom>
          <a:noFill/>
        </p:spPr>
        <p:txBody>
          <a:bodyPr wrap="none" rtlCol="0">
            <a:spAutoFit/>
          </a:bodyPr>
          <a:lstStyle/>
          <a:p>
            <a:r>
              <a:rPr kumimoji="1" lang="ja-JP" altLang="en-US" sz="3200"/>
              <a:t>元データの情報の損失が</a:t>
            </a:r>
            <a:endParaRPr kumimoji="1" lang="en-US" altLang="ja-JP" sz="3200" dirty="0"/>
          </a:p>
          <a:p>
            <a:r>
              <a:rPr kumimoji="1" lang="ja-JP" altLang="en-US" sz="3200"/>
              <a:t>できるだけ小さくなる軸を探したい</a:t>
            </a:r>
            <a:endParaRPr kumimoji="1" lang="en-US" altLang="ja-JP" sz="3200" dirty="0"/>
          </a:p>
        </p:txBody>
      </p:sp>
      <p:sp>
        <p:nvSpPr>
          <p:cNvPr id="20" name="テキスト ボックス 19">
            <a:extLst>
              <a:ext uri="{FF2B5EF4-FFF2-40B4-BE49-F238E27FC236}">
                <a16:creationId xmlns:a16="http://schemas.microsoft.com/office/drawing/2014/main" id="{EF0F3C05-B09D-7A75-C161-1B2A16AE59D2}"/>
              </a:ext>
            </a:extLst>
          </p:cNvPr>
          <p:cNvSpPr txBox="1"/>
          <p:nvPr/>
        </p:nvSpPr>
        <p:spPr>
          <a:xfrm>
            <a:off x="1307745" y="5415835"/>
            <a:ext cx="3815468" cy="584775"/>
          </a:xfrm>
          <a:prstGeom prst="rect">
            <a:avLst/>
          </a:prstGeom>
          <a:noFill/>
        </p:spPr>
        <p:txBody>
          <a:bodyPr wrap="none" rtlCol="0">
            <a:spAutoFit/>
          </a:bodyPr>
          <a:lstStyle/>
          <a:p>
            <a:pPr algn="ctr"/>
            <a:r>
              <a:rPr kumimoji="1" lang="ja-JP" altLang="en-US" sz="3200">
                <a:solidFill>
                  <a:srgbClr val="FF0000"/>
                </a:solidFill>
              </a:rPr>
              <a:t>情報の損失が少ない</a:t>
            </a:r>
            <a:endParaRPr kumimoji="1" lang="en-US" altLang="ja-JP" sz="3200" dirty="0">
              <a:solidFill>
                <a:srgbClr val="FF0000"/>
              </a:solidFill>
            </a:endParaRPr>
          </a:p>
        </p:txBody>
      </p:sp>
      <p:sp>
        <p:nvSpPr>
          <p:cNvPr id="21" name="テキスト ボックス 20">
            <a:extLst>
              <a:ext uri="{FF2B5EF4-FFF2-40B4-BE49-F238E27FC236}">
                <a16:creationId xmlns:a16="http://schemas.microsoft.com/office/drawing/2014/main" id="{4601D803-C433-1975-7D98-826D8C9B6FFE}"/>
              </a:ext>
            </a:extLst>
          </p:cNvPr>
          <p:cNvSpPr txBox="1"/>
          <p:nvPr/>
        </p:nvSpPr>
        <p:spPr>
          <a:xfrm>
            <a:off x="7191694" y="5420605"/>
            <a:ext cx="3422732" cy="584775"/>
          </a:xfrm>
          <a:prstGeom prst="rect">
            <a:avLst/>
          </a:prstGeom>
          <a:noFill/>
        </p:spPr>
        <p:txBody>
          <a:bodyPr wrap="none" rtlCol="0">
            <a:spAutoFit/>
          </a:bodyPr>
          <a:lstStyle/>
          <a:p>
            <a:pPr algn="ctr"/>
            <a:r>
              <a:rPr kumimoji="1" lang="ja-JP" altLang="en-US" sz="3200">
                <a:solidFill>
                  <a:srgbClr val="002060"/>
                </a:solidFill>
              </a:rPr>
              <a:t>情報の損失が多い</a:t>
            </a:r>
            <a:endParaRPr kumimoji="1" lang="en-US" altLang="ja-JP" sz="3200" dirty="0">
              <a:solidFill>
                <a:srgbClr val="002060"/>
              </a:solidFill>
            </a:endParaRPr>
          </a:p>
        </p:txBody>
      </p:sp>
      <p:grpSp>
        <p:nvGrpSpPr>
          <p:cNvPr id="61" name="グループ化 60">
            <a:extLst>
              <a:ext uri="{FF2B5EF4-FFF2-40B4-BE49-F238E27FC236}">
                <a16:creationId xmlns:a16="http://schemas.microsoft.com/office/drawing/2014/main" id="{4F56B4D0-B3DC-8B4C-97D5-C98E8EC531E5}"/>
              </a:ext>
            </a:extLst>
          </p:cNvPr>
          <p:cNvGrpSpPr/>
          <p:nvPr/>
        </p:nvGrpSpPr>
        <p:grpSpPr>
          <a:xfrm>
            <a:off x="680580" y="2252307"/>
            <a:ext cx="4729163" cy="3592561"/>
            <a:chOff x="667999" y="2432080"/>
            <a:chExt cx="4729163" cy="3592561"/>
          </a:xfrm>
        </p:grpSpPr>
        <p:grpSp>
          <p:nvGrpSpPr>
            <p:cNvPr id="12" name="グループ化 11">
              <a:extLst>
                <a:ext uri="{FF2B5EF4-FFF2-40B4-BE49-F238E27FC236}">
                  <a16:creationId xmlns:a16="http://schemas.microsoft.com/office/drawing/2014/main" id="{D907A043-D4E0-5E47-6E47-55C5B684AFB9}"/>
                </a:ext>
              </a:extLst>
            </p:cNvPr>
            <p:cNvGrpSpPr/>
            <p:nvPr/>
          </p:nvGrpSpPr>
          <p:grpSpPr>
            <a:xfrm>
              <a:off x="667999" y="2432080"/>
              <a:ext cx="4729163" cy="3592561"/>
              <a:chOff x="742950" y="2836814"/>
              <a:chExt cx="4729163" cy="3592561"/>
            </a:xfrm>
          </p:grpSpPr>
          <p:cxnSp>
            <p:nvCxnSpPr>
              <p:cNvPr id="4" name="直線コネクタ 3">
                <a:extLst>
                  <a:ext uri="{FF2B5EF4-FFF2-40B4-BE49-F238E27FC236}">
                    <a16:creationId xmlns:a16="http://schemas.microsoft.com/office/drawing/2014/main" id="{28FC2315-A37E-C083-07D1-3D66B703E7AD}"/>
                  </a:ext>
                </a:extLst>
              </p:cNvPr>
              <p:cNvCxnSpPr/>
              <p:nvPr/>
            </p:nvCxnSpPr>
            <p:spPr>
              <a:xfrm>
                <a:off x="742950" y="5943600"/>
                <a:ext cx="4729163" cy="0"/>
              </a:xfrm>
              <a:prstGeom prst="line">
                <a:avLst/>
              </a:prstGeom>
              <a:ln w="50800"/>
            </p:spPr>
            <p:style>
              <a:lnRef idx="1">
                <a:schemeClr val="dk1"/>
              </a:lnRef>
              <a:fillRef idx="0">
                <a:schemeClr val="dk1"/>
              </a:fillRef>
              <a:effectRef idx="0">
                <a:schemeClr val="dk1"/>
              </a:effectRef>
              <a:fontRef idx="minor">
                <a:schemeClr val="tx1"/>
              </a:fontRef>
            </p:style>
          </p:cxnSp>
          <p:cxnSp>
            <p:nvCxnSpPr>
              <p:cNvPr id="6" name="直線コネクタ 5">
                <a:extLst>
                  <a:ext uri="{FF2B5EF4-FFF2-40B4-BE49-F238E27FC236}">
                    <a16:creationId xmlns:a16="http://schemas.microsoft.com/office/drawing/2014/main" id="{70E2EF86-15E4-F8BE-0105-7E457A4CC655}"/>
                  </a:ext>
                </a:extLst>
              </p:cNvPr>
              <p:cNvCxnSpPr>
                <a:cxnSpLocks/>
              </p:cNvCxnSpPr>
              <p:nvPr/>
            </p:nvCxnSpPr>
            <p:spPr>
              <a:xfrm flipV="1">
                <a:off x="1271588" y="2836814"/>
                <a:ext cx="7130" cy="359256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円/楕円 6">
                <a:extLst>
                  <a:ext uri="{FF2B5EF4-FFF2-40B4-BE49-F238E27FC236}">
                    <a16:creationId xmlns:a16="http://schemas.microsoft.com/office/drawing/2014/main" id="{08D9F72D-5FA9-4792-E3D5-E07BB3EDFB6F}"/>
                  </a:ext>
                </a:extLst>
              </p:cNvPr>
              <p:cNvSpPr/>
              <p:nvPr/>
            </p:nvSpPr>
            <p:spPr>
              <a:xfrm>
                <a:off x="1700214" y="4007644"/>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2598BD13-9741-9328-D06E-EF3AC23AA046}"/>
                  </a:ext>
                </a:extLst>
              </p:cNvPr>
              <p:cNvSpPr/>
              <p:nvPr/>
            </p:nvSpPr>
            <p:spPr>
              <a:xfrm>
                <a:off x="3007518" y="3024580"/>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AD247C4-D42D-FDCE-6400-46ECF9A65211}"/>
                  </a:ext>
                </a:extLst>
              </p:cNvPr>
              <p:cNvSpPr/>
              <p:nvPr/>
            </p:nvSpPr>
            <p:spPr>
              <a:xfrm>
                <a:off x="3582605" y="4187467"/>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B4655C4-B596-7095-4647-311B1B9CD1D4}"/>
                  </a:ext>
                </a:extLst>
              </p:cNvPr>
              <p:cNvSpPr/>
              <p:nvPr/>
            </p:nvSpPr>
            <p:spPr>
              <a:xfrm>
                <a:off x="4699648" y="3336131"/>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B4D99595-6059-A58D-A0A8-7191FDA6F760}"/>
                  </a:ext>
                </a:extLst>
              </p:cNvPr>
              <p:cNvSpPr/>
              <p:nvPr/>
            </p:nvSpPr>
            <p:spPr>
              <a:xfrm>
                <a:off x="2335354" y="4777272"/>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 name="直線矢印コネクタ 22">
              <a:extLst>
                <a:ext uri="{FF2B5EF4-FFF2-40B4-BE49-F238E27FC236}">
                  <a16:creationId xmlns:a16="http://schemas.microsoft.com/office/drawing/2014/main" id="{6D08444E-7697-2886-DD65-EACB12D6AC8C}"/>
                </a:ext>
              </a:extLst>
            </p:cNvPr>
            <p:cNvCxnSpPr>
              <a:stCxn id="7" idx="4"/>
            </p:cNvCxnSpPr>
            <p:nvPr/>
          </p:nvCxnSpPr>
          <p:spPr>
            <a:xfrm flipH="1">
              <a:off x="1725275" y="3788647"/>
              <a:ext cx="1" cy="16871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5D5B250E-5A19-880D-FA0B-2D8A46C2A6C6}"/>
                </a:ext>
              </a:extLst>
            </p:cNvPr>
            <p:cNvCxnSpPr>
              <a:stCxn id="11" idx="4"/>
            </p:cNvCxnSpPr>
            <p:nvPr/>
          </p:nvCxnSpPr>
          <p:spPr>
            <a:xfrm flipH="1">
              <a:off x="2360415" y="4558275"/>
              <a:ext cx="1" cy="9175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a:extLst>
                <a:ext uri="{FF2B5EF4-FFF2-40B4-BE49-F238E27FC236}">
                  <a16:creationId xmlns:a16="http://schemas.microsoft.com/office/drawing/2014/main" id="{D275A486-9289-EAA5-760D-32D4B9897BAD}"/>
                </a:ext>
              </a:extLst>
            </p:cNvPr>
            <p:cNvCxnSpPr>
              <a:stCxn id="8" idx="4"/>
            </p:cNvCxnSpPr>
            <p:nvPr/>
          </p:nvCxnSpPr>
          <p:spPr>
            <a:xfrm flipH="1">
              <a:off x="3032579" y="2805583"/>
              <a:ext cx="1" cy="26702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a:extLst>
                <a:ext uri="{FF2B5EF4-FFF2-40B4-BE49-F238E27FC236}">
                  <a16:creationId xmlns:a16="http://schemas.microsoft.com/office/drawing/2014/main" id="{94DBA719-9B21-AFB2-D1D2-BC398B5F6E75}"/>
                </a:ext>
              </a:extLst>
            </p:cNvPr>
            <p:cNvCxnSpPr>
              <a:stCxn id="9" idx="4"/>
            </p:cNvCxnSpPr>
            <p:nvPr/>
          </p:nvCxnSpPr>
          <p:spPr>
            <a:xfrm flipH="1">
              <a:off x="3607666" y="3968470"/>
              <a:ext cx="1" cy="150733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直線矢印コネクタ 29">
              <a:extLst>
                <a:ext uri="{FF2B5EF4-FFF2-40B4-BE49-F238E27FC236}">
                  <a16:creationId xmlns:a16="http://schemas.microsoft.com/office/drawing/2014/main" id="{4DAFEE9C-393D-609B-7CC3-096D1A26F831}"/>
                </a:ext>
              </a:extLst>
            </p:cNvPr>
            <p:cNvCxnSpPr>
              <a:cxnSpLocks/>
            </p:cNvCxnSpPr>
            <p:nvPr/>
          </p:nvCxnSpPr>
          <p:spPr>
            <a:xfrm>
              <a:off x="4723529" y="3124893"/>
              <a:ext cx="0" cy="23509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0" name="円/楕円 39">
              <a:extLst>
                <a:ext uri="{FF2B5EF4-FFF2-40B4-BE49-F238E27FC236}">
                  <a16:creationId xmlns:a16="http://schemas.microsoft.com/office/drawing/2014/main" id="{AEFEED2E-DFF2-D6AC-7D9D-F6AA72076725}"/>
                </a:ext>
              </a:extLst>
            </p:cNvPr>
            <p:cNvSpPr/>
            <p:nvPr/>
          </p:nvSpPr>
          <p:spPr>
            <a:xfrm>
              <a:off x="1622842" y="5440219"/>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93256C66-237B-4776-BD57-6D279CD4E94F}"/>
                </a:ext>
              </a:extLst>
            </p:cNvPr>
            <p:cNvSpPr/>
            <p:nvPr/>
          </p:nvSpPr>
          <p:spPr>
            <a:xfrm>
              <a:off x="2265128" y="5466729"/>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F06DC3E6-8BA4-0C61-54C2-B706C4952F6C}"/>
                </a:ext>
              </a:extLst>
            </p:cNvPr>
            <p:cNvSpPr/>
            <p:nvPr/>
          </p:nvSpPr>
          <p:spPr>
            <a:xfrm>
              <a:off x="2932566" y="5463015"/>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a:extLst>
                <a:ext uri="{FF2B5EF4-FFF2-40B4-BE49-F238E27FC236}">
                  <a16:creationId xmlns:a16="http://schemas.microsoft.com/office/drawing/2014/main" id="{371177E9-2F22-1679-DC5A-592BDE792BB7}"/>
                </a:ext>
              </a:extLst>
            </p:cNvPr>
            <p:cNvSpPr/>
            <p:nvPr/>
          </p:nvSpPr>
          <p:spPr>
            <a:xfrm>
              <a:off x="3507653" y="5463014"/>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6B487D1B-5F8C-E922-C136-CFF27D1EBBA8}"/>
                </a:ext>
              </a:extLst>
            </p:cNvPr>
            <p:cNvSpPr/>
            <p:nvPr/>
          </p:nvSpPr>
          <p:spPr>
            <a:xfrm>
              <a:off x="4619958" y="5450228"/>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a:extLst>
              <a:ext uri="{FF2B5EF4-FFF2-40B4-BE49-F238E27FC236}">
                <a16:creationId xmlns:a16="http://schemas.microsoft.com/office/drawing/2014/main" id="{3FF2FBE1-F506-7769-5AC9-7E6563A13636}"/>
              </a:ext>
            </a:extLst>
          </p:cNvPr>
          <p:cNvGrpSpPr/>
          <p:nvPr/>
        </p:nvGrpSpPr>
        <p:grpSpPr>
          <a:xfrm>
            <a:off x="6460801" y="2252306"/>
            <a:ext cx="4729163" cy="3592561"/>
            <a:chOff x="6460927" y="2369015"/>
            <a:chExt cx="4729163" cy="3592561"/>
          </a:xfrm>
        </p:grpSpPr>
        <p:grpSp>
          <p:nvGrpSpPr>
            <p:cNvPr id="3" name="グループ化 2">
              <a:extLst>
                <a:ext uri="{FF2B5EF4-FFF2-40B4-BE49-F238E27FC236}">
                  <a16:creationId xmlns:a16="http://schemas.microsoft.com/office/drawing/2014/main" id="{93D427DE-9E78-B47A-CCFC-D0B8628A0F3F}"/>
                </a:ext>
              </a:extLst>
            </p:cNvPr>
            <p:cNvGrpSpPr/>
            <p:nvPr/>
          </p:nvGrpSpPr>
          <p:grpSpPr>
            <a:xfrm>
              <a:off x="6460927" y="2369015"/>
              <a:ext cx="4729163" cy="3592561"/>
              <a:chOff x="742950" y="2836814"/>
              <a:chExt cx="4729163" cy="3592561"/>
            </a:xfrm>
          </p:grpSpPr>
          <p:cxnSp>
            <p:nvCxnSpPr>
              <p:cNvPr id="5" name="直線コネクタ 4">
                <a:extLst>
                  <a:ext uri="{FF2B5EF4-FFF2-40B4-BE49-F238E27FC236}">
                    <a16:creationId xmlns:a16="http://schemas.microsoft.com/office/drawing/2014/main" id="{8CA47DF4-1F6E-3553-BBC4-2665A56051F8}"/>
                  </a:ext>
                </a:extLst>
              </p:cNvPr>
              <p:cNvCxnSpPr/>
              <p:nvPr/>
            </p:nvCxnSpPr>
            <p:spPr>
              <a:xfrm>
                <a:off x="742950" y="5943600"/>
                <a:ext cx="4729163" cy="0"/>
              </a:xfrm>
              <a:prstGeom prst="line">
                <a:avLst/>
              </a:prstGeom>
              <a:ln w="50800"/>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A2602244-A533-D672-6AB2-6C7CA16E836C}"/>
                  </a:ext>
                </a:extLst>
              </p:cNvPr>
              <p:cNvCxnSpPr>
                <a:cxnSpLocks/>
              </p:cNvCxnSpPr>
              <p:nvPr/>
            </p:nvCxnSpPr>
            <p:spPr>
              <a:xfrm flipV="1">
                <a:off x="1271588" y="2836814"/>
                <a:ext cx="0" cy="359256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45997982-418D-FAAC-2E47-C616BB4F0377}"/>
                  </a:ext>
                </a:extLst>
              </p:cNvPr>
              <p:cNvSpPr/>
              <p:nvPr/>
            </p:nvSpPr>
            <p:spPr>
              <a:xfrm>
                <a:off x="1700214" y="4007644"/>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B24930D6-0A2E-3620-CA57-FF6500DAA9B8}"/>
                  </a:ext>
                </a:extLst>
              </p:cNvPr>
              <p:cNvSpPr/>
              <p:nvPr/>
            </p:nvSpPr>
            <p:spPr>
              <a:xfrm>
                <a:off x="3007518" y="3024580"/>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ACA55A5F-5EB3-65A5-5EB1-23F6ED1DEA55}"/>
                  </a:ext>
                </a:extLst>
              </p:cNvPr>
              <p:cNvSpPr/>
              <p:nvPr/>
            </p:nvSpPr>
            <p:spPr>
              <a:xfrm>
                <a:off x="3582605" y="4187467"/>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C711920C-6BBD-22A1-DC03-84C87A3E1223}"/>
                  </a:ext>
                </a:extLst>
              </p:cNvPr>
              <p:cNvSpPr/>
              <p:nvPr/>
            </p:nvSpPr>
            <p:spPr>
              <a:xfrm>
                <a:off x="4699648" y="3336131"/>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47A8A143-CB63-70D2-8C8B-7CF3CC549882}"/>
                  </a:ext>
                </a:extLst>
              </p:cNvPr>
              <p:cNvSpPr/>
              <p:nvPr/>
            </p:nvSpPr>
            <p:spPr>
              <a:xfrm>
                <a:off x="2335354" y="4777272"/>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円/楕円 44">
              <a:extLst>
                <a:ext uri="{FF2B5EF4-FFF2-40B4-BE49-F238E27FC236}">
                  <a16:creationId xmlns:a16="http://schemas.microsoft.com/office/drawing/2014/main" id="{F9C2F449-39D0-681F-5D61-9B62848A9D35}"/>
                </a:ext>
              </a:extLst>
            </p:cNvPr>
            <p:cNvSpPr/>
            <p:nvPr/>
          </p:nvSpPr>
          <p:spPr>
            <a:xfrm>
              <a:off x="6889552" y="2560812"/>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8590DA71-0371-B5B7-D81F-854554A86671}"/>
                </a:ext>
              </a:extLst>
            </p:cNvPr>
            <p:cNvSpPr/>
            <p:nvPr/>
          </p:nvSpPr>
          <p:spPr>
            <a:xfrm>
              <a:off x="6876149" y="3541403"/>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EF23263D-ED81-0647-2646-08331B8DA801}"/>
                </a:ext>
              </a:extLst>
            </p:cNvPr>
            <p:cNvSpPr/>
            <p:nvPr/>
          </p:nvSpPr>
          <p:spPr>
            <a:xfrm>
              <a:off x="6872302" y="4309473"/>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B7769EEC-BF04-2272-F06C-9EBD422127FD}"/>
                </a:ext>
              </a:extLst>
            </p:cNvPr>
            <p:cNvSpPr/>
            <p:nvPr/>
          </p:nvSpPr>
          <p:spPr>
            <a:xfrm>
              <a:off x="6872302" y="3720692"/>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1863595C-1378-C0F5-7C78-25082AD1F57D}"/>
                </a:ext>
              </a:extLst>
            </p:cNvPr>
            <p:cNvSpPr/>
            <p:nvPr/>
          </p:nvSpPr>
          <p:spPr>
            <a:xfrm>
              <a:off x="6883584" y="2930036"/>
              <a:ext cx="200025" cy="185737"/>
            </a:xfrm>
            <a:prstGeom prst="ellipse">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矢印コネクタ 50">
              <a:extLst>
                <a:ext uri="{FF2B5EF4-FFF2-40B4-BE49-F238E27FC236}">
                  <a16:creationId xmlns:a16="http://schemas.microsoft.com/office/drawing/2014/main" id="{F1FE9648-AA90-025B-3F58-99A75ADBD752}"/>
                </a:ext>
              </a:extLst>
            </p:cNvPr>
            <p:cNvCxnSpPr>
              <a:stCxn id="15" idx="2"/>
              <a:endCxn id="45" idx="6"/>
            </p:cNvCxnSpPr>
            <p:nvPr/>
          </p:nvCxnSpPr>
          <p:spPr>
            <a:xfrm flipH="1">
              <a:off x="7089577" y="2649650"/>
              <a:ext cx="1635918" cy="4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A065162A-003A-E9BD-0A78-876DC0992ED5}"/>
                </a:ext>
              </a:extLst>
            </p:cNvPr>
            <p:cNvCxnSpPr>
              <a:cxnSpLocks/>
              <a:stCxn id="17" idx="2"/>
            </p:cNvCxnSpPr>
            <p:nvPr/>
          </p:nvCxnSpPr>
          <p:spPr>
            <a:xfrm flipH="1">
              <a:off x="7094615" y="2961201"/>
              <a:ext cx="3323010" cy="26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7DB229B3-8E18-E0E7-FC52-AABD9F06B9AC}"/>
                </a:ext>
              </a:extLst>
            </p:cNvPr>
            <p:cNvCxnSpPr>
              <a:cxnSpLocks/>
              <a:stCxn id="14" idx="2"/>
            </p:cNvCxnSpPr>
            <p:nvPr/>
          </p:nvCxnSpPr>
          <p:spPr>
            <a:xfrm flipH="1">
              <a:off x="7083596" y="3632714"/>
              <a:ext cx="334595" cy="4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9B44685-83FD-6297-3430-C695BB022C09}"/>
                </a:ext>
              </a:extLst>
            </p:cNvPr>
            <p:cNvCxnSpPr>
              <a:cxnSpLocks/>
              <a:stCxn id="16" idx="2"/>
            </p:cNvCxnSpPr>
            <p:nvPr/>
          </p:nvCxnSpPr>
          <p:spPr>
            <a:xfrm flipH="1">
              <a:off x="7083596" y="3812537"/>
              <a:ext cx="2216986" cy="4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36B4C8B0-D99A-F4D7-AFFA-2080D397EF72}"/>
                </a:ext>
              </a:extLst>
            </p:cNvPr>
            <p:cNvCxnSpPr>
              <a:cxnSpLocks/>
              <a:stCxn id="18" idx="2"/>
            </p:cNvCxnSpPr>
            <p:nvPr/>
          </p:nvCxnSpPr>
          <p:spPr>
            <a:xfrm flipH="1" flipV="1">
              <a:off x="7099918" y="4398616"/>
              <a:ext cx="953413" cy="37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角丸四角形 23">
            <a:extLst>
              <a:ext uri="{FF2B5EF4-FFF2-40B4-BE49-F238E27FC236}">
                <a16:creationId xmlns:a16="http://schemas.microsoft.com/office/drawing/2014/main" id="{0EFAF082-DC77-18F8-BBEE-59C8EE048D52}"/>
              </a:ext>
            </a:extLst>
          </p:cNvPr>
          <p:cNvSpPr/>
          <p:nvPr/>
        </p:nvSpPr>
        <p:spPr>
          <a:xfrm>
            <a:off x="1860725" y="5944237"/>
            <a:ext cx="8179867" cy="889101"/>
          </a:xfrm>
          <a:prstGeom prst="roundRect">
            <a:avLst/>
          </a:prstGeom>
          <a:solidFill>
            <a:srgbClr val="FFFF00">
              <a:alpha val="66755"/>
            </a:srgbClr>
          </a:solidFill>
          <a:ln w="698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ysClr val="windowText" lastClr="000000"/>
                </a:solidFill>
              </a:rPr>
              <a:t>射影したデータの分散が最大となる軸を探す！</a:t>
            </a:r>
          </a:p>
        </p:txBody>
      </p:sp>
      <p:sp>
        <p:nvSpPr>
          <p:cNvPr id="22" name="スライド番号プレースホルダー 21">
            <a:extLst>
              <a:ext uri="{FF2B5EF4-FFF2-40B4-BE49-F238E27FC236}">
                <a16:creationId xmlns:a16="http://schemas.microsoft.com/office/drawing/2014/main" id="{F60F7A68-19A9-D10F-5965-770426DBF87A}"/>
              </a:ext>
            </a:extLst>
          </p:cNvPr>
          <p:cNvSpPr>
            <a:spLocks noGrp="1"/>
          </p:cNvSpPr>
          <p:nvPr>
            <p:ph type="sldNum" sz="quarter" idx="12"/>
          </p:nvPr>
        </p:nvSpPr>
        <p:spPr/>
        <p:txBody>
          <a:bodyPr/>
          <a:lstStyle/>
          <a:p>
            <a:fld id="{4FAB73BC-B049-4115-A692-8D63A059BFB8}" type="slidenum">
              <a:rPr lang="en-US" smtClean="0"/>
              <a:t>21</a:t>
            </a:fld>
            <a:endParaRPr lang="en-US"/>
          </a:p>
        </p:txBody>
      </p:sp>
    </p:spTree>
    <p:extLst>
      <p:ext uri="{BB962C8B-B14F-4D97-AF65-F5344CB8AC3E}">
        <p14:creationId xmlns:p14="http://schemas.microsoft.com/office/powerpoint/2010/main" val="165633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7695BE5-83CC-513E-9146-027AE551F148}"/>
              </a:ext>
            </a:extLst>
          </p:cNvPr>
          <p:cNvSpPr txBox="1"/>
          <p:nvPr/>
        </p:nvSpPr>
        <p:spPr>
          <a:xfrm>
            <a:off x="242888" y="200025"/>
            <a:ext cx="3068469" cy="830997"/>
          </a:xfrm>
          <a:prstGeom prst="rect">
            <a:avLst/>
          </a:prstGeom>
          <a:noFill/>
        </p:spPr>
        <p:txBody>
          <a:bodyPr wrap="none" rtlCol="0">
            <a:spAutoFit/>
          </a:bodyPr>
          <a:lstStyle/>
          <a:p>
            <a:r>
              <a:rPr kumimoji="1" lang="ja-JP" altLang="en-US" sz="4800"/>
              <a:t>第１主成分</a:t>
            </a:r>
          </a:p>
        </p:txBody>
      </p:sp>
      <p:grpSp>
        <p:nvGrpSpPr>
          <p:cNvPr id="35" name="グループ化 34">
            <a:extLst>
              <a:ext uri="{FF2B5EF4-FFF2-40B4-BE49-F238E27FC236}">
                <a16:creationId xmlns:a16="http://schemas.microsoft.com/office/drawing/2014/main" id="{11B02949-210F-920D-2E53-4DC17C10A6D8}"/>
              </a:ext>
            </a:extLst>
          </p:cNvPr>
          <p:cNvGrpSpPr/>
          <p:nvPr/>
        </p:nvGrpSpPr>
        <p:grpSpPr>
          <a:xfrm>
            <a:off x="2604745" y="2292816"/>
            <a:ext cx="4729163" cy="3986212"/>
            <a:chOff x="1844296" y="2105538"/>
            <a:chExt cx="4729163" cy="3986212"/>
          </a:xfrm>
        </p:grpSpPr>
        <p:cxnSp>
          <p:nvCxnSpPr>
            <p:cNvPr id="17" name="直線矢印コネクタ 16">
              <a:extLst>
                <a:ext uri="{FF2B5EF4-FFF2-40B4-BE49-F238E27FC236}">
                  <a16:creationId xmlns:a16="http://schemas.microsoft.com/office/drawing/2014/main" id="{6E890303-B91B-136C-A06F-F928BC1AE3F2}"/>
                </a:ext>
              </a:extLst>
            </p:cNvPr>
            <p:cNvCxnSpPr>
              <a:cxnSpLocks/>
            </p:cNvCxnSpPr>
            <p:nvPr/>
          </p:nvCxnSpPr>
          <p:spPr>
            <a:xfrm flipH="1" flipV="1">
              <a:off x="4313619" y="3434453"/>
              <a:ext cx="478170" cy="512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1EB30E91-B4B7-27E3-080E-EFA1D4247074}"/>
                </a:ext>
              </a:extLst>
            </p:cNvPr>
            <p:cNvGrpSpPr/>
            <p:nvPr/>
          </p:nvGrpSpPr>
          <p:grpSpPr>
            <a:xfrm>
              <a:off x="1844296" y="2105538"/>
              <a:ext cx="4729163" cy="3986212"/>
              <a:chOff x="742950" y="2443163"/>
              <a:chExt cx="4729163" cy="3986212"/>
            </a:xfrm>
          </p:grpSpPr>
          <p:cxnSp>
            <p:nvCxnSpPr>
              <p:cNvPr id="4" name="直線コネクタ 3">
                <a:extLst>
                  <a:ext uri="{FF2B5EF4-FFF2-40B4-BE49-F238E27FC236}">
                    <a16:creationId xmlns:a16="http://schemas.microsoft.com/office/drawing/2014/main" id="{21C086F7-3280-4372-F0C4-025EB82F74BB}"/>
                  </a:ext>
                </a:extLst>
              </p:cNvPr>
              <p:cNvCxnSpPr/>
              <p:nvPr/>
            </p:nvCxnSpPr>
            <p:spPr>
              <a:xfrm>
                <a:off x="742950" y="5943600"/>
                <a:ext cx="4729163" cy="0"/>
              </a:xfrm>
              <a:prstGeom prst="line">
                <a:avLst/>
              </a:prstGeom>
              <a:ln w="50800"/>
            </p:spPr>
            <p:style>
              <a:lnRef idx="1">
                <a:schemeClr val="dk1"/>
              </a:lnRef>
              <a:fillRef idx="0">
                <a:schemeClr val="dk1"/>
              </a:fillRef>
              <a:effectRef idx="0">
                <a:schemeClr val="dk1"/>
              </a:effectRef>
              <a:fontRef idx="minor">
                <a:schemeClr val="tx1"/>
              </a:fontRef>
            </p:style>
          </p:cxnSp>
          <p:cxnSp>
            <p:nvCxnSpPr>
              <p:cNvPr id="5" name="直線コネクタ 4">
                <a:extLst>
                  <a:ext uri="{FF2B5EF4-FFF2-40B4-BE49-F238E27FC236}">
                    <a16:creationId xmlns:a16="http://schemas.microsoft.com/office/drawing/2014/main" id="{53E7E4B4-8360-E39D-2EA6-F3A3920B54EC}"/>
                  </a:ext>
                </a:extLst>
              </p:cNvPr>
              <p:cNvCxnSpPr/>
              <p:nvPr/>
            </p:nvCxnSpPr>
            <p:spPr>
              <a:xfrm flipV="1">
                <a:off x="1271588" y="2443163"/>
                <a:ext cx="0" cy="398621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円/楕円 5">
                <a:extLst>
                  <a:ext uri="{FF2B5EF4-FFF2-40B4-BE49-F238E27FC236}">
                    <a16:creationId xmlns:a16="http://schemas.microsoft.com/office/drawing/2014/main" id="{7533B392-C10E-BCEF-B6C4-1BB791A7C2E4}"/>
                  </a:ext>
                </a:extLst>
              </p:cNvPr>
              <p:cNvSpPr/>
              <p:nvPr/>
            </p:nvSpPr>
            <p:spPr>
              <a:xfrm>
                <a:off x="1700214" y="4007644"/>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C7D095E7-2481-E2DE-D20D-81BA10843359}"/>
                  </a:ext>
                </a:extLst>
              </p:cNvPr>
              <p:cNvSpPr/>
              <p:nvPr/>
            </p:nvSpPr>
            <p:spPr>
              <a:xfrm>
                <a:off x="3007518" y="3024580"/>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C29D248-9CF2-5F95-F260-DA4FCBF2F1C1}"/>
                  </a:ext>
                </a:extLst>
              </p:cNvPr>
              <p:cNvSpPr/>
              <p:nvPr/>
            </p:nvSpPr>
            <p:spPr>
              <a:xfrm>
                <a:off x="4699648" y="3336131"/>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40B45B12-BAEA-3903-78EE-EC2524E1758B}"/>
                  </a:ext>
                </a:extLst>
              </p:cNvPr>
              <p:cNvSpPr/>
              <p:nvPr/>
            </p:nvSpPr>
            <p:spPr>
              <a:xfrm>
                <a:off x="2335354" y="4777272"/>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2CDACAC6-89E4-1DBF-F704-DEF722DF0369}"/>
                  </a:ext>
                </a:extLst>
              </p:cNvPr>
              <p:cNvSpPr/>
              <p:nvPr/>
            </p:nvSpPr>
            <p:spPr>
              <a:xfrm>
                <a:off x="3582605" y="4187467"/>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477526E0-B0A0-DA47-FA0E-E20F0814F2E0}"/>
                </a:ext>
              </a:extLst>
            </p:cNvPr>
            <p:cNvCxnSpPr>
              <a:cxnSpLocks/>
            </p:cNvCxnSpPr>
            <p:nvPr/>
          </p:nvCxnSpPr>
          <p:spPr>
            <a:xfrm flipV="1">
              <a:off x="2337420" y="2232626"/>
              <a:ext cx="3112145" cy="2916628"/>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995B9A6-3BC5-0B81-D6DC-F845B10882A9}"/>
                </a:ext>
              </a:extLst>
            </p:cNvPr>
            <p:cNvSpPr txBox="1"/>
            <p:nvPr/>
          </p:nvSpPr>
          <p:spPr>
            <a:xfrm>
              <a:off x="2697377" y="2107776"/>
              <a:ext cx="2031325" cy="461665"/>
            </a:xfrm>
            <a:prstGeom prst="rect">
              <a:avLst/>
            </a:prstGeom>
            <a:noFill/>
          </p:spPr>
          <p:txBody>
            <a:bodyPr wrap="none" rtlCol="0">
              <a:spAutoFit/>
            </a:bodyPr>
            <a:lstStyle/>
            <a:p>
              <a:r>
                <a:rPr kumimoji="1" lang="ja-JP" altLang="en-US" sz="2400">
                  <a:highlight>
                    <a:srgbClr val="FFFF00"/>
                  </a:highlight>
                </a:rPr>
                <a:t>第一主成分軸</a:t>
              </a:r>
            </a:p>
          </p:txBody>
        </p:sp>
        <p:cxnSp>
          <p:nvCxnSpPr>
            <p:cNvPr id="15" name="直線矢印コネクタ 14">
              <a:extLst>
                <a:ext uri="{FF2B5EF4-FFF2-40B4-BE49-F238E27FC236}">
                  <a16:creationId xmlns:a16="http://schemas.microsoft.com/office/drawing/2014/main" id="{BB35BDF1-457A-1EC8-04B4-35C0AAD59BC3}"/>
                </a:ext>
              </a:extLst>
            </p:cNvPr>
            <p:cNvCxnSpPr>
              <a:cxnSpLocks/>
              <a:stCxn id="9" idx="1"/>
            </p:cNvCxnSpPr>
            <p:nvPr/>
          </p:nvCxnSpPr>
          <p:spPr>
            <a:xfrm flipH="1" flipV="1">
              <a:off x="5352117" y="2512732"/>
              <a:ext cx="478170" cy="512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DDABAF9-CD93-6136-E87D-EC6DE71A300E}"/>
                </a:ext>
              </a:extLst>
            </p:cNvPr>
            <p:cNvCxnSpPr>
              <a:cxnSpLocks/>
              <a:stCxn id="10" idx="1"/>
            </p:cNvCxnSpPr>
            <p:nvPr/>
          </p:nvCxnSpPr>
          <p:spPr>
            <a:xfrm flipH="1" flipV="1">
              <a:off x="3304612" y="4322790"/>
              <a:ext cx="161381" cy="144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EC28B769-C9C8-644B-7FE1-248F3937B77E}"/>
                </a:ext>
              </a:extLst>
            </p:cNvPr>
            <p:cNvCxnSpPr>
              <a:cxnSpLocks/>
              <a:stCxn id="6" idx="5"/>
            </p:cNvCxnSpPr>
            <p:nvPr/>
          </p:nvCxnSpPr>
          <p:spPr>
            <a:xfrm>
              <a:off x="2972292" y="3828555"/>
              <a:ext cx="332122" cy="3356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2F55A596-DEC7-E266-E296-4C19A17F2294}"/>
                </a:ext>
              </a:extLst>
            </p:cNvPr>
            <p:cNvCxnSpPr>
              <a:cxnSpLocks/>
              <a:stCxn id="7" idx="5"/>
            </p:cNvCxnSpPr>
            <p:nvPr/>
          </p:nvCxnSpPr>
          <p:spPr>
            <a:xfrm>
              <a:off x="4279596" y="2845491"/>
              <a:ext cx="185095" cy="195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円/楕円 25">
              <a:extLst>
                <a:ext uri="{FF2B5EF4-FFF2-40B4-BE49-F238E27FC236}">
                  <a16:creationId xmlns:a16="http://schemas.microsoft.com/office/drawing/2014/main" id="{5D21F9F6-8E21-0052-6EE3-DFCFF47755A1}"/>
                </a:ext>
              </a:extLst>
            </p:cNvPr>
            <p:cNvSpPr/>
            <p:nvPr/>
          </p:nvSpPr>
          <p:spPr>
            <a:xfrm>
              <a:off x="3175306" y="4187707"/>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C54D708C-B59D-23B2-87BD-749EDDF9B46D}"/>
                </a:ext>
              </a:extLst>
            </p:cNvPr>
            <p:cNvSpPr/>
            <p:nvPr/>
          </p:nvSpPr>
          <p:spPr>
            <a:xfrm>
              <a:off x="3289965" y="4084039"/>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8620FB7E-4AB8-1455-397D-0E22043B7C76}"/>
                </a:ext>
              </a:extLst>
            </p:cNvPr>
            <p:cNvSpPr/>
            <p:nvPr/>
          </p:nvSpPr>
          <p:spPr>
            <a:xfrm>
              <a:off x="4164947" y="3268277"/>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4EF33A9C-9C57-D41C-78E1-58039DAEC056}"/>
                </a:ext>
              </a:extLst>
            </p:cNvPr>
            <p:cNvSpPr/>
            <p:nvPr/>
          </p:nvSpPr>
          <p:spPr>
            <a:xfrm>
              <a:off x="4449234" y="3028634"/>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69AD6B8A-DCAF-4EEF-840B-CCCC4CC0F58C}"/>
                </a:ext>
              </a:extLst>
            </p:cNvPr>
            <p:cNvSpPr/>
            <p:nvPr/>
          </p:nvSpPr>
          <p:spPr>
            <a:xfrm>
              <a:off x="5152092" y="2326720"/>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0667FA77-47A1-AA48-7B13-913885A8CEB8}"/>
              </a:ext>
            </a:extLst>
          </p:cNvPr>
          <p:cNvSpPr txBox="1"/>
          <p:nvPr/>
        </p:nvSpPr>
        <p:spPr>
          <a:xfrm>
            <a:off x="314441" y="1356317"/>
            <a:ext cx="8954695" cy="584775"/>
          </a:xfrm>
          <a:prstGeom prst="rect">
            <a:avLst/>
          </a:prstGeom>
          <a:noFill/>
        </p:spPr>
        <p:txBody>
          <a:bodyPr wrap="none" rtlCol="0">
            <a:spAutoFit/>
          </a:bodyPr>
          <a:lstStyle/>
          <a:p>
            <a:r>
              <a:rPr kumimoji="1" lang="ja-JP" altLang="en-US" sz="3200"/>
              <a:t>射影したデータの分散が最大になるような軸を探す</a:t>
            </a:r>
          </a:p>
        </p:txBody>
      </p:sp>
      <p:sp>
        <p:nvSpPr>
          <p:cNvPr id="34" name="ドーナツ 33">
            <a:extLst>
              <a:ext uri="{FF2B5EF4-FFF2-40B4-BE49-F238E27FC236}">
                <a16:creationId xmlns:a16="http://schemas.microsoft.com/office/drawing/2014/main" id="{55507D5B-71C2-412C-FE35-D16F376BD55A}"/>
              </a:ext>
            </a:extLst>
          </p:cNvPr>
          <p:cNvSpPr/>
          <p:nvPr/>
        </p:nvSpPr>
        <p:spPr>
          <a:xfrm rot="2801878">
            <a:off x="4710583" y="1802951"/>
            <a:ext cx="627396" cy="3490946"/>
          </a:xfrm>
          <a:prstGeom prst="donut">
            <a:avLst>
              <a:gd name="adj" fmla="val 8655"/>
            </a:avLst>
          </a:prstGeom>
          <a:solidFill>
            <a:schemeClr val="accent1">
              <a:alpha val="7504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テキスト ボックス 35">
            <a:extLst>
              <a:ext uri="{FF2B5EF4-FFF2-40B4-BE49-F238E27FC236}">
                <a16:creationId xmlns:a16="http://schemas.microsoft.com/office/drawing/2014/main" id="{964E7FE0-7116-12F2-F078-753E527EBCE0}"/>
              </a:ext>
            </a:extLst>
          </p:cNvPr>
          <p:cNvSpPr txBox="1"/>
          <p:nvPr/>
        </p:nvSpPr>
        <p:spPr>
          <a:xfrm>
            <a:off x="7333908" y="4121504"/>
            <a:ext cx="3834704" cy="646331"/>
          </a:xfrm>
          <a:prstGeom prst="rect">
            <a:avLst/>
          </a:prstGeom>
          <a:noFill/>
        </p:spPr>
        <p:txBody>
          <a:bodyPr wrap="none" rtlCol="0">
            <a:spAutoFit/>
          </a:bodyPr>
          <a:lstStyle/>
          <a:p>
            <a:r>
              <a:rPr kumimoji="1" lang="en-US" altLang="ja-JP" sz="3600" dirty="0"/>
              <a:t>Z</a:t>
            </a:r>
            <a:r>
              <a:rPr kumimoji="1" lang="en-US" altLang="ja-JP" sz="3600" baseline="-25000" dirty="0"/>
              <a:t>1</a:t>
            </a:r>
            <a:r>
              <a:rPr kumimoji="1" lang="en-US" altLang="ja-JP" sz="3600" dirty="0"/>
              <a:t> = a</a:t>
            </a:r>
            <a:r>
              <a:rPr kumimoji="1" lang="en-US" altLang="ja-JP" sz="3600" baseline="-25000" dirty="0"/>
              <a:t>11</a:t>
            </a:r>
            <a:r>
              <a:rPr kumimoji="1" lang="en-US" altLang="ja-JP" sz="3600" dirty="0"/>
              <a:t>x</a:t>
            </a:r>
            <a:r>
              <a:rPr kumimoji="1" lang="en-US" altLang="ja-JP" sz="3600" baseline="-25000" dirty="0"/>
              <a:t>1</a:t>
            </a:r>
            <a:r>
              <a:rPr kumimoji="1" lang="en-US" altLang="ja-JP" sz="3600" dirty="0"/>
              <a:t> + a</a:t>
            </a:r>
            <a:r>
              <a:rPr kumimoji="1" lang="en-US" altLang="ja-JP" sz="3600" baseline="-25000" dirty="0"/>
              <a:t>12</a:t>
            </a:r>
            <a:r>
              <a:rPr kumimoji="1" lang="en-US" altLang="ja-JP" sz="3600" dirty="0"/>
              <a:t>x</a:t>
            </a:r>
            <a:r>
              <a:rPr kumimoji="1" lang="en-US" altLang="ja-JP" sz="3600" baseline="-25000" dirty="0"/>
              <a:t>2</a:t>
            </a:r>
            <a:endParaRPr kumimoji="1" lang="ja-JP" altLang="en-US" sz="3600"/>
          </a:p>
        </p:txBody>
      </p:sp>
      <p:sp>
        <p:nvSpPr>
          <p:cNvPr id="37" name="テキスト ボックス 36">
            <a:extLst>
              <a:ext uri="{FF2B5EF4-FFF2-40B4-BE49-F238E27FC236}">
                <a16:creationId xmlns:a16="http://schemas.microsoft.com/office/drawing/2014/main" id="{B4B74DFE-19A9-E17D-14E9-8D96F496220D}"/>
              </a:ext>
            </a:extLst>
          </p:cNvPr>
          <p:cNvSpPr txBox="1"/>
          <p:nvPr/>
        </p:nvSpPr>
        <p:spPr>
          <a:xfrm>
            <a:off x="8148753" y="5336532"/>
            <a:ext cx="1819729" cy="1384995"/>
          </a:xfrm>
          <a:prstGeom prst="rect">
            <a:avLst/>
          </a:prstGeom>
          <a:noFill/>
        </p:spPr>
        <p:txBody>
          <a:bodyPr wrap="none" rtlCol="0">
            <a:spAutoFit/>
          </a:bodyPr>
          <a:lstStyle/>
          <a:p>
            <a:r>
              <a:rPr kumimoji="1" lang="en-US" altLang="ja-JP" sz="2800" dirty="0"/>
              <a:t>Z </a:t>
            </a:r>
            <a:r>
              <a:rPr kumimoji="1" lang="ja-JP" altLang="en-US" sz="2800"/>
              <a:t>：</a:t>
            </a:r>
            <a:r>
              <a:rPr kumimoji="1" lang="en-US" altLang="ja-JP" sz="2800" dirty="0"/>
              <a:t> </a:t>
            </a:r>
            <a:r>
              <a:rPr kumimoji="1" lang="ja-JP" altLang="en-US" sz="2800"/>
              <a:t>主成分</a:t>
            </a:r>
            <a:endParaRPr kumimoji="1" lang="en-US" altLang="ja-JP" sz="2800" dirty="0"/>
          </a:p>
          <a:p>
            <a:r>
              <a:rPr kumimoji="1" lang="en-US" altLang="ja-JP" sz="2800" dirty="0"/>
              <a:t>a</a:t>
            </a:r>
            <a:r>
              <a:rPr kumimoji="1" lang="ja-JP" altLang="en-US" sz="2800"/>
              <a:t> ：係数</a:t>
            </a:r>
            <a:endParaRPr kumimoji="1" lang="en-US" altLang="ja-JP" sz="2800" dirty="0"/>
          </a:p>
          <a:p>
            <a:r>
              <a:rPr kumimoji="1" lang="en-US" altLang="ja-JP" sz="2800" dirty="0"/>
              <a:t>x</a:t>
            </a:r>
            <a:r>
              <a:rPr kumimoji="1" lang="ja-JP" altLang="en-US" sz="2800"/>
              <a:t> ：成分</a:t>
            </a:r>
          </a:p>
        </p:txBody>
      </p:sp>
      <p:sp>
        <p:nvSpPr>
          <p:cNvPr id="11" name="スライド番号プレースホルダー 10">
            <a:extLst>
              <a:ext uri="{FF2B5EF4-FFF2-40B4-BE49-F238E27FC236}">
                <a16:creationId xmlns:a16="http://schemas.microsoft.com/office/drawing/2014/main" id="{98E6B30D-53AB-718D-996F-64D420EF3532}"/>
              </a:ext>
            </a:extLst>
          </p:cNvPr>
          <p:cNvSpPr>
            <a:spLocks noGrp="1"/>
          </p:cNvSpPr>
          <p:nvPr>
            <p:ph type="sldNum" sz="quarter" idx="12"/>
          </p:nvPr>
        </p:nvSpPr>
        <p:spPr/>
        <p:txBody>
          <a:bodyPr/>
          <a:lstStyle/>
          <a:p>
            <a:fld id="{4FAB73BC-B049-4115-A692-8D63A059BFB8}" type="slidenum">
              <a:rPr lang="en-US" smtClean="0"/>
              <a:t>22</a:t>
            </a:fld>
            <a:endParaRPr lang="en-US"/>
          </a:p>
        </p:txBody>
      </p:sp>
      <p:sp>
        <p:nvSpPr>
          <p:cNvPr id="14" name="テキスト ボックス 13">
            <a:extLst>
              <a:ext uri="{FF2B5EF4-FFF2-40B4-BE49-F238E27FC236}">
                <a16:creationId xmlns:a16="http://schemas.microsoft.com/office/drawing/2014/main" id="{08809210-61D7-9D21-3C9A-E16D6933E580}"/>
              </a:ext>
            </a:extLst>
          </p:cNvPr>
          <p:cNvSpPr txBox="1"/>
          <p:nvPr/>
        </p:nvSpPr>
        <p:spPr>
          <a:xfrm>
            <a:off x="9309769" y="732004"/>
            <a:ext cx="2510624" cy="461665"/>
          </a:xfrm>
          <a:prstGeom prst="rect">
            <a:avLst/>
          </a:prstGeom>
          <a:noFill/>
        </p:spPr>
        <p:txBody>
          <a:bodyPr wrap="none" rtlCol="0">
            <a:spAutoFit/>
          </a:bodyPr>
          <a:lstStyle/>
          <a:p>
            <a:r>
              <a:rPr kumimoji="1" lang="en-US" altLang="ja-JP" sz="2400" dirty="0"/>
              <a:t>2</a:t>
            </a:r>
            <a:r>
              <a:rPr kumimoji="1" lang="ja-JP" altLang="en-US" sz="2400"/>
              <a:t>次元の場合の例</a:t>
            </a:r>
          </a:p>
        </p:txBody>
      </p:sp>
      <p:sp>
        <p:nvSpPr>
          <p:cNvPr id="16" name="テキスト ボックス 15">
            <a:extLst>
              <a:ext uri="{FF2B5EF4-FFF2-40B4-BE49-F238E27FC236}">
                <a16:creationId xmlns:a16="http://schemas.microsoft.com/office/drawing/2014/main" id="{7C50D488-D224-A7C7-DAC8-57F280789538}"/>
              </a:ext>
            </a:extLst>
          </p:cNvPr>
          <p:cNvSpPr txBox="1"/>
          <p:nvPr/>
        </p:nvSpPr>
        <p:spPr>
          <a:xfrm>
            <a:off x="2546219" y="2139043"/>
            <a:ext cx="861720" cy="461665"/>
          </a:xfrm>
          <a:prstGeom prst="rect">
            <a:avLst/>
          </a:prstGeom>
          <a:noFill/>
        </p:spPr>
        <p:txBody>
          <a:bodyPr wrap="square" rtlCol="0">
            <a:spAutoFit/>
          </a:bodyPr>
          <a:lstStyle/>
          <a:p>
            <a:r>
              <a:rPr kumimoji="1" lang="en-US" altLang="ja-JP" sz="2400" dirty="0"/>
              <a:t>x</a:t>
            </a:r>
            <a:r>
              <a:rPr kumimoji="1" lang="en-US" altLang="ja-JP" sz="2400" baseline="-25000" dirty="0"/>
              <a:t>2</a:t>
            </a:r>
            <a:endParaRPr kumimoji="1" lang="ja-JP" altLang="en-US" sz="2400"/>
          </a:p>
        </p:txBody>
      </p:sp>
      <p:sp>
        <p:nvSpPr>
          <p:cNvPr id="19" name="テキスト ボックス 18">
            <a:extLst>
              <a:ext uri="{FF2B5EF4-FFF2-40B4-BE49-F238E27FC236}">
                <a16:creationId xmlns:a16="http://schemas.microsoft.com/office/drawing/2014/main" id="{682F2C48-5227-DF87-FA1F-DEBE2AA45FE4}"/>
              </a:ext>
            </a:extLst>
          </p:cNvPr>
          <p:cNvSpPr txBox="1"/>
          <p:nvPr/>
        </p:nvSpPr>
        <p:spPr>
          <a:xfrm>
            <a:off x="6522115" y="5856587"/>
            <a:ext cx="861720" cy="461665"/>
          </a:xfrm>
          <a:prstGeom prst="rect">
            <a:avLst/>
          </a:prstGeom>
          <a:noFill/>
        </p:spPr>
        <p:txBody>
          <a:bodyPr wrap="square" rtlCol="0">
            <a:spAutoFit/>
          </a:bodyPr>
          <a:lstStyle/>
          <a:p>
            <a:r>
              <a:rPr kumimoji="1" lang="en-US" altLang="ja-JP" sz="2400" dirty="0"/>
              <a:t>x</a:t>
            </a:r>
            <a:r>
              <a:rPr lang="en-US" altLang="ja-JP" sz="2400" baseline="-25000" dirty="0"/>
              <a:t>1</a:t>
            </a:r>
            <a:endParaRPr kumimoji="1" lang="ja-JP" altLang="en-US" sz="2400"/>
          </a:p>
        </p:txBody>
      </p:sp>
    </p:spTree>
    <p:extLst>
      <p:ext uri="{BB962C8B-B14F-4D97-AF65-F5344CB8AC3E}">
        <p14:creationId xmlns:p14="http://schemas.microsoft.com/office/powerpoint/2010/main" val="977296474"/>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7695BE5-83CC-513E-9146-027AE551F148}"/>
              </a:ext>
            </a:extLst>
          </p:cNvPr>
          <p:cNvSpPr txBox="1"/>
          <p:nvPr/>
        </p:nvSpPr>
        <p:spPr>
          <a:xfrm>
            <a:off x="242888" y="200025"/>
            <a:ext cx="4493538" cy="830997"/>
          </a:xfrm>
          <a:prstGeom prst="rect">
            <a:avLst/>
          </a:prstGeom>
          <a:noFill/>
        </p:spPr>
        <p:txBody>
          <a:bodyPr wrap="none" rtlCol="0">
            <a:spAutoFit/>
          </a:bodyPr>
          <a:lstStyle/>
          <a:p>
            <a:r>
              <a:rPr kumimoji="1" lang="ja-JP" altLang="en-US" sz="4800"/>
              <a:t>第２主成分以降</a:t>
            </a:r>
          </a:p>
        </p:txBody>
      </p:sp>
      <p:sp>
        <p:nvSpPr>
          <p:cNvPr id="33" name="テキスト ボックス 32">
            <a:extLst>
              <a:ext uri="{FF2B5EF4-FFF2-40B4-BE49-F238E27FC236}">
                <a16:creationId xmlns:a16="http://schemas.microsoft.com/office/drawing/2014/main" id="{0667FA77-47A1-AA48-7B13-913885A8CEB8}"/>
              </a:ext>
            </a:extLst>
          </p:cNvPr>
          <p:cNvSpPr txBox="1"/>
          <p:nvPr/>
        </p:nvSpPr>
        <p:spPr>
          <a:xfrm>
            <a:off x="810345" y="1262871"/>
            <a:ext cx="9074920" cy="1077218"/>
          </a:xfrm>
          <a:prstGeom prst="rect">
            <a:avLst/>
          </a:prstGeom>
          <a:noFill/>
        </p:spPr>
        <p:txBody>
          <a:bodyPr wrap="none" rtlCol="0">
            <a:spAutoFit/>
          </a:bodyPr>
          <a:lstStyle/>
          <a:p>
            <a:r>
              <a:rPr kumimoji="1" lang="ja-JP" altLang="en-US" sz="3200"/>
              <a:t>第１主成分と直交する軸の中で、</a:t>
            </a:r>
            <a:endParaRPr kumimoji="1" lang="en-US" altLang="ja-JP" sz="3200" dirty="0"/>
          </a:p>
          <a:p>
            <a:r>
              <a:rPr kumimoji="1" lang="ja-JP" altLang="en-US" sz="3200"/>
              <a:t>軸上に射影したデータの分散が最大となる軸を探す</a:t>
            </a:r>
          </a:p>
        </p:txBody>
      </p:sp>
      <p:grpSp>
        <p:nvGrpSpPr>
          <p:cNvPr id="49" name="グループ化 48">
            <a:extLst>
              <a:ext uri="{FF2B5EF4-FFF2-40B4-BE49-F238E27FC236}">
                <a16:creationId xmlns:a16="http://schemas.microsoft.com/office/drawing/2014/main" id="{E26AF4D7-C145-FB7B-5928-1F16EDDFEEC2}"/>
              </a:ext>
            </a:extLst>
          </p:cNvPr>
          <p:cNvGrpSpPr/>
          <p:nvPr/>
        </p:nvGrpSpPr>
        <p:grpSpPr>
          <a:xfrm>
            <a:off x="1377814" y="2671763"/>
            <a:ext cx="6053841" cy="3986212"/>
            <a:chOff x="1377814" y="1995485"/>
            <a:chExt cx="6053841" cy="3986212"/>
          </a:xfrm>
        </p:grpSpPr>
        <p:sp>
          <p:nvSpPr>
            <p:cNvPr id="48" name="フレーム 47">
              <a:extLst>
                <a:ext uri="{FF2B5EF4-FFF2-40B4-BE49-F238E27FC236}">
                  <a16:creationId xmlns:a16="http://schemas.microsoft.com/office/drawing/2014/main" id="{9E04149A-D3ED-EEF8-350F-B5E328423038}"/>
                </a:ext>
              </a:extLst>
            </p:cNvPr>
            <p:cNvSpPr/>
            <p:nvPr/>
          </p:nvSpPr>
          <p:spPr>
            <a:xfrm rot="19085004">
              <a:off x="4488481" y="3481645"/>
              <a:ext cx="212574" cy="221669"/>
            </a:xfrm>
            <a:prstGeom prst="frame">
              <a:avLst>
                <a:gd name="adj1" fmla="val 1893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7" name="グループ化 46">
              <a:extLst>
                <a:ext uri="{FF2B5EF4-FFF2-40B4-BE49-F238E27FC236}">
                  <a16:creationId xmlns:a16="http://schemas.microsoft.com/office/drawing/2014/main" id="{21F7B85C-D3DA-EC56-B19F-19618383B233}"/>
                </a:ext>
              </a:extLst>
            </p:cNvPr>
            <p:cNvGrpSpPr/>
            <p:nvPr/>
          </p:nvGrpSpPr>
          <p:grpSpPr>
            <a:xfrm>
              <a:off x="1377814" y="1995485"/>
              <a:ext cx="6053841" cy="3986212"/>
              <a:chOff x="519618" y="2105538"/>
              <a:chExt cx="6053841" cy="3986212"/>
            </a:xfrm>
          </p:grpSpPr>
          <p:cxnSp>
            <p:nvCxnSpPr>
              <p:cNvPr id="17" name="直線矢印コネクタ 16">
                <a:extLst>
                  <a:ext uri="{FF2B5EF4-FFF2-40B4-BE49-F238E27FC236}">
                    <a16:creationId xmlns:a16="http://schemas.microsoft.com/office/drawing/2014/main" id="{6E890303-B91B-136C-A06F-F928BC1AE3F2}"/>
                  </a:ext>
                </a:extLst>
              </p:cNvPr>
              <p:cNvCxnSpPr>
                <a:cxnSpLocks/>
                <a:stCxn id="8" idx="3"/>
                <a:endCxn id="21" idx="7"/>
              </p:cNvCxnSpPr>
              <p:nvPr/>
            </p:nvCxnSpPr>
            <p:spPr>
              <a:xfrm flipH="1">
                <a:off x="4356550" y="4008378"/>
                <a:ext cx="356694" cy="3816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1EB30E91-B4B7-27E3-080E-EFA1D4247074}"/>
                  </a:ext>
                </a:extLst>
              </p:cNvPr>
              <p:cNvGrpSpPr/>
              <p:nvPr/>
            </p:nvGrpSpPr>
            <p:grpSpPr>
              <a:xfrm>
                <a:off x="1844296" y="2105538"/>
                <a:ext cx="4729163" cy="3986212"/>
                <a:chOff x="742950" y="2443163"/>
                <a:chExt cx="4729163" cy="3986212"/>
              </a:xfrm>
            </p:grpSpPr>
            <p:cxnSp>
              <p:nvCxnSpPr>
                <p:cNvPr id="4" name="直線コネクタ 3">
                  <a:extLst>
                    <a:ext uri="{FF2B5EF4-FFF2-40B4-BE49-F238E27FC236}">
                      <a16:creationId xmlns:a16="http://schemas.microsoft.com/office/drawing/2014/main" id="{21C086F7-3280-4372-F0C4-025EB82F74BB}"/>
                    </a:ext>
                  </a:extLst>
                </p:cNvPr>
                <p:cNvCxnSpPr/>
                <p:nvPr/>
              </p:nvCxnSpPr>
              <p:spPr>
                <a:xfrm>
                  <a:off x="742950" y="5943600"/>
                  <a:ext cx="4729163" cy="0"/>
                </a:xfrm>
                <a:prstGeom prst="line">
                  <a:avLst/>
                </a:prstGeom>
                <a:ln w="50800"/>
              </p:spPr>
              <p:style>
                <a:lnRef idx="1">
                  <a:schemeClr val="dk1"/>
                </a:lnRef>
                <a:fillRef idx="0">
                  <a:schemeClr val="dk1"/>
                </a:fillRef>
                <a:effectRef idx="0">
                  <a:schemeClr val="dk1"/>
                </a:effectRef>
                <a:fontRef idx="minor">
                  <a:schemeClr val="tx1"/>
                </a:fontRef>
              </p:style>
            </p:cxnSp>
            <p:cxnSp>
              <p:nvCxnSpPr>
                <p:cNvPr id="5" name="直線コネクタ 4">
                  <a:extLst>
                    <a:ext uri="{FF2B5EF4-FFF2-40B4-BE49-F238E27FC236}">
                      <a16:creationId xmlns:a16="http://schemas.microsoft.com/office/drawing/2014/main" id="{53E7E4B4-8360-E39D-2EA6-F3A3920B54EC}"/>
                    </a:ext>
                  </a:extLst>
                </p:cNvPr>
                <p:cNvCxnSpPr/>
                <p:nvPr/>
              </p:nvCxnSpPr>
              <p:spPr>
                <a:xfrm flipV="1">
                  <a:off x="1271588" y="2443163"/>
                  <a:ext cx="0" cy="398621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円/楕円 5">
                  <a:extLst>
                    <a:ext uri="{FF2B5EF4-FFF2-40B4-BE49-F238E27FC236}">
                      <a16:creationId xmlns:a16="http://schemas.microsoft.com/office/drawing/2014/main" id="{7533B392-C10E-BCEF-B6C4-1BB791A7C2E4}"/>
                    </a:ext>
                  </a:extLst>
                </p:cNvPr>
                <p:cNvSpPr/>
                <p:nvPr/>
              </p:nvSpPr>
              <p:spPr>
                <a:xfrm>
                  <a:off x="1700214" y="4007644"/>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C7D095E7-2481-E2DE-D20D-81BA10843359}"/>
                    </a:ext>
                  </a:extLst>
                </p:cNvPr>
                <p:cNvSpPr/>
                <p:nvPr/>
              </p:nvSpPr>
              <p:spPr>
                <a:xfrm>
                  <a:off x="3007518" y="3024580"/>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C29D248-9CF2-5F95-F260-DA4FCBF2F1C1}"/>
                    </a:ext>
                  </a:extLst>
                </p:cNvPr>
                <p:cNvSpPr/>
                <p:nvPr/>
              </p:nvSpPr>
              <p:spPr>
                <a:xfrm>
                  <a:off x="4699648" y="3336131"/>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40B45B12-BAEA-3903-78EE-EC2524E1758B}"/>
                    </a:ext>
                  </a:extLst>
                </p:cNvPr>
                <p:cNvSpPr/>
                <p:nvPr/>
              </p:nvSpPr>
              <p:spPr>
                <a:xfrm>
                  <a:off x="2335354" y="4777272"/>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2CDACAC6-89E4-1DBF-F704-DEF722DF0369}"/>
                    </a:ext>
                  </a:extLst>
                </p:cNvPr>
                <p:cNvSpPr/>
                <p:nvPr/>
              </p:nvSpPr>
              <p:spPr>
                <a:xfrm>
                  <a:off x="3582605" y="4187467"/>
                  <a:ext cx="200025" cy="185737"/>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477526E0-B0A0-DA47-FA0E-E20F0814F2E0}"/>
                  </a:ext>
                </a:extLst>
              </p:cNvPr>
              <p:cNvCxnSpPr>
                <a:cxnSpLocks/>
              </p:cNvCxnSpPr>
              <p:nvPr/>
            </p:nvCxnSpPr>
            <p:spPr>
              <a:xfrm flipV="1">
                <a:off x="2337420" y="2232626"/>
                <a:ext cx="3112145" cy="2916628"/>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995B9A6-3BC5-0B81-D6DC-F845B10882A9}"/>
                  </a:ext>
                </a:extLst>
              </p:cNvPr>
              <p:cNvSpPr txBox="1"/>
              <p:nvPr/>
            </p:nvSpPr>
            <p:spPr>
              <a:xfrm>
                <a:off x="519618" y="2548990"/>
                <a:ext cx="1933543" cy="461665"/>
              </a:xfrm>
              <a:prstGeom prst="rect">
                <a:avLst/>
              </a:prstGeom>
              <a:noFill/>
            </p:spPr>
            <p:txBody>
              <a:bodyPr wrap="none" rtlCol="0">
                <a:spAutoFit/>
              </a:bodyPr>
              <a:lstStyle/>
              <a:p>
                <a:r>
                  <a:rPr kumimoji="1" lang="ja-JP" altLang="en-US" sz="2400">
                    <a:highlight>
                      <a:srgbClr val="FFFF00"/>
                    </a:highlight>
                  </a:rPr>
                  <a:t>第２主成分軸</a:t>
                </a:r>
              </a:p>
            </p:txBody>
          </p:sp>
          <p:cxnSp>
            <p:nvCxnSpPr>
              <p:cNvPr id="15" name="直線矢印コネクタ 14">
                <a:extLst>
                  <a:ext uri="{FF2B5EF4-FFF2-40B4-BE49-F238E27FC236}">
                    <a16:creationId xmlns:a16="http://schemas.microsoft.com/office/drawing/2014/main" id="{BB35BDF1-457A-1EC8-04B4-35C0AAD59BC3}"/>
                  </a:ext>
                </a:extLst>
              </p:cNvPr>
              <p:cNvCxnSpPr>
                <a:cxnSpLocks/>
                <a:stCxn id="9" idx="3"/>
                <a:endCxn id="23" idx="7"/>
              </p:cNvCxnSpPr>
              <p:nvPr/>
            </p:nvCxnSpPr>
            <p:spPr>
              <a:xfrm flipH="1">
                <a:off x="4489609" y="3157042"/>
                <a:ext cx="1340678" cy="1342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DDABAF9-CD93-6136-E87D-EC6DE71A300E}"/>
                  </a:ext>
                </a:extLst>
              </p:cNvPr>
              <p:cNvCxnSpPr>
                <a:cxnSpLocks/>
                <a:stCxn id="10" idx="7"/>
                <a:endCxn id="20" idx="3"/>
              </p:cNvCxnSpPr>
              <p:nvPr/>
            </p:nvCxnSpPr>
            <p:spPr>
              <a:xfrm flipV="1">
                <a:off x="3607432" y="4164311"/>
                <a:ext cx="301130" cy="3025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EC28B769-C9C8-644B-7FE1-248F3937B77E}"/>
                  </a:ext>
                </a:extLst>
              </p:cNvPr>
              <p:cNvCxnSpPr>
                <a:cxnSpLocks/>
                <a:stCxn id="6" idx="7"/>
                <a:endCxn id="16" idx="3"/>
              </p:cNvCxnSpPr>
              <p:nvPr/>
            </p:nvCxnSpPr>
            <p:spPr>
              <a:xfrm flipV="1">
                <a:off x="2972292" y="3444073"/>
                <a:ext cx="274140" cy="253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2F55A596-DEC7-E266-E296-4C19A17F2294}"/>
                  </a:ext>
                </a:extLst>
              </p:cNvPr>
              <p:cNvCxnSpPr>
                <a:cxnSpLocks/>
                <a:stCxn id="7" idx="3"/>
              </p:cNvCxnSpPr>
              <p:nvPr/>
            </p:nvCxnSpPr>
            <p:spPr>
              <a:xfrm flipH="1">
                <a:off x="3514950" y="2845491"/>
                <a:ext cx="623207" cy="5803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52ECC6B-73A9-D695-05CF-68119D3A9CC0}"/>
                  </a:ext>
                </a:extLst>
              </p:cNvPr>
              <p:cNvCxnSpPr/>
              <p:nvPr/>
            </p:nvCxnSpPr>
            <p:spPr>
              <a:xfrm flipH="1" flipV="1">
                <a:off x="2680138" y="2686955"/>
                <a:ext cx="1784553" cy="1938429"/>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円/楕円 15">
                <a:extLst>
                  <a:ext uri="{FF2B5EF4-FFF2-40B4-BE49-F238E27FC236}">
                    <a16:creationId xmlns:a16="http://schemas.microsoft.com/office/drawing/2014/main" id="{13593E9D-5918-5EFF-BB90-83DE65C1BCA7}"/>
                  </a:ext>
                </a:extLst>
              </p:cNvPr>
              <p:cNvSpPr/>
              <p:nvPr/>
            </p:nvSpPr>
            <p:spPr>
              <a:xfrm>
                <a:off x="3217139" y="3285537"/>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EFA03A58-DF4E-2B8C-B555-E78C98C04593}"/>
                  </a:ext>
                </a:extLst>
              </p:cNvPr>
              <p:cNvSpPr/>
              <p:nvPr/>
            </p:nvSpPr>
            <p:spPr>
              <a:xfrm>
                <a:off x="3337504" y="3402394"/>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D569BB68-739B-F068-A57E-3E0B6047ECAC}"/>
                  </a:ext>
                </a:extLst>
              </p:cNvPr>
              <p:cNvSpPr/>
              <p:nvPr/>
            </p:nvSpPr>
            <p:spPr>
              <a:xfrm>
                <a:off x="3879269" y="4005775"/>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B33755C-5196-1753-0E85-30582BDCB3AD}"/>
                  </a:ext>
                </a:extLst>
              </p:cNvPr>
              <p:cNvSpPr/>
              <p:nvPr/>
            </p:nvSpPr>
            <p:spPr>
              <a:xfrm>
                <a:off x="4185818" y="4362824"/>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2CADC9EF-1A6E-DE39-01B6-495A00258097}"/>
                  </a:ext>
                </a:extLst>
              </p:cNvPr>
              <p:cNvSpPr/>
              <p:nvPr/>
            </p:nvSpPr>
            <p:spPr>
              <a:xfrm>
                <a:off x="4318877" y="4472430"/>
                <a:ext cx="200025" cy="185737"/>
              </a:xfrm>
              <a:prstGeom prst="ellipse">
                <a:avLst/>
              </a:prstGeom>
              <a:solidFill>
                <a:srgbClr val="0070C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0" name="テキスト ボックス 49">
            <a:extLst>
              <a:ext uri="{FF2B5EF4-FFF2-40B4-BE49-F238E27FC236}">
                <a16:creationId xmlns:a16="http://schemas.microsoft.com/office/drawing/2014/main" id="{E414F8F9-1425-7667-5AE2-49623C18AE28}"/>
              </a:ext>
            </a:extLst>
          </p:cNvPr>
          <p:cNvSpPr txBox="1"/>
          <p:nvPr/>
        </p:nvSpPr>
        <p:spPr>
          <a:xfrm>
            <a:off x="7333908" y="4121504"/>
            <a:ext cx="3970959" cy="646331"/>
          </a:xfrm>
          <a:prstGeom prst="rect">
            <a:avLst/>
          </a:prstGeom>
          <a:noFill/>
        </p:spPr>
        <p:txBody>
          <a:bodyPr wrap="none" rtlCol="0">
            <a:spAutoFit/>
          </a:bodyPr>
          <a:lstStyle/>
          <a:p>
            <a:r>
              <a:rPr kumimoji="1" lang="en-US" altLang="ja-JP" sz="3600" dirty="0"/>
              <a:t>Z</a:t>
            </a:r>
            <a:r>
              <a:rPr kumimoji="1" lang="ja-JP" altLang="en-US" sz="3600" baseline="-25000"/>
              <a:t>２</a:t>
            </a:r>
            <a:r>
              <a:rPr kumimoji="1" lang="en-US" altLang="ja-JP" sz="3600" dirty="0"/>
              <a:t> = a</a:t>
            </a:r>
            <a:r>
              <a:rPr lang="en-US" altLang="ja-JP" sz="3600" baseline="-25000" dirty="0"/>
              <a:t>21</a:t>
            </a:r>
            <a:r>
              <a:rPr kumimoji="1" lang="en-US" altLang="ja-JP" sz="3600" dirty="0"/>
              <a:t>x</a:t>
            </a:r>
            <a:r>
              <a:rPr lang="en-US" altLang="ja-JP" sz="3600" baseline="-25000" dirty="0"/>
              <a:t>1</a:t>
            </a:r>
            <a:r>
              <a:rPr kumimoji="1" lang="en-US" altLang="ja-JP" sz="3600" dirty="0"/>
              <a:t> + a</a:t>
            </a:r>
            <a:r>
              <a:rPr lang="en-US" altLang="ja-JP" sz="3600" baseline="-25000" dirty="0"/>
              <a:t>22</a:t>
            </a:r>
            <a:r>
              <a:rPr kumimoji="1" lang="en-US" altLang="ja-JP" sz="3600" dirty="0"/>
              <a:t>x</a:t>
            </a:r>
            <a:r>
              <a:rPr lang="en-US" altLang="ja-JP" sz="3600" baseline="-25000" dirty="0"/>
              <a:t>2</a:t>
            </a:r>
            <a:endParaRPr kumimoji="1" lang="ja-JP" altLang="en-US" sz="3600"/>
          </a:p>
        </p:txBody>
      </p:sp>
      <p:sp>
        <p:nvSpPr>
          <p:cNvPr id="51" name="テキスト ボックス 50">
            <a:extLst>
              <a:ext uri="{FF2B5EF4-FFF2-40B4-BE49-F238E27FC236}">
                <a16:creationId xmlns:a16="http://schemas.microsoft.com/office/drawing/2014/main" id="{0D03ECF5-F49C-EE80-E350-E74582E0F45F}"/>
              </a:ext>
            </a:extLst>
          </p:cNvPr>
          <p:cNvSpPr txBox="1"/>
          <p:nvPr/>
        </p:nvSpPr>
        <p:spPr>
          <a:xfrm>
            <a:off x="8148753" y="5336532"/>
            <a:ext cx="1819729" cy="1384995"/>
          </a:xfrm>
          <a:prstGeom prst="rect">
            <a:avLst/>
          </a:prstGeom>
          <a:noFill/>
        </p:spPr>
        <p:txBody>
          <a:bodyPr wrap="none" rtlCol="0">
            <a:spAutoFit/>
          </a:bodyPr>
          <a:lstStyle/>
          <a:p>
            <a:r>
              <a:rPr kumimoji="1" lang="en-US" altLang="ja-JP" sz="2800" dirty="0"/>
              <a:t>Z </a:t>
            </a:r>
            <a:r>
              <a:rPr kumimoji="1" lang="ja-JP" altLang="en-US" sz="2800"/>
              <a:t>：</a:t>
            </a:r>
            <a:r>
              <a:rPr kumimoji="1" lang="en-US" altLang="ja-JP" sz="2800" dirty="0"/>
              <a:t> </a:t>
            </a:r>
            <a:r>
              <a:rPr kumimoji="1" lang="ja-JP" altLang="en-US" sz="2800"/>
              <a:t>主成分</a:t>
            </a:r>
            <a:endParaRPr kumimoji="1" lang="en-US" altLang="ja-JP" sz="2800" dirty="0"/>
          </a:p>
          <a:p>
            <a:r>
              <a:rPr kumimoji="1" lang="en-US" altLang="ja-JP" sz="2800" dirty="0"/>
              <a:t>a</a:t>
            </a:r>
            <a:r>
              <a:rPr kumimoji="1" lang="ja-JP" altLang="en-US" sz="2800"/>
              <a:t> ：係数</a:t>
            </a:r>
            <a:endParaRPr kumimoji="1" lang="en-US" altLang="ja-JP" sz="2800" dirty="0"/>
          </a:p>
          <a:p>
            <a:r>
              <a:rPr kumimoji="1" lang="en-US" altLang="ja-JP" sz="2800" dirty="0"/>
              <a:t>x</a:t>
            </a:r>
            <a:r>
              <a:rPr kumimoji="1" lang="ja-JP" altLang="en-US" sz="2800"/>
              <a:t> ：成分</a:t>
            </a:r>
          </a:p>
        </p:txBody>
      </p:sp>
      <p:sp>
        <p:nvSpPr>
          <p:cNvPr id="11" name="スライド番号プレースホルダー 10">
            <a:extLst>
              <a:ext uri="{FF2B5EF4-FFF2-40B4-BE49-F238E27FC236}">
                <a16:creationId xmlns:a16="http://schemas.microsoft.com/office/drawing/2014/main" id="{4E409BC0-98CF-309B-A401-2A2DA8CC1538}"/>
              </a:ext>
            </a:extLst>
          </p:cNvPr>
          <p:cNvSpPr>
            <a:spLocks noGrp="1"/>
          </p:cNvSpPr>
          <p:nvPr>
            <p:ph type="sldNum" sz="quarter" idx="12"/>
          </p:nvPr>
        </p:nvSpPr>
        <p:spPr/>
        <p:txBody>
          <a:bodyPr/>
          <a:lstStyle/>
          <a:p>
            <a:fld id="{4FAB73BC-B049-4115-A692-8D63A059BFB8}" type="slidenum">
              <a:rPr lang="en-US" smtClean="0"/>
              <a:t>23</a:t>
            </a:fld>
            <a:endParaRPr lang="en-US"/>
          </a:p>
        </p:txBody>
      </p:sp>
      <p:sp>
        <p:nvSpPr>
          <p:cNvPr id="25" name="テキスト ボックス 24">
            <a:extLst>
              <a:ext uri="{FF2B5EF4-FFF2-40B4-BE49-F238E27FC236}">
                <a16:creationId xmlns:a16="http://schemas.microsoft.com/office/drawing/2014/main" id="{D9BD5EB1-B823-4AA2-44F2-FB57523015D3}"/>
              </a:ext>
            </a:extLst>
          </p:cNvPr>
          <p:cNvSpPr txBox="1"/>
          <p:nvPr/>
        </p:nvSpPr>
        <p:spPr>
          <a:xfrm>
            <a:off x="9309769" y="732004"/>
            <a:ext cx="2510624" cy="461665"/>
          </a:xfrm>
          <a:prstGeom prst="rect">
            <a:avLst/>
          </a:prstGeom>
          <a:noFill/>
        </p:spPr>
        <p:txBody>
          <a:bodyPr wrap="none" rtlCol="0">
            <a:spAutoFit/>
          </a:bodyPr>
          <a:lstStyle/>
          <a:p>
            <a:r>
              <a:rPr kumimoji="1" lang="en-US" altLang="ja-JP" sz="2400" dirty="0"/>
              <a:t>2</a:t>
            </a:r>
            <a:r>
              <a:rPr kumimoji="1" lang="ja-JP" altLang="en-US" sz="2400"/>
              <a:t>次元の場合の例</a:t>
            </a:r>
          </a:p>
        </p:txBody>
      </p:sp>
      <p:sp>
        <p:nvSpPr>
          <p:cNvPr id="26" name="テキスト ボックス 25">
            <a:extLst>
              <a:ext uri="{FF2B5EF4-FFF2-40B4-BE49-F238E27FC236}">
                <a16:creationId xmlns:a16="http://schemas.microsoft.com/office/drawing/2014/main" id="{0D03750F-C923-47BD-09B7-E2E9A28BD845}"/>
              </a:ext>
            </a:extLst>
          </p:cNvPr>
          <p:cNvSpPr txBox="1"/>
          <p:nvPr/>
        </p:nvSpPr>
        <p:spPr>
          <a:xfrm>
            <a:off x="2651926" y="2565977"/>
            <a:ext cx="861720" cy="461665"/>
          </a:xfrm>
          <a:prstGeom prst="rect">
            <a:avLst/>
          </a:prstGeom>
          <a:noFill/>
        </p:spPr>
        <p:txBody>
          <a:bodyPr wrap="square" rtlCol="0">
            <a:spAutoFit/>
          </a:bodyPr>
          <a:lstStyle/>
          <a:p>
            <a:r>
              <a:rPr kumimoji="1" lang="en-US" altLang="ja-JP" sz="2400" dirty="0"/>
              <a:t>x</a:t>
            </a:r>
            <a:r>
              <a:rPr kumimoji="1" lang="en-US" altLang="ja-JP" sz="2400" baseline="-25000" dirty="0"/>
              <a:t>2</a:t>
            </a:r>
            <a:endParaRPr kumimoji="1" lang="ja-JP" altLang="en-US" sz="2400"/>
          </a:p>
        </p:txBody>
      </p:sp>
      <p:sp>
        <p:nvSpPr>
          <p:cNvPr id="27" name="テキスト ボックス 26">
            <a:extLst>
              <a:ext uri="{FF2B5EF4-FFF2-40B4-BE49-F238E27FC236}">
                <a16:creationId xmlns:a16="http://schemas.microsoft.com/office/drawing/2014/main" id="{E00FAD52-3BD0-1749-4A7F-68A488D01E6D}"/>
              </a:ext>
            </a:extLst>
          </p:cNvPr>
          <p:cNvSpPr txBox="1"/>
          <p:nvPr/>
        </p:nvSpPr>
        <p:spPr>
          <a:xfrm>
            <a:off x="6859215" y="6138043"/>
            <a:ext cx="861720" cy="461665"/>
          </a:xfrm>
          <a:prstGeom prst="rect">
            <a:avLst/>
          </a:prstGeom>
          <a:noFill/>
        </p:spPr>
        <p:txBody>
          <a:bodyPr wrap="square" rtlCol="0">
            <a:spAutoFit/>
          </a:bodyPr>
          <a:lstStyle/>
          <a:p>
            <a:r>
              <a:rPr kumimoji="1" lang="en-US" altLang="ja-JP" sz="2400" dirty="0"/>
              <a:t>x</a:t>
            </a:r>
            <a:r>
              <a:rPr lang="en-US" altLang="ja-JP" sz="2400" baseline="-25000" dirty="0"/>
              <a:t>1</a:t>
            </a:r>
            <a:endParaRPr kumimoji="1" lang="ja-JP" altLang="en-US" sz="2400"/>
          </a:p>
        </p:txBody>
      </p:sp>
    </p:spTree>
    <p:extLst>
      <p:ext uri="{BB962C8B-B14F-4D97-AF65-F5344CB8AC3E}">
        <p14:creationId xmlns:p14="http://schemas.microsoft.com/office/powerpoint/2010/main" val="3697052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87851C-AD18-768D-9429-4CD611BFD20A}"/>
              </a:ext>
            </a:extLst>
          </p:cNvPr>
          <p:cNvSpPr txBox="1"/>
          <p:nvPr/>
        </p:nvSpPr>
        <p:spPr>
          <a:xfrm>
            <a:off x="242888" y="200025"/>
            <a:ext cx="10033516" cy="830997"/>
          </a:xfrm>
          <a:prstGeom prst="rect">
            <a:avLst/>
          </a:prstGeom>
          <a:noFill/>
        </p:spPr>
        <p:txBody>
          <a:bodyPr wrap="none" rtlCol="0">
            <a:spAutoFit/>
          </a:bodyPr>
          <a:lstStyle/>
          <a:p>
            <a:r>
              <a:rPr kumimoji="1" lang="ja-JP" altLang="en-US" sz="4800"/>
              <a:t>計算で軸を決める手法（超重要！）</a:t>
            </a:r>
          </a:p>
        </p:txBody>
      </p:sp>
      <p:sp>
        <p:nvSpPr>
          <p:cNvPr id="5" name="テキスト ボックス 4">
            <a:extLst>
              <a:ext uri="{FF2B5EF4-FFF2-40B4-BE49-F238E27FC236}">
                <a16:creationId xmlns:a16="http://schemas.microsoft.com/office/drawing/2014/main" id="{1F6958E4-F4C6-F180-5E22-5759536AB36E}"/>
              </a:ext>
            </a:extLst>
          </p:cNvPr>
          <p:cNvSpPr txBox="1"/>
          <p:nvPr/>
        </p:nvSpPr>
        <p:spPr>
          <a:xfrm>
            <a:off x="488515" y="1199837"/>
            <a:ext cx="1980029" cy="523220"/>
          </a:xfrm>
          <a:prstGeom prst="rect">
            <a:avLst/>
          </a:prstGeom>
          <a:noFill/>
        </p:spPr>
        <p:txBody>
          <a:bodyPr wrap="none" rtlCol="0">
            <a:spAutoFit/>
          </a:bodyPr>
          <a:lstStyle/>
          <a:p>
            <a:r>
              <a:rPr kumimoji="1" lang="ja-JP" altLang="en-US" sz="2800"/>
              <a:t>主成分の軸</a:t>
            </a:r>
          </a:p>
        </p:txBody>
      </p:sp>
      <p:sp>
        <p:nvSpPr>
          <p:cNvPr id="6" name="テキスト ボックス 5">
            <a:extLst>
              <a:ext uri="{FF2B5EF4-FFF2-40B4-BE49-F238E27FC236}">
                <a16:creationId xmlns:a16="http://schemas.microsoft.com/office/drawing/2014/main" id="{7853C60A-48F3-49C4-1112-6620D43B1507}"/>
              </a:ext>
            </a:extLst>
          </p:cNvPr>
          <p:cNvSpPr txBox="1"/>
          <p:nvPr/>
        </p:nvSpPr>
        <p:spPr>
          <a:xfrm>
            <a:off x="1300456" y="2806208"/>
            <a:ext cx="9591087" cy="523220"/>
          </a:xfrm>
          <a:prstGeom prst="rect">
            <a:avLst/>
          </a:prstGeom>
          <a:noFill/>
        </p:spPr>
        <p:txBody>
          <a:bodyPr wrap="none" rtlCol="0">
            <a:spAutoFit/>
          </a:bodyPr>
          <a:lstStyle/>
          <a:p>
            <a:r>
              <a:rPr kumimoji="1" lang="ja-JP" altLang="en-US" sz="2800"/>
              <a:t>主成分の分散が最大の時の係数</a:t>
            </a:r>
            <a:r>
              <a:rPr kumimoji="1" lang="en-US" altLang="ja-JP" sz="2800" dirty="0"/>
              <a:t>a</a:t>
            </a:r>
            <a:r>
              <a:rPr kumimoji="1" lang="en-US" altLang="ja-JP" sz="2800" baseline="-25000" dirty="0"/>
              <a:t>1</a:t>
            </a:r>
            <a:r>
              <a:rPr kumimoji="1" lang="en-US" altLang="ja-JP" sz="2800" dirty="0"/>
              <a:t>,a</a:t>
            </a:r>
            <a:r>
              <a:rPr kumimoji="1" lang="en-US" altLang="ja-JP" sz="2800" baseline="-25000" dirty="0"/>
              <a:t>2</a:t>
            </a:r>
            <a:r>
              <a:rPr kumimoji="1" lang="ja-JP" altLang="en-US" sz="2800"/>
              <a:t>を求める→主成分分析</a:t>
            </a:r>
            <a:endParaRPr kumimoji="1" lang="ja-JP" altLang="en-US" sz="2800" baseline="-25000"/>
          </a:p>
        </p:txBody>
      </p:sp>
      <p:sp>
        <p:nvSpPr>
          <p:cNvPr id="7" name="テキスト ボックス 6">
            <a:extLst>
              <a:ext uri="{FF2B5EF4-FFF2-40B4-BE49-F238E27FC236}">
                <a16:creationId xmlns:a16="http://schemas.microsoft.com/office/drawing/2014/main" id="{0DD950AD-93AC-8E76-C026-0FD8F76E7140}"/>
              </a:ext>
            </a:extLst>
          </p:cNvPr>
          <p:cNvSpPr txBox="1"/>
          <p:nvPr/>
        </p:nvSpPr>
        <p:spPr>
          <a:xfrm>
            <a:off x="2108114" y="3528572"/>
            <a:ext cx="7840608" cy="1200329"/>
          </a:xfrm>
          <a:prstGeom prst="rect">
            <a:avLst/>
          </a:prstGeom>
          <a:noFill/>
          <a:ln>
            <a:solidFill>
              <a:schemeClr val="tx1"/>
            </a:solidFill>
          </a:ln>
        </p:spPr>
        <p:txBody>
          <a:bodyPr wrap="none" rtlCol="0">
            <a:spAutoFit/>
          </a:bodyPr>
          <a:lstStyle/>
          <a:p>
            <a:pPr algn="ctr"/>
            <a:r>
              <a:rPr lang="ja-JP" altLang="en-US" sz="3600" b="1" i="0" u="none" strike="noStrike">
                <a:effectLst/>
                <a:latin typeface="YakuHanJPs"/>
              </a:rPr>
              <a:t>主成分の分散の値は説明変数の</a:t>
            </a:r>
            <a:endParaRPr lang="en-US" altLang="ja-JP" sz="3600" b="1" i="0" u="none" strike="noStrike" dirty="0">
              <a:effectLst/>
              <a:latin typeface="YakuHanJPs"/>
            </a:endParaRPr>
          </a:p>
          <a:p>
            <a:pPr algn="ctr"/>
            <a:r>
              <a:rPr lang="ja-JP" altLang="en-US" sz="3600" b="1" i="0" u="none" strike="noStrike">
                <a:solidFill>
                  <a:srgbClr val="FF0000"/>
                </a:solidFill>
                <a:effectLst/>
                <a:latin typeface="YakuHanJPs"/>
              </a:rPr>
              <a:t>分散共分散行列の固有値</a:t>
            </a:r>
            <a:r>
              <a:rPr lang="en-US" altLang="ja-JP" sz="3600" b="1" i="0" u="none" strike="noStrike" dirty="0" err="1">
                <a:solidFill>
                  <a:srgbClr val="FF0000"/>
                </a:solidFill>
                <a:effectLst/>
                <a:latin typeface="YakuHanJPs"/>
              </a:rPr>
              <a:t>λ</a:t>
            </a:r>
            <a:r>
              <a:rPr lang="ja-JP" altLang="en-US" sz="3600" b="1" i="0" u="none" strike="noStrike">
                <a:effectLst/>
                <a:latin typeface="YakuHanJPs"/>
              </a:rPr>
              <a:t>の値と一致</a:t>
            </a:r>
            <a:endParaRPr kumimoji="1" lang="ja-JP" altLang="en-US" sz="3600"/>
          </a:p>
        </p:txBody>
      </p:sp>
      <p:sp>
        <p:nvSpPr>
          <p:cNvPr id="8" name="テキスト ボックス 7">
            <a:extLst>
              <a:ext uri="{FF2B5EF4-FFF2-40B4-BE49-F238E27FC236}">
                <a16:creationId xmlns:a16="http://schemas.microsoft.com/office/drawing/2014/main" id="{6F844F16-83B2-E1AA-D86C-2EBD408CA2CE}"/>
              </a:ext>
            </a:extLst>
          </p:cNvPr>
          <p:cNvSpPr txBox="1"/>
          <p:nvPr/>
        </p:nvSpPr>
        <p:spPr>
          <a:xfrm>
            <a:off x="1382755" y="5580757"/>
            <a:ext cx="9291326" cy="1077218"/>
          </a:xfrm>
          <a:prstGeom prst="rect">
            <a:avLst/>
          </a:prstGeom>
          <a:noFill/>
        </p:spPr>
        <p:txBody>
          <a:bodyPr wrap="none" rtlCol="0">
            <a:spAutoFit/>
          </a:bodyPr>
          <a:lstStyle/>
          <a:p>
            <a:pPr algn="ctr"/>
            <a:r>
              <a:rPr lang="ja-JP" altLang="en-US" sz="3200" b="1" i="0" u="none" strike="noStrike">
                <a:solidFill>
                  <a:srgbClr val="002060"/>
                </a:solidFill>
                <a:effectLst/>
                <a:latin typeface="YakuHanJPs"/>
              </a:rPr>
              <a:t>最大固有値に属する固有ベクトル</a:t>
            </a:r>
            <a:r>
              <a:rPr lang="en-US" altLang="ja-JP" sz="3200" b="1" i="0" u="none" strike="noStrike" dirty="0">
                <a:solidFill>
                  <a:srgbClr val="002060"/>
                </a:solidFill>
                <a:effectLst/>
                <a:latin typeface="YakuHanJPs"/>
              </a:rPr>
              <a:t>[a</a:t>
            </a:r>
            <a:r>
              <a:rPr lang="en-US" altLang="ja-JP" sz="3200" b="1" i="0" u="none" strike="noStrike" baseline="30000" dirty="0">
                <a:solidFill>
                  <a:srgbClr val="002060"/>
                </a:solidFill>
                <a:effectLst/>
                <a:latin typeface="YakuHanJPs"/>
              </a:rPr>
              <a:t>1</a:t>
            </a:r>
            <a:r>
              <a:rPr lang="en-US" altLang="ja-JP" sz="3200" b="1" i="0" u="none" strike="noStrike" dirty="0">
                <a:solidFill>
                  <a:srgbClr val="002060"/>
                </a:solidFill>
                <a:effectLst/>
                <a:latin typeface="YakuHanJPs"/>
              </a:rPr>
              <a:t>,a</a:t>
            </a:r>
            <a:r>
              <a:rPr lang="en-US" altLang="ja-JP" sz="3200" b="1" i="0" u="none" strike="noStrike" baseline="30000" dirty="0">
                <a:solidFill>
                  <a:srgbClr val="002060"/>
                </a:solidFill>
                <a:effectLst/>
                <a:latin typeface="YakuHanJPs"/>
              </a:rPr>
              <a:t>2</a:t>
            </a:r>
            <a:r>
              <a:rPr lang="en-US" altLang="ja-JP" sz="3200" b="1" i="0" u="none" strike="noStrike" dirty="0">
                <a:solidFill>
                  <a:srgbClr val="002060"/>
                </a:solidFill>
                <a:effectLst/>
                <a:latin typeface="YakuHanJPs"/>
              </a:rPr>
              <a:t>]</a:t>
            </a:r>
            <a:r>
              <a:rPr lang="en-US" altLang="ja-JP" sz="3200" b="1" i="0" u="none" strike="noStrike" baseline="30000" dirty="0">
                <a:solidFill>
                  <a:srgbClr val="002060"/>
                </a:solidFill>
                <a:effectLst/>
                <a:latin typeface="YakuHanJPs"/>
              </a:rPr>
              <a:t>t</a:t>
            </a:r>
            <a:r>
              <a:rPr lang="ja-JP" altLang="en-US" sz="3200" b="1" i="0" u="none" strike="noStrike">
                <a:effectLst/>
                <a:latin typeface="YakuHanJPs"/>
              </a:rPr>
              <a:t>を求めれば</a:t>
            </a:r>
            <a:endParaRPr lang="en-US" altLang="ja-JP" sz="3200" b="1" i="0" u="none" strike="noStrike" dirty="0">
              <a:effectLst/>
              <a:latin typeface="YakuHanJPs"/>
            </a:endParaRPr>
          </a:p>
          <a:p>
            <a:pPr algn="ctr"/>
            <a:r>
              <a:rPr kumimoji="1" lang="ja-JP" altLang="en-US" sz="3200" b="1">
                <a:latin typeface="YakuHanJPs"/>
              </a:rPr>
              <a:t>主成分分析ができる</a:t>
            </a:r>
            <a:endParaRPr kumimoji="1" lang="ja-JP" altLang="en-US" sz="3200"/>
          </a:p>
        </p:txBody>
      </p:sp>
      <p:sp>
        <p:nvSpPr>
          <p:cNvPr id="3" name="下矢印 2">
            <a:extLst>
              <a:ext uri="{FF2B5EF4-FFF2-40B4-BE49-F238E27FC236}">
                <a16:creationId xmlns:a16="http://schemas.microsoft.com/office/drawing/2014/main" id="{39CB7115-1CDD-DA6B-658D-092B6CCFA5C6}"/>
              </a:ext>
            </a:extLst>
          </p:cNvPr>
          <p:cNvSpPr/>
          <p:nvPr/>
        </p:nvSpPr>
        <p:spPr>
          <a:xfrm>
            <a:off x="5658252" y="4899815"/>
            <a:ext cx="740332" cy="680941"/>
          </a:xfrm>
          <a:prstGeom prst="downArrow">
            <a:avLst/>
          </a:prstGeom>
          <a:solidFill>
            <a:schemeClr val="accent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38A9C7A-1BD1-63ED-2849-92240B056AFF}"/>
              </a:ext>
            </a:extLst>
          </p:cNvPr>
          <p:cNvSpPr txBox="1"/>
          <p:nvPr/>
        </p:nvSpPr>
        <p:spPr>
          <a:xfrm>
            <a:off x="6341032" y="4967968"/>
            <a:ext cx="1116011" cy="523220"/>
          </a:xfrm>
          <a:prstGeom prst="rect">
            <a:avLst/>
          </a:prstGeom>
          <a:noFill/>
        </p:spPr>
        <p:txBody>
          <a:bodyPr wrap="none" rtlCol="0">
            <a:spAutoFit/>
          </a:bodyPr>
          <a:lstStyle/>
          <a:p>
            <a:r>
              <a:rPr kumimoji="1" lang="ja-JP" altLang="en-US" sz="2800"/>
              <a:t>つまり</a:t>
            </a:r>
          </a:p>
        </p:txBody>
      </p:sp>
      <p:sp>
        <p:nvSpPr>
          <p:cNvPr id="10" name="スライド番号プレースホルダー 9">
            <a:extLst>
              <a:ext uri="{FF2B5EF4-FFF2-40B4-BE49-F238E27FC236}">
                <a16:creationId xmlns:a16="http://schemas.microsoft.com/office/drawing/2014/main" id="{2C28B1C7-90CF-4D54-7120-CB2B32C7FF3A}"/>
              </a:ext>
            </a:extLst>
          </p:cNvPr>
          <p:cNvSpPr>
            <a:spLocks noGrp="1"/>
          </p:cNvSpPr>
          <p:nvPr>
            <p:ph type="sldNum" sz="quarter" idx="12"/>
          </p:nvPr>
        </p:nvSpPr>
        <p:spPr/>
        <p:txBody>
          <a:bodyPr/>
          <a:lstStyle/>
          <a:p>
            <a:fld id="{4FAB73BC-B049-4115-A692-8D63A059BFB8}" type="slidenum">
              <a:rPr lang="en-US" smtClean="0"/>
              <a:t>24</a:t>
            </a:fld>
            <a:endParaRPr 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A05ED19-302B-790F-33F3-7B7DF157FCC2}"/>
                  </a:ext>
                </a:extLst>
              </p:cNvPr>
              <p:cNvSpPr txBox="1"/>
              <p:nvPr/>
            </p:nvSpPr>
            <p:spPr>
              <a:xfrm>
                <a:off x="2468544" y="1273392"/>
                <a:ext cx="2948949" cy="13417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𝑍</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 </m:t>
                      </m:r>
                      <m:nary>
                        <m:naryPr>
                          <m:chr m:val="∑"/>
                          <m:ctrlPr>
                            <a:rPr kumimoji="1" lang="en-US" altLang="ja-JP" sz="3200" b="0" i="1" smtClean="0">
                              <a:latin typeface="Cambria Math" panose="02040503050406030204" pitchFamily="18" charset="0"/>
                            </a:rPr>
                          </m:ctrlPr>
                        </m:naryPr>
                        <m:sub>
                          <m:r>
                            <m:rPr>
                              <m:brk m:alnAt="23"/>
                            </m:rPr>
                            <a:rPr kumimoji="1" lang="en-US" altLang="ja-JP" sz="3200" b="0" i="1" smtClean="0">
                              <a:latin typeface="Cambria Math" panose="02040503050406030204" pitchFamily="18" charset="0"/>
                            </a:rPr>
                            <m:t>𝐾</m:t>
                          </m:r>
                          <m:r>
                            <a:rPr kumimoji="1" lang="en-US" altLang="ja-JP" sz="3200" b="0" i="1" smtClean="0">
                              <a:latin typeface="Cambria Math" panose="02040503050406030204" pitchFamily="18" charset="0"/>
                            </a:rPr>
                            <m:t>=1</m:t>
                          </m:r>
                        </m:sub>
                        <m:sup>
                          <m:r>
                            <a:rPr kumimoji="1" lang="en-US" altLang="ja-JP" sz="3200" b="0" i="1" smtClean="0">
                              <a:latin typeface="Cambria Math" panose="02040503050406030204" pitchFamily="18" charset="0"/>
                            </a:rPr>
                            <m:t>𝑝</m:t>
                          </m:r>
                        </m:sup>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𝑎</m:t>
                              </m:r>
                            </m:e>
                            <m:sub>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𝑘</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𝑘</m:t>
                              </m:r>
                            </m:sub>
                          </m:sSub>
                        </m:e>
                      </m:nary>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CA05ED19-302B-790F-33F3-7B7DF157FCC2}"/>
                  </a:ext>
                </a:extLst>
              </p:cNvPr>
              <p:cNvSpPr txBox="1">
                <a:spLocks noRot="1" noChangeAspect="1" noMove="1" noResize="1" noEditPoints="1" noAdjustHandles="1" noChangeArrowheads="1" noChangeShapeType="1" noTextEdit="1"/>
              </p:cNvSpPr>
              <p:nvPr/>
            </p:nvSpPr>
            <p:spPr>
              <a:xfrm>
                <a:off x="2468544" y="1273392"/>
                <a:ext cx="2948949" cy="1341714"/>
              </a:xfrm>
              <a:prstGeom prst="rect">
                <a:avLst/>
              </a:prstGeom>
              <a:blipFill>
                <a:blip r:embed="rId4"/>
                <a:stretch>
                  <a:fillRect l="-12446" t="-120755" b="-183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9E778AC-40AE-144D-2C48-E67642ABB30C}"/>
                  </a:ext>
                </a:extLst>
              </p:cNvPr>
              <p:cNvSpPr txBox="1"/>
              <p:nvPr/>
            </p:nvSpPr>
            <p:spPr>
              <a:xfrm>
                <a:off x="7086656" y="1273392"/>
                <a:ext cx="3187860" cy="13417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𝑍</m:t>
                          </m:r>
                        </m:e>
                        <m:sub>
                          <m:r>
                            <a:rPr kumimoji="1" lang="en-US" altLang="ja-JP" sz="3200" b="0" i="1" smtClean="0">
                              <a:latin typeface="Cambria Math" panose="02040503050406030204" pitchFamily="18" charset="0"/>
                            </a:rPr>
                            <m:t>𝑚</m:t>
                          </m:r>
                        </m:sub>
                      </m:sSub>
                      <m:r>
                        <a:rPr kumimoji="1" lang="en-US" altLang="ja-JP" sz="3200" b="0" i="1" smtClean="0">
                          <a:latin typeface="Cambria Math" panose="02040503050406030204" pitchFamily="18" charset="0"/>
                        </a:rPr>
                        <m:t>= </m:t>
                      </m:r>
                      <m:nary>
                        <m:naryPr>
                          <m:chr m:val="∑"/>
                          <m:ctrlPr>
                            <a:rPr kumimoji="1" lang="en-US" altLang="ja-JP" sz="3200" b="0" i="1" smtClean="0">
                              <a:latin typeface="Cambria Math" panose="02040503050406030204" pitchFamily="18" charset="0"/>
                            </a:rPr>
                          </m:ctrlPr>
                        </m:naryPr>
                        <m:sub>
                          <m:r>
                            <m:rPr>
                              <m:brk m:alnAt="23"/>
                            </m:rPr>
                            <a:rPr kumimoji="1" lang="en-US" altLang="ja-JP" sz="3200" b="0" i="1" smtClean="0">
                              <a:latin typeface="Cambria Math" panose="02040503050406030204" pitchFamily="18" charset="0"/>
                            </a:rPr>
                            <m:t>𝐾</m:t>
                          </m:r>
                          <m:r>
                            <a:rPr kumimoji="1" lang="en-US" altLang="ja-JP" sz="3200" b="0" i="1" smtClean="0">
                              <a:latin typeface="Cambria Math" panose="02040503050406030204" pitchFamily="18" charset="0"/>
                            </a:rPr>
                            <m:t>=1</m:t>
                          </m:r>
                        </m:sub>
                        <m:sup>
                          <m:r>
                            <a:rPr kumimoji="1" lang="en-US" altLang="ja-JP" sz="3200" b="0" i="1" smtClean="0">
                              <a:latin typeface="Cambria Math" panose="02040503050406030204" pitchFamily="18" charset="0"/>
                            </a:rPr>
                            <m:t>𝑝</m:t>
                          </m:r>
                        </m:sup>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𝑎</m:t>
                              </m:r>
                            </m:e>
                            <m:sub>
                              <m:r>
                                <a:rPr kumimoji="1" lang="en-US" altLang="ja-JP" sz="3200" b="0" i="1" smtClean="0">
                                  <a:latin typeface="Cambria Math" panose="02040503050406030204" pitchFamily="18" charset="0"/>
                                </a:rPr>
                                <m:t>𝑚𝑘</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𝑘</m:t>
                              </m:r>
                            </m:sub>
                          </m:sSub>
                        </m:e>
                      </m:nary>
                    </m:oMath>
                  </m:oMathPara>
                </a14:m>
                <a:endParaRPr kumimoji="1" lang="ja-JP" altLang="en-US" sz="3200"/>
              </a:p>
            </p:txBody>
          </p:sp>
        </mc:Choice>
        <mc:Fallback xmlns="">
          <p:sp>
            <p:nvSpPr>
              <p:cNvPr id="13" name="テキスト ボックス 12">
                <a:extLst>
                  <a:ext uri="{FF2B5EF4-FFF2-40B4-BE49-F238E27FC236}">
                    <a16:creationId xmlns:a16="http://schemas.microsoft.com/office/drawing/2014/main" id="{F9E778AC-40AE-144D-2C48-E67642ABB30C}"/>
                  </a:ext>
                </a:extLst>
              </p:cNvPr>
              <p:cNvSpPr txBox="1">
                <a:spLocks noRot="1" noChangeAspect="1" noMove="1" noResize="1" noEditPoints="1" noAdjustHandles="1" noChangeArrowheads="1" noChangeShapeType="1" noTextEdit="1"/>
              </p:cNvSpPr>
              <p:nvPr/>
            </p:nvSpPr>
            <p:spPr>
              <a:xfrm>
                <a:off x="7086656" y="1273392"/>
                <a:ext cx="3187860" cy="1341714"/>
              </a:xfrm>
              <a:prstGeom prst="rect">
                <a:avLst/>
              </a:prstGeom>
              <a:blipFill>
                <a:blip r:embed="rId5"/>
                <a:stretch>
                  <a:fillRect l="-7968" t="-120755" b="-183019"/>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F6CE0AFE-CAED-39E9-D347-4EB7D27B208C}"/>
              </a:ext>
            </a:extLst>
          </p:cNvPr>
          <p:cNvSpPr txBox="1"/>
          <p:nvPr/>
        </p:nvSpPr>
        <p:spPr>
          <a:xfrm>
            <a:off x="5708418" y="1623624"/>
            <a:ext cx="877163" cy="923330"/>
          </a:xfrm>
          <a:prstGeom prst="rect">
            <a:avLst/>
          </a:prstGeom>
          <a:noFill/>
        </p:spPr>
        <p:txBody>
          <a:bodyPr wrap="none" rtlCol="0">
            <a:spAutoFit/>
          </a:bodyPr>
          <a:lstStyle/>
          <a:p>
            <a:r>
              <a:rPr kumimoji="1" lang="en-US" altLang="ja-JP" sz="5400" b="1" dirty="0"/>
              <a:t>…</a:t>
            </a:r>
            <a:endParaRPr kumimoji="1" lang="ja-JP" altLang="en-US" sz="5400" b="1"/>
          </a:p>
        </p:txBody>
      </p:sp>
    </p:spTree>
    <p:extLst>
      <p:ext uri="{BB962C8B-B14F-4D97-AF65-F5344CB8AC3E}">
        <p14:creationId xmlns:p14="http://schemas.microsoft.com/office/powerpoint/2010/main" val="1516332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16DD78-6648-4BDC-9859-9E311EF621FF}"/>
              </a:ext>
            </a:extLst>
          </p:cNvPr>
          <p:cNvSpPr txBox="1"/>
          <p:nvPr/>
        </p:nvSpPr>
        <p:spPr>
          <a:xfrm>
            <a:off x="242888" y="200025"/>
            <a:ext cx="8802410" cy="830997"/>
          </a:xfrm>
          <a:prstGeom prst="rect">
            <a:avLst/>
          </a:prstGeom>
          <a:noFill/>
        </p:spPr>
        <p:txBody>
          <a:bodyPr wrap="none" rtlCol="0">
            <a:spAutoFit/>
          </a:bodyPr>
          <a:lstStyle/>
          <a:p>
            <a:r>
              <a:rPr kumimoji="1" lang="ja-JP" altLang="en-US" sz="4800"/>
              <a:t>多変数の場合の主成分分析の例</a:t>
            </a:r>
          </a:p>
        </p:txBody>
      </p:sp>
      <p:graphicFrame>
        <p:nvGraphicFramePr>
          <p:cNvPr id="3" name="表 2">
            <a:extLst>
              <a:ext uri="{FF2B5EF4-FFF2-40B4-BE49-F238E27FC236}">
                <a16:creationId xmlns:a16="http://schemas.microsoft.com/office/drawing/2014/main" id="{E2B1D531-BF33-B351-819B-D762BDC3D430}"/>
              </a:ext>
            </a:extLst>
          </p:cNvPr>
          <p:cNvGraphicFramePr>
            <a:graphicFrameLocks noGrp="1"/>
          </p:cNvGraphicFramePr>
          <p:nvPr>
            <p:extLst>
              <p:ext uri="{D42A27DB-BD31-4B8C-83A1-F6EECF244321}">
                <p14:modId xmlns:p14="http://schemas.microsoft.com/office/powerpoint/2010/main" val="253940779"/>
              </p:ext>
            </p:extLst>
          </p:nvPr>
        </p:nvGraphicFramePr>
        <p:xfrm>
          <a:off x="1062275" y="1308389"/>
          <a:ext cx="10067450" cy="2590800"/>
        </p:xfrm>
        <a:graphic>
          <a:graphicData uri="http://schemas.openxmlformats.org/drawingml/2006/table">
            <a:tbl>
              <a:tblPr firstRow="1" bandRow="1">
                <a:tableStyleId>{74C1A8A3-306A-4EB7-A6B1-4F7E0EB9C5D6}</a:tableStyleId>
              </a:tblPr>
              <a:tblGrid>
                <a:gridCol w="2013490">
                  <a:extLst>
                    <a:ext uri="{9D8B030D-6E8A-4147-A177-3AD203B41FA5}">
                      <a16:colId xmlns:a16="http://schemas.microsoft.com/office/drawing/2014/main" val="2711251338"/>
                    </a:ext>
                  </a:extLst>
                </a:gridCol>
                <a:gridCol w="2013490">
                  <a:extLst>
                    <a:ext uri="{9D8B030D-6E8A-4147-A177-3AD203B41FA5}">
                      <a16:colId xmlns:a16="http://schemas.microsoft.com/office/drawing/2014/main" val="3292836706"/>
                    </a:ext>
                  </a:extLst>
                </a:gridCol>
                <a:gridCol w="2013490">
                  <a:extLst>
                    <a:ext uri="{9D8B030D-6E8A-4147-A177-3AD203B41FA5}">
                      <a16:colId xmlns:a16="http://schemas.microsoft.com/office/drawing/2014/main" val="3303092326"/>
                    </a:ext>
                  </a:extLst>
                </a:gridCol>
                <a:gridCol w="2013490">
                  <a:extLst>
                    <a:ext uri="{9D8B030D-6E8A-4147-A177-3AD203B41FA5}">
                      <a16:colId xmlns:a16="http://schemas.microsoft.com/office/drawing/2014/main" val="2340594579"/>
                    </a:ext>
                  </a:extLst>
                </a:gridCol>
                <a:gridCol w="2013490">
                  <a:extLst>
                    <a:ext uri="{9D8B030D-6E8A-4147-A177-3AD203B41FA5}">
                      <a16:colId xmlns:a16="http://schemas.microsoft.com/office/drawing/2014/main" val="1925753813"/>
                    </a:ext>
                  </a:extLst>
                </a:gridCol>
              </a:tblGrid>
              <a:tr h="370840">
                <a:tc>
                  <a:txBody>
                    <a:bodyPr/>
                    <a:lstStyle/>
                    <a:p>
                      <a:pPr algn="ctr"/>
                      <a:r>
                        <a:rPr kumimoji="1" lang="ja-JP" altLang="en-US" sz="2800">
                          <a:solidFill>
                            <a:srgbClr val="002060"/>
                          </a:solidFill>
                        </a:rPr>
                        <a:t>個体と変数</a:t>
                      </a:r>
                    </a:p>
                  </a:txBody>
                  <a:tcPr/>
                </a:tc>
                <a:tc>
                  <a:txBody>
                    <a:bodyPr/>
                    <a:lstStyle/>
                    <a:p>
                      <a:pPr algn="ctr"/>
                      <a:r>
                        <a:rPr kumimoji="1" lang="en-US" altLang="ja-JP" sz="2800" dirty="0">
                          <a:solidFill>
                            <a:srgbClr val="002060"/>
                          </a:solidFill>
                        </a:rPr>
                        <a:t>x</a:t>
                      </a:r>
                      <a:r>
                        <a:rPr kumimoji="1" lang="en-US" altLang="ja-JP" sz="2800" baseline="-25000" dirty="0">
                          <a:solidFill>
                            <a:srgbClr val="002060"/>
                          </a:solidFill>
                        </a:rPr>
                        <a:t>1</a:t>
                      </a:r>
                      <a:endParaRPr kumimoji="1" lang="ja-JP" altLang="en-US" sz="2800" baseline="-2500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a:solidFill>
                            <a:srgbClr val="002060"/>
                          </a:solidFill>
                        </a:rPr>
                        <a:t>x</a:t>
                      </a:r>
                      <a:r>
                        <a:rPr kumimoji="1" lang="en-US" altLang="ja-JP" sz="2800" baseline="-25000" dirty="0">
                          <a:solidFill>
                            <a:srgbClr val="002060"/>
                          </a:solidFill>
                        </a:rPr>
                        <a:t>2</a:t>
                      </a:r>
                      <a:endParaRPr kumimoji="1" lang="ja-JP" altLang="en-US" sz="2800" baseline="-2500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aseline="-25000" dirty="0">
                          <a:solidFill>
                            <a:srgbClr val="002060"/>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err="1">
                          <a:solidFill>
                            <a:srgbClr val="002060"/>
                          </a:solidFill>
                        </a:rPr>
                        <a:t>x</a:t>
                      </a:r>
                      <a:r>
                        <a:rPr kumimoji="1" lang="en-US" altLang="ja-JP" sz="2800" baseline="-25000" dirty="0" err="1">
                          <a:solidFill>
                            <a:srgbClr val="002060"/>
                          </a:solidFill>
                        </a:rPr>
                        <a:t>p</a:t>
                      </a:r>
                      <a:endParaRPr kumimoji="1" lang="ja-JP" altLang="en-US" sz="2800" baseline="-25000">
                        <a:solidFill>
                          <a:srgbClr val="002060"/>
                        </a:solidFill>
                      </a:endParaRPr>
                    </a:p>
                  </a:txBody>
                  <a:tcPr/>
                </a:tc>
                <a:extLst>
                  <a:ext uri="{0D108BD9-81ED-4DB2-BD59-A6C34878D82A}">
                    <a16:rowId xmlns:a16="http://schemas.microsoft.com/office/drawing/2014/main" val="2190805146"/>
                  </a:ext>
                </a:extLst>
              </a:tr>
              <a:tr h="370840">
                <a:tc>
                  <a:txBody>
                    <a:bodyPr/>
                    <a:lstStyle/>
                    <a:p>
                      <a:pPr algn="ctr"/>
                      <a:r>
                        <a:rPr kumimoji="1" lang="en-US" altLang="ja-JP" sz="2800" dirty="0">
                          <a:solidFill>
                            <a:srgbClr val="002060"/>
                          </a:solidFill>
                        </a:rPr>
                        <a:t>1</a:t>
                      </a:r>
                      <a:endParaRPr kumimoji="1" lang="ja-JP" altLang="en-US" sz="280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a:solidFill>
                            <a:srgbClr val="002060"/>
                          </a:solidFill>
                        </a:rPr>
                        <a:t>x</a:t>
                      </a:r>
                      <a:r>
                        <a:rPr kumimoji="1" lang="en-US" altLang="ja-JP" sz="2800" baseline="-25000" dirty="0">
                          <a:solidFill>
                            <a:srgbClr val="002060"/>
                          </a:solidFill>
                        </a:rPr>
                        <a:t>11</a:t>
                      </a:r>
                      <a:endParaRPr kumimoji="1" lang="ja-JP" altLang="en-US" sz="2800" baseline="-2500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a:solidFill>
                            <a:srgbClr val="002060"/>
                          </a:solidFill>
                        </a:rPr>
                        <a:t>x</a:t>
                      </a:r>
                      <a:r>
                        <a:rPr kumimoji="1" lang="en-US" altLang="ja-JP" sz="2800" baseline="-25000" dirty="0">
                          <a:solidFill>
                            <a:srgbClr val="002060"/>
                          </a:solidFill>
                        </a:rPr>
                        <a:t>21</a:t>
                      </a:r>
                      <a:endParaRPr kumimoji="1" lang="ja-JP" altLang="en-US" sz="2800" baseline="-25000">
                        <a:solidFill>
                          <a:srgbClr val="002060"/>
                        </a:solidFill>
                      </a:endParaRPr>
                    </a:p>
                  </a:txBody>
                  <a:tcPr/>
                </a:tc>
                <a:tc>
                  <a:txBody>
                    <a:bodyPr/>
                    <a:lstStyle/>
                    <a:p>
                      <a:pPr algn="ctr"/>
                      <a:r>
                        <a:rPr kumimoji="1" lang="en-US" altLang="ja-JP" sz="2800" dirty="0">
                          <a:solidFill>
                            <a:srgbClr val="002060"/>
                          </a:solidFill>
                        </a:rPr>
                        <a:t>…</a:t>
                      </a:r>
                      <a:endParaRPr kumimoji="1" lang="ja-JP" altLang="en-US" sz="280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a:solidFill>
                            <a:srgbClr val="002060"/>
                          </a:solidFill>
                        </a:rPr>
                        <a:t>x</a:t>
                      </a:r>
                      <a:r>
                        <a:rPr kumimoji="1" lang="en-US" altLang="ja-JP" sz="2800" baseline="-25000" dirty="0">
                          <a:solidFill>
                            <a:srgbClr val="002060"/>
                          </a:solidFill>
                        </a:rPr>
                        <a:t>p1</a:t>
                      </a:r>
                      <a:endParaRPr kumimoji="1" lang="ja-JP" altLang="en-US" sz="2800" baseline="-25000">
                        <a:solidFill>
                          <a:srgbClr val="002060"/>
                        </a:solidFill>
                      </a:endParaRPr>
                    </a:p>
                  </a:txBody>
                  <a:tcPr/>
                </a:tc>
                <a:extLst>
                  <a:ext uri="{0D108BD9-81ED-4DB2-BD59-A6C34878D82A}">
                    <a16:rowId xmlns:a16="http://schemas.microsoft.com/office/drawing/2014/main" val="1144989586"/>
                  </a:ext>
                </a:extLst>
              </a:tr>
              <a:tr h="370840">
                <a:tc>
                  <a:txBody>
                    <a:bodyPr/>
                    <a:lstStyle/>
                    <a:p>
                      <a:pPr algn="ctr"/>
                      <a:r>
                        <a:rPr kumimoji="1" lang="en-US" altLang="ja-JP" sz="2800" dirty="0">
                          <a:solidFill>
                            <a:srgbClr val="002060"/>
                          </a:solidFill>
                        </a:rPr>
                        <a:t>2</a:t>
                      </a:r>
                      <a:endParaRPr kumimoji="1" lang="ja-JP" altLang="en-US" sz="280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a:solidFill>
                            <a:srgbClr val="002060"/>
                          </a:solidFill>
                        </a:rPr>
                        <a:t>x</a:t>
                      </a:r>
                      <a:r>
                        <a:rPr kumimoji="1" lang="en-US" altLang="ja-JP" sz="2800" baseline="-25000" dirty="0">
                          <a:solidFill>
                            <a:srgbClr val="002060"/>
                          </a:solidFill>
                        </a:rPr>
                        <a:t>12</a:t>
                      </a:r>
                      <a:endParaRPr kumimoji="1" lang="ja-JP" altLang="en-US" sz="2800" baseline="-2500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a:solidFill>
                            <a:srgbClr val="002060"/>
                          </a:solidFill>
                        </a:rPr>
                        <a:t>x</a:t>
                      </a:r>
                      <a:r>
                        <a:rPr kumimoji="1" lang="en-US" altLang="ja-JP" sz="2800" baseline="-25000" dirty="0">
                          <a:solidFill>
                            <a:srgbClr val="002060"/>
                          </a:solidFill>
                        </a:rPr>
                        <a:t>22</a:t>
                      </a:r>
                      <a:endParaRPr kumimoji="1" lang="ja-JP" altLang="en-US" sz="2800" baseline="-25000">
                        <a:solidFill>
                          <a:srgbClr val="002060"/>
                        </a:solidFill>
                      </a:endParaRPr>
                    </a:p>
                  </a:txBody>
                  <a:tcPr/>
                </a:tc>
                <a:tc>
                  <a:txBody>
                    <a:bodyPr/>
                    <a:lstStyle/>
                    <a:p>
                      <a:pPr algn="ctr"/>
                      <a:r>
                        <a:rPr kumimoji="1" lang="en-US" altLang="ja-JP" sz="2800" dirty="0">
                          <a:solidFill>
                            <a:srgbClr val="002060"/>
                          </a:solidFill>
                        </a:rPr>
                        <a:t>…</a:t>
                      </a:r>
                      <a:endParaRPr kumimoji="1" lang="ja-JP" altLang="en-US" sz="280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a:solidFill>
                            <a:srgbClr val="002060"/>
                          </a:solidFill>
                        </a:rPr>
                        <a:t>x</a:t>
                      </a:r>
                      <a:r>
                        <a:rPr kumimoji="1" lang="en-US" altLang="ja-JP" sz="2800" baseline="-25000" dirty="0">
                          <a:solidFill>
                            <a:srgbClr val="002060"/>
                          </a:solidFill>
                        </a:rPr>
                        <a:t>p2</a:t>
                      </a:r>
                      <a:endParaRPr kumimoji="1" lang="ja-JP" altLang="en-US" sz="2800" baseline="-25000">
                        <a:solidFill>
                          <a:srgbClr val="002060"/>
                        </a:solidFill>
                      </a:endParaRPr>
                    </a:p>
                  </a:txBody>
                  <a:tcPr/>
                </a:tc>
                <a:extLst>
                  <a:ext uri="{0D108BD9-81ED-4DB2-BD59-A6C34878D82A}">
                    <a16:rowId xmlns:a16="http://schemas.microsoft.com/office/drawing/2014/main" val="3424939884"/>
                  </a:ext>
                </a:extLst>
              </a:tr>
              <a:tr h="370840">
                <a:tc>
                  <a:txBody>
                    <a:bodyPr/>
                    <a:lstStyle/>
                    <a:p>
                      <a:pPr algn="ctr"/>
                      <a:r>
                        <a:rPr kumimoji="1" lang="en-US" altLang="ja-JP" sz="2800" dirty="0">
                          <a:solidFill>
                            <a:srgbClr val="002060"/>
                          </a:solidFill>
                        </a:rPr>
                        <a:t>…</a:t>
                      </a:r>
                      <a:endParaRPr kumimoji="1" lang="ja-JP" altLang="en-US" sz="2800">
                        <a:solidFill>
                          <a:srgbClr val="002060"/>
                        </a:solidFill>
                      </a:endParaRPr>
                    </a:p>
                  </a:txBody>
                  <a:tcPr/>
                </a:tc>
                <a:tc>
                  <a:txBody>
                    <a:bodyPr/>
                    <a:lstStyle/>
                    <a:p>
                      <a:pPr algn="ctr"/>
                      <a:r>
                        <a:rPr kumimoji="1" lang="en-US" altLang="ja-JP" sz="2800" dirty="0">
                          <a:solidFill>
                            <a:srgbClr val="002060"/>
                          </a:solidFill>
                        </a:rPr>
                        <a:t>…</a:t>
                      </a:r>
                      <a:endParaRPr kumimoji="1" lang="ja-JP" altLang="en-US" sz="2800">
                        <a:solidFill>
                          <a:srgbClr val="002060"/>
                        </a:solidFill>
                      </a:endParaRPr>
                    </a:p>
                  </a:txBody>
                  <a:tcPr/>
                </a:tc>
                <a:tc>
                  <a:txBody>
                    <a:bodyPr/>
                    <a:lstStyle/>
                    <a:p>
                      <a:pPr algn="ctr"/>
                      <a:r>
                        <a:rPr kumimoji="1" lang="en-US" altLang="ja-JP" sz="2800" dirty="0">
                          <a:solidFill>
                            <a:srgbClr val="002060"/>
                          </a:solidFill>
                        </a:rPr>
                        <a:t>…</a:t>
                      </a:r>
                      <a:endParaRPr kumimoji="1" lang="ja-JP" altLang="en-US" sz="2800">
                        <a:solidFill>
                          <a:srgbClr val="002060"/>
                        </a:solidFill>
                      </a:endParaRPr>
                    </a:p>
                  </a:txBody>
                  <a:tcPr/>
                </a:tc>
                <a:tc>
                  <a:txBody>
                    <a:bodyPr/>
                    <a:lstStyle/>
                    <a:p>
                      <a:pPr algn="ctr"/>
                      <a:endParaRPr kumimoji="1" lang="ja-JP" altLang="en-US" sz="2800">
                        <a:solidFill>
                          <a:srgbClr val="002060"/>
                        </a:solidFill>
                      </a:endParaRPr>
                    </a:p>
                  </a:txBody>
                  <a:tcPr/>
                </a:tc>
                <a:tc>
                  <a:txBody>
                    <a:bodyPr/>
                    <a:lstStyle/>
                    <a:p>
                      <a:pPr algn="ctr"/>
                      <a:endParaRPr kumimoji="1" lang="ja-JP" altLang="en-US" sz="2800">
                        <a:solidFill>
                          <a:srgbClr val="002060"/>
                        </a:solidFill>
                      </a:endParaRPr>
                    </a:p>
                  </a:txBody>
                  <a:tcPr/>
                </a:tc>
                <a:extLst>
                  <a:ext uri="{0D108BD9-81ED-4DB2-BD59-A6C34878D82A}">
                    <a16:rowId xmlns:a16="http://schemas.microsoft.com/office/drawing/2014/main" val="755196169"/>
                  </a:ext>
                </a:extLst>
              </a:tr>
              <a:tr h="370840">
                <a:tc>
                  <a:txBody>
                    <a:bodyPr/>
                    <a:lstStyle/>
                    <a:p>
                      <a:pPr algn="ctr"/>
                      <a:r>
                        <a:rPr kumimoji="1" lang="en-US" altLang="ja-JP" sz="2800" dirty="0">
                          <a:solidFill>
                            <a:srgbClr val="002060"/>
                          </a:solidFill>
                        </a:rPr>
                        <a:t>n</a:t>
                      </a:r>
                      <a:endParaRPr kumimoji="1" lang="ja-JP" altLang="en-US" sz="280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a:solidFill>
                            <a:srgbClr val="002060"/>
                          </a:solidFill>
                        </a:rPr>
                        <a:t>x</a:t>
                      </a:r>
                      <a:r>
                        <a:rPr kumimoji="1" lang="en-US" altLang="ja-JP" sz="2800" baseline="-25000" dirty="0">
                          <a:solidFill>
                            <a:srgbClr val="002060"/>
                          </a:solidFill>
                        </a:rPr>
                        <a:t>1n</a:t>
                      </a:r>
                      <a:endParaRPr kumimoji="1" lang="ja-JP" altLang="en-US" sz="2800" baseline="-2500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a:solidFill>
                            <a:srgbClr val="002060"/>
                          </a:solidFill>
                        </a:rPr>
                        <a:t>x</a:t>
                      </a:r>
                      <a:r>
                        <a:rPr kumimoji="1" lang="en-US" altLang="ja-JP" sz="2800" baseline="-25000" dirty="0">
                          <a:solidFill>
                            <a:srgbClr val="002060"/>
                          </a:solidFill>
                        </a:rPr>
                        <a:t>2n</a:t>
                      </a:r>
                      <a:endParaRPr kumimoji="1" lang="ja-JP" altLang="en-US" sz="2800" baseline="-25000">
                        <a:solidFill>
                          <a:srgbClr val="002060"/>
                        </a:solidFill>
                      </a:endParaRPr>
                    </a:p>
                  </a:txBody>
                  <a:tcPr/>
                </a:tc>
                <a:tc>
                  <a:txBody>
                    <a:bodyPr/>
                    <a:lstStyle/>
                    <a:p>
                      <a:pPr algn="ctr"/>
                      <a:r>
                        <a:rPr kumimoji="1" lang="en-US" altLang="ja-JP" sz="2800" dirty="0">
                          <a:solidFill>
                            <a:srgbClr val="002060"/>
                          </a:solidFill>
                        </a:rPr>
                        <a:t>…</a:t>
                      </a:r>
                      <a:endParaRPr kumimoji="1" lang="ja-JP" altLang="en-US" sz="280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err="1">
                          <a:solidFill>
                            <a:srgbClr val="002060"/>
                          </a:solidFill>
                        </a:rPr>
                        <a:t>x</a:t>
                      </a:r>
                      <a:r>
                        <a:rPr kumimoji="1" lang="en-US" altLang="ja-JP" sz="2800" baseline="-25000" dirty="0" err="1">
                          <a:solidFill>
                            <a:srgbClr val="002060"/>
                          </a:solidFill>
                        </a:rPr>
                        <a:t>pn</a:t>
                      </a:r>
                      <a:endParaRPr kumimoji="1" lang="ja-JP" altLang="en-US" sz="2800" baseline="-25000">
                        <a:solidFill>
                          <a:srgbClr val="002060"/>
                        </a:solidFill>
                      </a:endParaRPr>
                    </a:p>
                  </a:txBody>
                  <a:tcPr/>
                </a:tc>
                <a:extLst>
                  <a:ext uri="{0D108BD9-81ED-4DB2-BD59-A6C34878D82A}">
                    <a16:rowId xmlns:a16="http://schemas.microsoft.com/office/drawing/2014/main" val="93623048"/>
                  </a:ext>
                </a:extLst>
              </a:tr>
            </a:tbl>
          </a:graphicData>
        </a:graphic>
      </p:graphicFrame>
      <p:sp>
        <p:nvSpPr>
          <p:cNvPr id="5" name="スライド番号プレースホルダー 4">
            <a:extLst>
              <a:ext uri="{FF2B5EF4-FFF2-40B4-BE49-F238E27FC236}">
                <a16:creationId xmlns:a16="http://schemas.microsoft.com/office/drawing/2014/main" id="{41CD81E0-88F8-36C4-E7E8-68C01ADF85B8}"/>
              </a:ext>
            </a:extLst>
          </p:cNvPr>
          <p:cNvSpPr>
            <a:spLocks noGrp="1"/>
          </p:cNvSpPr>
          <p:nvPr>
            <p:ph type="sldNum" sz="quarter" idx="12"/>
          </p:nvPr>
        </p:nvSpPr>
        <p:spPr/>
        <p:txBody>
          <a:bodyPr/>
          <a:lstStyle/>
          <a:p>
            <a:fld id="{4FAB73BC-B049-4115-A692-8D63A059BFB8}" type="slidenum">
              <a:rPr lang="en-US" smtClean="0"/>
              <a:t>25</a:t>
            </a:fld>
            <a:endParaRPr lang="en-US"/>
          </a:p>
        </p:txBody>
      </p:sp>
      <p:sp>
        <p:nvSpPr>
          <p:cNvPr id="6" name="テキスト ボックス 5">
            <a:extLst>
              <a:ext uri="{FF2B5EF4-FFF2-40B4-BE49-F238E27FC236}">
                <a16:creationId xmlns:a16="http://schemas.microsoft.com/office/drawing/2014/main" id="{AE8E6298-F422-83E7-2E56-ACE5A6E2EE04}"/>
              </a:ext>
            </a:extLst>
          </p:cNvPr>
          <p:cNvSpPr txBox="1"/>
          <p:nvPr/>
        </p:nvSpPr>
        <p:spPr>
          <a:xfrm>
            <a:off x="1453358" y="5100953"/>
            <a:ext cx="2533066" cy="830997"/>
          </a:xfrm>
          <a:prstGeom prst="rect">
            <a:avLst/>
          </a:prstGeom>
          <a:noFill/>
        </p:spPr>
        <p:txBody>
          <a:bodyPr wrap="none" rtlCol="0">
            <a:spAutoFit/>
          </a:bodyPr>
          <a:lstStyle/>
          <a:p>
            <a:pPr algn="ctr"/>
            <a:r>
              <a:rPr kumimoji="1" lang="ja-JP" altLang="en-US" sz="2400"/>
              <a:t>分散共分散行列</a:t>
            </a:r>
            <a:r>
              <a:rPr kumimoji="1" lang="en-US" altLang="ja-JP" sz="2400" dirty="0"/>
              <a:t>S</a:t>
            </a:r>
          </a:p>
          <a:p>
            <a:pPr algn="ctr"/>
            <a:r>
              <a:rPr kumimoji="1" lang="ja-JP" altLang="en-US" sz="2400"/>
              <a:t>を求める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1079CF1-576D-FF35-1B11-4F5422A60F6E}"/>
                  </a:ext>
                </a:extLst>
              </p:cNvPr>
              <p:cNvSpPr txBox="1"/>
              <p:nvPr/>
            </p:nvSpPr>
            <p:spPr>
              <a:xfrm>
                <a:off x="4473612" y="4228919"/>
                <a:ext cx="5825056" cy="2575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𝑆</m:t>
                      </m:r>
                      <m:r>
                        <a:rPr kumimoji="1" lang="en-US" altLang="ja-JP" sz="4000" b="0" i="1" smtClean="0">
                          <a:latin typeface="Cambria Math" panose="02040503050406030204" pitchFamily="18" charset="0"/>
                        </a:rPr>
                        <m:t>= </m:t>
                      </m:r>
                      <m:d>
                        <m:dPr>
                          <m:begChr m:val="["/>
                          <m:endChr m:val="]"/>
                          <m:ctrlPr>
                            <a:rPr kumimoji="1" lang="en-US" altLang="ja-JP" sz="4000" b="0" i="1" smtClean="0">
                              <a:latin typeface="Cambria Math" panose="02040503050406030204" pitchFamily="18" charset="0"/>
                            </a:rPr>
                          </m:ctrlPr>
                        </m:dPr>
                        <m:e>
                          <m:m>
                            <m:mPr>
                              <m:mcs>
                                <m:mc>
                                  <m:mcPr>
                                    <m:count m:val="3"/>
                                    <m:mcJc m:val="center"/>
                                  </m:mcPr>
                                </m:mc>
                              </m:mcs>
                              <m:ctrlPr>
                                <a:rPr kumimoji="1" lang="en-US" altLang="ja-JP" sz="4000" b="0" i="1" smtClean="0">
                                  <a:latin typeface="Cambria Math" panose="02040503050406030204" pitchFamily="18" charset="0"/>
                                </a:rPr>
                              </m:ctrlPr>
                            </m:mPr>
                            <m:mr>
                              <m:e>
                                <m:m>
                                  <m:mPr>
                                    <m:mcs>
                                      <m:mc>
                                        <m:mcPr>
                                          <m:count m:val="2"/>
                                          <m:mcJc m:val="center"/>
                                        </m:mcPr>
                                      </m:mc>
                                    </m:mcs>
                                    <m:ctrlPr>
                                      <a:rPr kumimoji="1" lang="en-US" altLang="ja-JP" sz="4000" b="0" i="1" smtClean="0">
                                        <a:latin typeface="Cambria Math" panose="02040503050406030204" pitchFamily="18" charset="0"/>
                                      </a:rPr>
                                    </m:ctrlPr>
                                  </m:mPr>
                                  <m:mr>
                                    <m:e>
                                      <m:m>
                                        <m:mPr>
                                          <m:mcs>
                                            <m:mc>
                                              <m:mcPr>
                                                <m:count m:val="1"/>
                                                <m:mcJc m:val="center"/>
                                              </m:mcPr>
                                            </m:mc>
                                          </m:mcs>
                                          <m:ctrlPr>
                                            <a:rPr kumimoji="1" lang="en-US" altLang="ja-JP" sz="4000" b="0" i="1" smtClean="0">
                                              <a:latin typeface="Cambria Math" panose="02040503050406030204" pitchFamily="18" charset="0"/>
                                            </a:rPr>
                                          </m:ctrlPr>
                                        </m:mPr>
                                        <m:mr>
                                          <m:e>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𝑠</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2</m:t>
                                                </m:r>
                                              </m:sup>
                                            </m:sSubSup>
                                          </m:e>
                                        </m:m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12</m:t>
                                                </m:r>
                                              </m:sub>
                                            </m:sSub>
                                          </m:e>
                                        </m:mr>
                                      </m:m>
                                    </m:e>
                                    <m:e>
                                      <m:m>
                                        <m:mPr>
                                          <m:mcs>
                                            <m:mc>
                                              <m:mcPr>
                                                <m:count m:val="1"/>
                                                <m:mcJc m:val="center"/>
                                              </m:mcPr>
                                            </m:mc>
                                          </m:mcs>
                                          <m:ctrlPr>
                                            <a:rPr kumimoji="1" lang="en-US" altLang="ja-JP" sz="4000" b="0" i="1" smtClean="0">
                                              <a:latin typeface="Cambria Math" panose="02040503050406030204" pitchFamily="18" charset="0"/>
                                            </a:rPr>
                                          </m:ctrlPr>
                                        </m:mPr>
                                        <m:mr>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𝑠</m:t>
                                                </m:r>
                                              </m:e>
                                              <m:sub>
                                                <m:r>
                                                  <a:rPr kumimoji="1" lang="en-US" altLang="ja-JP" sz="4000" b="0" i="1" smtClean="0">
                                                    <a:latin typeface="Cambria Math" panose="02040503050406030204" pitchFamily="18" charset="0"/>
                                                  </a:rPr>
                                                  <m:t>12</m:t>
                                                </m:r>
                                              </m:sub>
                                            </m:sSub>
                                          </m:e>
                                        </m:mr>
                                        <m:mr>
                                          <m:e>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𝑠</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2</m:t>
                                                </m:r>
                                              </m:sup>
                                            </m:sSubSup>
                                          </m:e>
                                        </m:mr>
                                      </m:m>
                                    </m:e>
                                  </m:mr>
                                </m:m>
                              </m:e>
                              <m:e>
                                <m:r>
                                  <a:rPr kumimoji="1" lang="en-US" altLang="ja-JP" sz="4000" b="0" i="1" smtClean="0">
                                    <a:latin typeface="Cambria Math" panose="02040503050406030204" pitchFamily="18" charset="0"/>
                                  </a:rPr>
                                  <m:t>⋯</m:t>
                                </m:r>
                              </m:e>
                              <m:e>
                                <m:m>
                                  <m:mPr>
                                    <m:mcs>
                                      <m:mc>
                                        <m:mcPr>
                                          <m:count m:val="1"/>
                                          <m:mcJc m:val="center"/>
                                        </m:mcPr>
                                      </m:mc>
                                    </m:mcs>
                                    <m:ctrlPr>
                                      <a:rPr kumimoji="1" lang="en-US" altLang="ja-JP" sz="4000" b="0" i="1" smtClean="0">
                                        <a:latin typeface="Cambria Math" panose="02040503050406030204" pitchFamily="18" charset="0"/>
                                      </a:rPr>
                                    </m:ctrlPr>
                                  </m:mP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1</m:t>
                                          </m:r>
                                          <m:r>
                                            <a:rPr lang="en-US" altLang="ja-JP" sz="4000" i="1">
                                              <a:latin typeface="Cambria Math" panose="02040503050406030204" pitchFamily="18" charset="0"/>
                                            </a:rPr>
                                            <m:t>𝑝</m:t>
                                          </m:r>
                                        </m:sub>
                                      </m:sSub>
                                    </m:e>
                                  </m:m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2</m:t>
                                          </m:r>
                                          <m:r>
                                            <a:rPr lang="en-US" altLang="ja-JP" sz="4000" i="1">
                                              <a:latin typeface="Cambria Math" panose="02040503050406030204" pitchFamily="18" charset="0"/>
                                            </a:rPr>
                                            <m:t>𝑝</m:t>
                                          </m:r>
                                        </m:sub>
                                      </m:sSub>
                                    </m:e>
                                  </m:mr>
                                </m:m>
                              </m:e>
                            </m:mr>
                            <m:mr>
                              <m:e>
                                <m:r>
                                  <a:rPr kumimoji="1" lang="en-US" altLang="ja-JP" sz="4000" b="0" i="1" smtClean="0">
                                    <a:latin typeface="Cambria Math" panose="02040503050406030204" pitchFamily="18" charset="0"/>
                                  </a:rPr>
                                  <m:t>⋮</m:t>
                                </m:r>
                              </m:e>
                              <m:e>
                                <m:r>
                                  <a:rPr kumimoji="1" lang="en-US" altLang="ja-JP" sz="4000" b="0" i="1" smtClean="0">
                                    <a:latin typeface="Cambria Math" panose="02040503050406030204" pitchFamily="18" charset="0"/>
                                  </a:rPr>
                                  <m:t>⋱</m:t>
                                </m:r>
                              </m:e>
                              <m:e>
                                <m:r>
                                  <a:rPr kumimoji="1" lang="en-US" altLang="ja-JP" sz="4000" b="0" i="1" smtClean="0">
                                    <a:latin typeface="Cambria Math" panose="02040503050406030204" pitchFamily="18" charset="0"/>
                                  </a:rPr>
                                  <m:t>⋮</m:t>
                                </m:r>
                              </m:e>
                            </m:mr>
                            <m:mr>
                              <m:e>
                                <m:m>
                                  <m:mPr>
                                    <m:mcs>
                                      <m:mc>
                                        <m:mcPr>
                                          <m:count m:val="2"/>
                                          <m:mcJc m:val="center"/>
                                        </m:mcPr>
                                      </m:mc>
                                    </m:mcs>
                                    <m:ctrlPr>
                                      <a:rPr kumimoji="1" lang="en-US" altLang="ja-JP" sz="4000" b="0" i="1" smtClean="0">
                                        <a:latin typeface="Cambria Math" panose="02040503050406030204" pitchFamily="18" charset="0"/>
                                      </a:rPr>
                                    </m:ctrlPr>
                                  </m:mP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1</m:t>
                                          </m:r>
                                          <m:r>
                                            <a:rPr lang="en-US" altLang="ja-JP" sz="4000" b="0" i="1" smtClean="0">
                                              <a:latin typeface="Cambria Math" panose="02040503050406030204" pitchFamily="18" charset="0"/>
                                            </a:rPr>
                                            <m:t>𝑝</m:t>
                                          </m:r>
                                        </m:sub>
                                      </m:sSub>
                                    </m:e>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2</m:t>
                                          </m:r>
                                          <m:r>
                                            <a:rPr lang="en-US" altLang="ja-JP" sz="4000" b="0" i="1" smtClean="0">
                                              <a:latin typeface="Cambria Math" panose="02040503050406030204" pitchFamily="18" charset="0"/>
                                            </a:rPr>
                                            <m:t>𝑝</m:t>
                                          </m:r>
                                        </m:sub>
                                      </m:sSub>
                                    </m:e>
                                  </m:mr>
                                </m:m>
                              </m:e>
                              <m:e>
                                <m:r>
                                  <a:rPr kumimoji="1" lang="en-US" altLang="ja-JP" sz="4000" b="0" i="1" smtClean="0">
                                    <a:latin typeface="Cambria Math" panose="02040503050406030204" pitchFamily="18" charset="0"/>
                                  </a:rPr>
                                  <m:t>⋯</m:t>
                                </m:r>
                              </m:e>
                              <m:e>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𝑠</m:t>
                                    </m:r>
                                  </m:e>
                                  <m:sub>
                                    <m:r>
                                      <a:rPr kumimoji="1" lang="en-US" altLang="ja-JP" sz="4000" b="0" i="1" smtClean="0">
                                        <a:latin typeface="Cambria Math" panose="02040503050406030204" pitchFamily="18" charset="0"/>
                                      </a:rPr>
                                      <m:t>𝑝</m:t>
                                    </m:r>
                                  </m:sub>
                                  <m:sup>
                                    <m:r>
                                      <a:rPr kumimoji="1" lang="en-US" altLang="ja-JP" sz="4000" b="0" i="1" smtClean="0">
                                        <a:latin typeface="Cambria Math" panose="02040503050406030204" pitchFamily="18" charset="0"/>
                                      </a:rPr>
                                      <m:t>2</m:t>
                                    </m:r>
                                  </m:sup>
                                </m:sSubSup>
                              </m:e>
                            </m:mr>
                          </m:m>
                        </m:e>
                      </m:d>
                    </m:oMath>
                  </m:oMathPara>
                </a14:m>
                <a:endParaRPr kumimoji="1" lang="ja-JP" altLang="en-US" sz="4000"/>
              </a:p>
            </p:txBody>
          </p:sp>
        </mc:Choice>
        <mc:Fallback xmlns="">
          <p:sp>
            <p:nvSpPr>
              <p:cNvPr id="7" name="テキスト ボックス 6">
                <a:extLst>
                  <a:ext uri="{FF2B5EF4-FFF2-40B4-BE49-F238E27FC236}">
                    <a16:creationId xmlns:a16="http://schemas.microsoft.com/office/drawing/2014/main" id="{D1079CF1-576D-FF35-1B11-4F5422A60F6E}"/>
                  </a:ext>
                </a:extLst>
              </p:cNvPr>
              <p:cNvSpPr txBox="1">
                <a:spLocks noRot="1" noChangeAspect="1" noMove="1" noResize="1" noEditPoints="1" noAdjustHandles="1" noChangeArrowheads="1" noChangeShapeType="1" noTextEdit="1"/>
              </p:cNvSpPr>
              <p:nvPr/>
            </p:nvSpPr>
            <p:spPr>
              <a:xfrm>
                <a:off x="4473612" y="4228919"/>
                <a:ext cx="5825056" cy="2575064"/>
              </a:xfrm>
              <a:prstGeom prst="rect">
                <a:avLst/>
              </a:prstGeom>
              <a:blipFill>
                <a:blip r:embed="rId4"/>
                <a:stretch>
                  <a:fillRect b="-24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2766415"/>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4EA29FD-3E03-2D3A-9148-5D0E17317A88}"/>
              </a:ext>
            </a:extLst>
          </p:cNvPr>
          <p:cNvSpPr>
            <a:spLocks noGrp="1"/>
          </p:cNvSpPr>
          <p:nvPr>
            <p:ph type="sldNum" sz="quarter" idx="12"/>
          </p:nvPr>
        </p:nvSpPr>
        <p:spPr/>
        <p:txBody>
          <a:bodyPr/>
          <a:lstStyle/>
          <a:p>
            <a:fld id="{4FAB73BC-B049-4115-A692-8D63A059BFB8}" type="slidenum">
              <a:rPr lang="en-US" smtClean="0"/>
              <a:t>26</a:t>
            </a:fld>
            <a:endParaRPr lang="en-US"/>
          </a:p>
        </p:txBody>
      </p:sp>
      <p:sp>
        <p:nvSpPr>
          <p:cNvPr id="3" name="テキスト ボックス 2">
            <a:extLst>
              <a:ext uri="{FF2B5EF4-FFF2-40B4-BE49-F238E27FC236}">
                <a16:creationId xmlns:a16="http://schemas.microsoft.com/office/drawing/2014/main" id="{C45C7439-AC71-A7EF-24E1-3247A3060AA3}"/>
              </a:ext>
            </a:extLst>
          </p:cNvPr>
          <p:cNvSpPr txBox="1"/>
          <p:nvPr/>
        </p:nvSpPr>
        <p:spPr>
          <a:xfrm>
            <a:off x="371959" y="1410346"/>
            <a:ext cx="4136069" cy="584775"/>
          </a:xfrm>
          <a:prstGeom prst="rect">
            <a:avLst/>
          </a:prstGeom>
          <a:noFill/>
        </p:spPr>
        <p:txBody>
          <a:bodyPr wrap="none" rtlCol="0">
            <a:spAutoFit/>
          </a:bodyPr>
          <a:lstStyle/>
          <a:p>
            <a:r>
              <a:rPr kumimoji="1" lang="en-US" altLang="ja-JP" sz="3200" dirty="0"/>
              <a:t>S</a:t>
            </a:r>
            <a:r>
              <a:rPr kumimoji="1" lang="ja-JP" altLang="en-US" sz="3200"/>
              <a:t>の固有値</a:t>
            </a:r>
            <a:r>
              <a:rPr kumimoji="1" lang="en-US" altLang="ja-JP" sz="3200" dirty="0" err="1"/>
              <a:t>λ</a:t>
            </a:r>
            <a:r>
              <a:rPr kumimoji="1" lang="ja-JP" altLang="en-US" sz="3200"/>
              <a:t>を求める</a:t>
            </a:r>
          </a:p>
        </p:txBody>
      </p:sp>
      <p:sp>
        <p:nvSpPr>
          <p:cNvPr id="4" name="テキスト ボックス 3">
            <a:extLst>
              <a:ext uri="{FF2B5EF4-FFF2-40B4-BE49-F238E27FC236}">
                <a16:creationId xmlns:a16="http://schemas.microsoft.com/office/drawing/2014/main" id="{49D29B22-13C7-B50F-A602-AE5C4B612FD5}"/>
              </a:ext>
            </a:extLst>
          </p:cNvPr>
          <p:cNvSpPr txBox="1"/>
          <p:nvPr/>
        </p:nvSpPr>
        <p:spPr>
          <a:xfrm>
            <a:off x="242888" y="200025"/>
            <a:ext cx="8802410" cy="830997"/>
          </a:xfrm>
          <a:prstGeom prst="rect">
            <a:avLst/>
          </a:prstGeom>
          <a:noFill/>
        </p:spPr>
        <p:txBody>
          <a:bodyPr wrap="none" rtlCol="0">
            <a:spAutoFit/>
          </a:bodyPr>
          <a:lstStyle/>
          <a:p>
            <a:r>
              <a:rPr kumimoji="1" lang="ja-JP" altLang="en-US" sz="4800"/>
              <a:t>多変数の場合の主成分分析の例</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9FF4D97-5ADD-C004-AB86-D7087F3A865B}"/>
                  </a:ext>
                </a:extLst>
              </p:cNvPr>
              <p:cNvSpPr txBox="1"/>
              <p:nvPr/>
            </p:nvSpPr>
            <p:spPr>
              <a:xfrm>
                <a:off x="1398822" y="1982827"/>
                <a:ext cx="8435323" cy="2699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4000" i="1" smtClean="0">
                              <a:latin typeface="Cambria Math" panose="02040503050406030204" pitchFamily="18" charset="0"/>
                            </a:rPr>
                          </m:ctrlPr>
                        </m:dPr>
                        <m:e>
                          <m:m>
                            <m:mPr>
                              <m:mcs>
                                <m:mc>
                                  <m:mcPr>
                                    <m:count m:val="2"/>
                                    <m:mcJc m:val="center"/>
                                  </m:mcPr>
                                </m:mc>
                              </m:mcs>
                              <m:ctrlPr>
                                <a:rPr kumimoji="1" lang="en-US" altLang="ja-JP" sz="4000" i="1" smtClean="0">
                                  <a:latin typeface="Cambria Math" panose="02040503050406030204" pitchFamily="18" charset="0"/>
                                </a:rPr>
                              </m:ctrlPr>
                            </m:mPr>
                            <m:mr>
                              <m:e>
                                <m:m>
                                  <m:mPr>
                                    <m:mcs>
                                      <m:mc>
                                        <m:mcPr>
                                          <m:count m:val="1"/>
                                          <m:mcJc m:val="center"/>
                                        </m:mcPr>
                                      </m:mc>
                                    </m:mcs>
                                    <m:ctrlPr>
                                      <a:rPr kumimoji="1" lang="en-US" altLang="ja-JP" sz="4000" i="1" smtClean="0">
                                        <a:latin typeface="Cambria Math" panose="02040503050406030204" pitchFamily="18" charset="0"/>
                                      </a:rPr>
                                    </m:ctrlPr>
                                  </m:mPr>
                                  <m:mr>
                                    <m:e>
                                      <m:sSubSup>
                                        <m:sSubSupPr>
                                          <m:ctrlPr>
                                            <a:rPr kumimoji="1" lang="en-US" altLang="ja-JP" sz="4000" i="1" smtClean="0">
                                              <a:latin typeface="Cambria Math" panose="02040503050406030204" pitchFamily="18" charset="0"/>
                                            </a:rPr>
                                          </m:ctrlPr>
                                        </m:sSubSupPr>
                                        <m:e>
                                          <m:r>
                                            <a:rPr kumimoji="1" lang="en-US" altLang="ja-JP" sz="4000" b="0" i="1" smtClean="0">
                                              <a:latin typeface="Cambria Math" panose="02040503050406030204" pitchFamily="18" charset="0"/>
                                            </a:rPr>
                                            <m:t>𝑠</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2</m:t>
                                          </m:r>
                                        </m:sup>
                                      </m:sSubSup>
                                      <m:r>
                                        <m:rPr>
                                          <m:brk m:alnAt="7"/>
                                        </m:rP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ea typeface="Cambria Math" panose="02040503050406030204" pitchFamily="18" charset="0"/>
                                        </a:rPr>
                                        <m:t>𝜆</m:t>
                                      </m:r>
                                    </m:e>
                                  </m:m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1</m:t>
                                          </m:r>
                                          <m:r>
                                            <a:rPr lang="en-US" altLang="ja-JP" sz="4000" b="0" i="1" smtClean="0">
                                              <a:latin typeface="Cambria Math" panose="02040503050406030204" pitchFamily="18" charset="0"/>
                                            </a:rPr>
                                            <m:t>2</m:t>
                                          </m:r>
                                        </m:sub>
                                      </m:sSub>
                                    </m:e>
                                  </m:mr>
                                </m:m>
                              </m:e>
                              <m:e>
                                <m:m>
                                  <m:mPr>
                                    <m:mcs>
                                      <m:mc>
                                        <m:mcPr>
                                          <m:count m:val="3"/>
                                          <m:mcJc m:val="center"/>
                                        </m:mcPr>
                                      </m:mc>
                                    </m:mcs>
                                    <m:ctrlPr>
                                      <a:rPr kumimoji="1" lang="en-US" altLang="ja-JP" sz="4000" i="1" smtClean="0">
                                        <a:latin typeface="Cambria Math" panose="02040503050406030204" pitchFamily="18" charset="0"/>
                                      </a:rPr>
                                    </m:ctrlPr>
                                  </m:mP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1</m:t>
                                          </m:r>
                                          <m:r>
                                            <a:rPr lang="en-US" altLang="ja-JP" sz="4000" b="0" i="1" smtClean="0">
                                              <a:latin typeface="Cambria Math" panose="02040503050406030204" pitchFamily="18" charset="0"/>
                                            </a:rPr>
                                            <m:t>2</m:t>
                                          </m:r>
                                        </m:sub>
                                      </m:sSub>
                                    </m:e>
                                    <m:e>
                                      <m:r>
                                        <a:rPr kumimoji="1" lang="en-US" altLang="ja-JP" sz="4000" i="1" smtClean="0">
                                          <a:latin typeface="Cambria Math" panose="02040503050406030204" pitchFamily="18" charset="0"/>
                                        </a:rPr>
                                        <m:t>⋯</m:t>
                                      </m:r>
                                    </m:e>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1</m:t>
                                          </m:r>
                                          <m:r>
                                            <a:rPr lang="en-US" altLang="ja-JP" sz="4000" i="1">
                                              <a:latin typeface="Cambria Math" panose="02040503050406030204" pitchFamily="18" charset="0"/>
                                            </a:rPr>
                                            <m:t>𝑝</m:t>
                                          </m:r>
                                        </m:sub>
                                      </m:sSub>
                                    </m:e>
                                  </m:mr>
                                  <m:mr>
                                    <m:e>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𝑠</m:t>
                                          </m:r>
                                        </m:e>
                                        <m:sub>
                                          <m:r>
                                            <a:rPr lang="en-US" altLang="ja-JP" sz="4000" b="0" i="1" smtClean="0">
                                              <a:latin typeface="Cambria Math" panose="02040503050406030204" pitchFamily="18" charset="0"/>
                                            </a:rPr>
                                            <m:t>2</m:t>
                                          </m:r>
                                        </m:sub>
                                        <m:sup>
                                          <m:r>
                                            <a:rPr lang="en-US" altLang="ja-JP" sz="4000" i="1">
                                              <a:latin typeface="Cambria Math" panose="02040503050406030204" pitchFamily="18" charset="0"/>
                                            </a:rPr>
                                            <m:t>2</m:t>
                                          </m:r>
                                        </m:sup>
                                      </m:sSubSup>
                                      <m:r>
                                        <m:rPr>
                                          <m:brk m:alnAt="7"/>
                                        </m:rPr>
                                        <a:rPr lang="en-US" altLang="ja-JP" sz="4000" i="1">
                                          <a:latin typeface="Cambria Math" panose="02040503050406030204" pitchFamily="18" charset="0"/>
                                        </a:rPr>
                                        <m:t>−</m:t>
                                      </m:r>
                                      <m:r>
                                        <a:rPr lang="en-US" altLang="ja-JP" sz="4000" i="1">
                                          <a:latin typeface="Cambria Math" panose="02040503050406030204" pitchFamily="18" charset="0"/>
                                          <a:ea typeface="Cambria Math" panose="02040503050406030204" pitchFamily="18" charset="0"/>
                                        </a:rPr>
                                        <m:t>𝜆</m:t>
                                      </m:r>
                                    </m:e>
                                    <m:e>
                                      <m:r>
                                        <a:rPr kumimoji="1" lang="en-US" altLang="ja-JP" sz="4000" i="1" smtClean="0">
                                          <a:latin typeface="Cambria Math" panose="02040503050406030204" pitchFamily="18" charset="0"/>
                                        </a:rPr>
                                        <m:t>⋯</m:t>
                                      </m:r>
                                    </m:e>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b="0" i="1" smtClean="0">
                                              <a:latin typeface="Cambria Math" panose="02040503050406030204" pitchFamily="18" charset="0"/>
                                            </a:rPr>
                                            <m:t>2</m:t>
                                          </m:r>
                                          <m:r>
                                            <a:rPr lang="en-US" altLang="ja-JP" sz="4000" i="1">
                                              <a:latin typeface="Cambria Math" panose="02040503050406030204" pitchFamily="18" charset="0"/>
                                            </a:rPr>
                                            <m:t>𝑝</m:t>
                                          </m:r>
                                        </m:sub>
                                      </m:sSub>
                                    </m:e>
                                  </m:mr>
                                </m:m>
                              </m:e>
                            </m:mr>
                            <m:mr>
                              <m:e>
                                <m:m>
                                  <m:mPr>
                                    <m:mcs>
                                      <m:mc>
                                        <m:mcPr>
                                          <m:count m:val="1"/>
                                          <m:mcJc m:val="center"/>
                                        </m:mcPr>
                                      </m:mc>
                                    </m:mcs>
                                    <m:ctrlPr>
                                      <a:rPr kumimoji="1" lang="en-US" altLang="ja-JP" sz="4000" i="1" smtClean="0">
                                        <a:latin typeface="Cambria Math" panose="02040503050406030204" pitchFamily="18" charset="0"/>
                                      </a:rPr>
                                    </m:ctrlPr>
                                  </m:mPr>
                                  <m:mr>
                                    <m:e>
                                      <m:r>
                                        <m:rPr>
                                          <m:brk m:alnAt="7"/>
                                        </m:rPr>
                                        <a:rPr kumimoji="1" lang="en-US" altLang="ja-JP" sz="4000" i="1" smtClean="0">
                                          <a:latin typeface="Cambria Math" panose="02040503050406030204" pitchFamily="18" charset="0"/>
                                        </a:rPr>
                                        <m:t>⋮</m:t>
                                      </m:r>
                                    </m:e>
                                  </m:mr>
                                  <m:mr>
                                    <m:e>
                                      <m:sSub>
                                        <m:sSubPr>
                                          <m:ctrlPr>
                                            <a:rPr kumimoji="1" lang="en-US" altLang="ja-JP" sz="4000" i="1" smtClean="0">
                                              <a:latin typeface="Cambria Math" panose="02040503050406030204" pitchFamily="18" charset="0"/>
                                            </a:rPr>
                                          </m:ctrlPr>
                                        </m:sSubPr>
                                        <m:e>
                                          <m:r>
                                            <a:rPr kumimoji="1" lang="en-US" altLang="ja-JP" sz="4000" b="0" i="1" smtClean="0">
                                              <a:latin typeface="Cambria Math" panose="02040503050406030204" pitchFamily="18" charset="0"/>
                                            </a:rPr>
                                            <m:t>𝑠</m:t>
                                          </m:r>
                                        </m:e>
                                        <m:sub>
                                          <m:r>
                                            <a:rPr kumimoji="1" lang="en-US" altLang="ja-JP" sz="4000" b="0" i="1" smtClean="0">
                                              <a:latin typeface="Cambria Math" panose="02040503050406030204" pitchFamily="18" charset="0"/>
                                            </a:rPr>
                                            <m:t>1</m:t>
                                          </m:r>
                                          <m:r>
                                            <a:rPr kumimoji="1" lang="en-US" altLang="ja-JP" sz="4000" b="0" i="1" smtClean="0">
                                              <a:latin typeface="Cambria Math" panose="02040503050406030204" pitchFamily="18" charset="0"/>
                                            </a:rPr>
                                            <m:t>𝑝</m:t>
                                          </m:r>
                                        </m:sub>
                                      </m:sSub>
                                    </m:e>
                                  </m:mr>
                                </m:m>
                              </m:e>
                              <m:e>
                                <m:m>
                                  <m:mPr>
                                    <m:mcs>
                                      <m:mc>
                                        <m:mcPr>
                                          <m:count m:val="3"/>
                                          <m:mcJc m:val="center"/>
                                        </m:mcPr>
                                      </m:mc>
                                    </m:mcs>
                                    <m:ctrlPr>
                                      <a:rPr kumimoji="1" lang="en-US" altLang="ja-JP" sz="4000" i="1" smtClean="0">
                                        <a:latin typeface="Cambria Math" panose="02040503050406030204" pitchFamily="18" charset="0"/>
                                      </a:rPr>
                                    </m:ctrlPr>
                                  </m:mPr>
                                  <m:mr>
                                    <m:e>
                                      <m:r>
                                        <m:rPr>
                                          <m:brk m:alnAt="7"/>
                                        </m:rPr>
                                        <a:rPr kumimoji="1" lang="en-US" altLang="ja-JP" sz="4000" b="0" i="1" smtClean="0">
                                          <a:latin typeface="Cambria Math" panose="02040503050406030204" pitchFamily="18" charset="0"/>
                                        </a:rPr>
                                        <m:t> </m:t>
                                      </m:r>
                                    </m:e>
                                    <m:e>
                                      <m:r>
                                        <a:rPr kumimoji="1" lang="en-US" altLang="ja-JP" sz="4000" b="0" i="1" smtClean="0">
                                          <a:latin typeface="Cambria Math" panose="02040503050406030204" pitchFamily="18" charset="0"/>
                                        </a:rPr>
                                        <m:t> </m:t>
                                      </m:r>
                                    </m:e>
                                    <m:e>
                                      <m:r>
                                        <a:rPr kumimoji="1" lang="en-US" altLang="ja-JP" sz="4000" b="0" i="1" smtClean="0">
                                          <a:latin typeface="Cambria Math" panose="02040503050406030204" pitchFamily="18" charset="0"/>
                                        </a:rPr>
                                        <m:t> ⋮</m:t>
                                      </m:r>
                                    </m:e>
                                  </m:mr>
                                  <m:mr>
                                    <m:e>
                                      <m:sSub>
                                        <m:sSubPr>
                                          <m:ctrlPr>
                                            <a:rPr lang="en-US" altLang="ja-JP" sz="4000" i="1">
                                              <a:latin typeface="Cambria Math" panose="02040503050406030204" pitchFamily="18" charset="0"/>
                                            </a:rPr>
                                          </m:ctrlPr>
                                        </m:sSubPr>
                                        <m:e>
                                          <m:r>
                                            <a:rPr lang="en-US" altLang="ja-JP" sz="4000" b="0" i="1" smtClean="0">
                                              <a:latin typeface="Cambria Math" panose="02040503050406030204" pitchFamily="18" charset="0"/>
                                            </a:rPr>
                                            <m:t>         </m:t>
                                          </m:r>
                                          <m:r>
                                            <a:rPr lang="en-US" altLang="ja-JP" sz="4000" i="1">
                                              <a:latin typeface="Cambria Math" panose="02040503050406030204" pitchFamily="18" charset="0"/>
                                            </a:rPr>
                                            <m:t>𝑠</m:t>
                                          </m:r>
                                        </m:e>
                                        <m:sub>
                                          <m:r>
                                            <a:rPr lang="en-US" altLang="ja-JP" sz="4000" b="0" i="1" smtClean="0">
                                              <a:latin typeface="Cambria Math" panose="02040503050406030204" pitchFamily="18" charset="0"/>
                                            </a:rPr>
                                            <m:t>2</m:t>
                                          </m:r>
                                          <m:r>
                                            <a:rPr lang="en-US" altLang="ja-JP" sz="4000" i="1">
                                              <a:latin typeface="Cambria Math" panose="02040503050406030204" pitchFamily="18" charset="0"/>
                                            </a:rPr>
                                            <m:t>𝑝</m:t>
                                          </m:r>
                                        </m:sub>
                                      </m:sSub>
                                    </m:e>
                                    <m:e>
                                      <m:r>
                                        <a:rPr kumimoji="1" lang="en-US" altLang="ja-JP" sz="4000" b="0" i="1" smtClean="0">
                                          <a:latin typeface="Cambria Math" panose="02040503050406030204" pitchFamily="18" charset="0"/>
                                        </a:rPr>
                                        <m:t>   </m:t>
                                      </m:r>
                                      <m:r>
                                        <a:rPr kumimoji="1" lang="en-US" altLang="ja-JP" sz="4000" i="1" smtClean="0">
                                          <a:latin typeface="Cambria Math" panose="02040503050406030204" pitchFamily="18" charset="0"/>
                                        </a:rPr>
                                        <m:t>⋯</m:t>
                                      </m:r>
                                    </m:e>
                                    <m:e>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𝑠</m:t>
                                          </m:r>
                                        </m:e>
                                        <m:sub>
                                          <m:r>
                                            <a:rPr lang="en-US" altLang="ja-JP" sz="4000" b="0" i="1" smtClean="0">
                                              <a:latin typeface="Cambria Math" panose="02040503050406030204" pitchFamily="18" charset="0"/>
                                            </a:rPr>
                                            <m:t>𝑝</m:t>
                                          </m:r>
                                        </m:sub>
                                        <m:sup>
                                          <m:r>
                                            <a:rPr lang="en-US" altLang="ja-JP" sz="4000" i="1">
                                              <a:latin typeface="Cambria Math" panose="02040503050406030204" pitchFamily="18" charset="0"/>
                                            </a:rPr>
                                            <m:t>2</m:t>
                                          </m:r>
                                        </m:sup>
                                      </m:sSubSup>
                                      <m:r>
                                        <m:rPr>
                                          <m:brk m:alnAt="7"/>
                                        </m:rPr>
                                        <a:rPr lang="en-US" altLang="ja-JP" sz="4000" i="1">
                                          <a:latin typeface="Cambria Math" panose="02040503050406030204" pitchFamily="18" charset="0"/>
                                        </a:rPr>
                                        <m:t>−</m:t>
                                      </m:r>
                                      <m:r>
                                        <a:rPr lang="en-US" altLang="ja-JP" sz="4000" i="1">
                                          <a:latin typeface="Cambria Math" panose="02040503050406030204" pitchFamily="18" charset="0"/>
                                          <a:ea typeface="Cambria Math" panose="02040503050406030204" pitchFamily="18" charset="0"/>
                                        </a:rPr>
                                        <m:t>𝜆</m:t>
                                      </m:r>
                                    </m:e>
                                  </m:mr>
                                </m:m>
                              </m:e>
                            </m:mr>
                          </m:m>
                        </m:e>
                      </m:d>
                      <m:r>
                        <a:rPr kumimoji="1" lang="en-US" altLang="ja-JP" sz="4000" b="0" i="0" smtClean="0">
                          <a:latin typeface="Cambria Math" panose="02040503050406030204" pitchFamily="18" charset="0"/>
                        </a:rPr>
                        <m:t>=0</m:t>
                      </m:r>
                    </m:oMath>
                  </m:oMathPara>
                </a14:m>
                <a:endParaRPr kumimoji="1" lang="ja-JP" altLang="en-US" sz="4000"/>
              </a:p>
            </p:txBody>
          </p:sp>
        </mc:Choice>
        <mc:Fallback xmlns="">
          <p:sp>
            <p:nvSpPr>
              <p:cNvPr id="5" name="テキスト ボックス 4">
                <a:extLst>
                  <a:ext uri="{FF2B5EF4-FFF2-40B4-BE49-F238E27FC236}">
                    <a16:creationId xmlns:a16="http://schemas.microsoft.com/office/drawing/2014/main" id="{39FF4D97-5ADD-C004-AB86-D7087F3A865B}"/>
                  </a:ext>
                </a:extLst>
              </p:cNvPr>
              <p:cNvSpPr txBox="1">
                <a:spLocks noRot="1" noChangeAspect="1" noMove="1" noResize="1" noEditPoints="1" noAdjustHandles="1" noChangeArrowheads="1" noChangeShapeType="1" noTextEdit="1"/>
              </p:cNvSpPr>
              <p:nvPr/>
            </p:nvSpPr>
            <p:spPr>
              <a:xfrm>
                <a:off x="1398822" y="1982827"/>
                <a:ext cx="8435323" cy="2699906"/>
              </a:xfrm>
              <a:prstGeom prst="rect">
                <a:avLst/>
              </a:prstGeom>
              <a:blipFill>
                <a:blip r:embed="rId3"/>
                <a:stretch>
                  <a:fillRect b="-1878"/>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B3E36FC5-E7ED-8616-C33E-FFB7F6581024}"/>
              </a:ext>
            </a:extLst>
          </p:cNvPr>
          <p:cNvSpPr txBox="1"/>
          <p:nvPr/>
        </p:nvSpPr>
        <p:spPr>
          <a:xfrm>
            <a:off x="371959" y="4924434"/>
            <a:ext cx="3265638" cy="523220"/>
          </a:xfrm>
          <a:prstGeom prst="rect">
            <a:avLst/>
          </a:prstGeom>
          <a:noFill/>
        </p:spPr>
        <p:txBody>
          <a:bodyPr wrap="none" rtlCol="0">
            <a:spAutoFit/>
          </a:bodyPr>
          <a:lstStyle/>
          <a:p>
            <a:r>
              <a:rPr kumimoji="1" lang="en-US" altLang="ja-JP" sz="2800" dirty="0" err="1"/>
              <a:t>λ</a:t>
            </a:r>
            <a:r>
              <a:rPr kumimoji="1" lang="ja-JP" altLang="en-US" sz="2800"/>
              <a:t>は</a:t>
            </a:r>
            <a:r>
              <a:rPr kumimoji="1" lang="en-US" altLang="ja-JP" sz="2800" dirty="0"/>
              <a:t>p</a:t>
            </a:r>
            <a:r>
              <a:rPr kumimoji="1" lang="ja-JP" altLang="en-US" sz="2800"/>
              <a:t>個の解を持つ</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16C0A39-0A72-2571-CE00-4FD0F891FAA0}"/>
                  </a:ext>
                </a:extLst>
              </p:cNvPr>
              <p:cNvSpPr txBox="1"/>
              <p:nvPr/>
            </p:nvSpPr>
            <p:spPr>
              <a:xfrm>
                <a:off x="900833" y="5447654"/>
                <a:ext cx="4715650" cy="6227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i="1" smtClean="0">
                              <a:latin typeface="Cambria Math" panose="02040503050406030204" pitchFamily="18" charset="0"/>
                              <a:ea typeface="Cambria Math" panose="02040503050406030204" pitchFamily="18" charset="0"/>
                            </a:rPr>
                            <m:t>𝜆</m:t>
                          </m:r>
                        </m:e>
                        <m:sub>
                          <m:r>
                            <a:rPr kumimoji="1" lang="en-US" altLang="ja-JP" sz="3200" b="0" i="1" smtClean="0">
                              <a:latin typeface="Cambria Math" panose="02040503050406030204" pitchFamily="18" charset="0"/>
                            </a:rPr>
                            <m:t>1</m:t>
                          </m:r>
                        </m:sub>
                      </m:sSub>
                      <m:r>
                        <a:rPr kumimoji="1" lang="en-US" altLang="ja-JP" sz="3200" i="1" smtClean="0">
                          <a:latin typeface="Cambria Math" panose="02040503050406030204" pitchFamily="18" charset="0"/>
                          <a:ea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ea typeface="Cambria Math" panose="02040503050406030204" pitchFamily="18" charset="0"/>
                            </a:rPr>
                            <m:t>𝜆</m:t>
                          </m:r>
                        </m:e>
                        <m:sub>
                          <m:r>
                            <a:rPr lang="en-US" altLang="ja-JP" sz="3200" b="0" i="1" smtClean="0">
                              <a:latin typeface="Cambria Math" panose="02040503050406030204" pitchFamily="18" charset="0"/>
                              <a:ea typeface="Cambria Math" panose="02040503050406030204" pitchFamily="18" charset="0"/>
                            </a:rPr>
                            <m:t>2</m:t>
                          </m:r>
                        </m:sub>
                      </m:sSub>
                      <m:r>
                        <a:rPr lang="en-US" altLang="ja-JP" sz="3200" i="1">
                          <a:latin typeface="Cambria Math" panose="02040503050406030204" pitchFamily="18" charset="0"/>
                          <a:ea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ea typeface="Cambria Math" panose="02040503050406030204" pitchFamily="18" charset="0"/>
                            </a:rPr>
                            <m:t>𝜆</m:t>
                          </m:r>
                        </m:e>
                        <m:sub>
                          <m:r>
                            <a:rPr lang="en-US" altLang="ja-JP" sz="3200" i="1">
                              <a:latin typeface="Cambria Math" panose="02040503050406030204" pitchFamily="18" charset="0"/>
                              <a:ea typeface="Cambria Math" panose="02040503050406030204" pitchFamily="18" charset="0"/>
                            </a:rPr>
                            <m:t>3</m:t>
                          </m:r>
                        </m:sub>
                      </m:sSub>
                      <m:r>
                        <a:rPr lang="en-US" altLang="ja-JP" sz="3200" i="1" smtClean="0">
                          <a:latin typeface="Cambria Math" panose="02040503050406030204" pitchFamily="18" charset="0"/>
                          <a:ea typeface="Cambria Math" panose="02040503050406030204" pitchFamily="18" charset="0"/>
                        </a:rPr>
                        <m:t>⋯</m:t>
                      </m:r>
                      <m:r>
                        <a:rPr lang="en-US" altLang="ja-JP" sz="3200" i="1">
                          <a:latin typeface="Cambria Math" panose="02040503050406030204" pitchFamily="18" charset="0"/>
                          <a:ea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ea typeface="Cambria Math" panose="02040503050406030204" pitchFamily="18" charset="0"/>
                            </a:rPr>
                            <m:t>𝜆</m:t>
                          </m:r>
                        </m:e>
                        <m:sub>
                          <m:r>
                            <a:rPr lang="en-US" altLang="ja-JP" sz="3200" b="0" i="1" smtClean="0">
                              <a:latin typeface="Cambria Math" panose="02040503050406030204" pitchFamily="18" charset="0"/>
                              <a:ea typeface="Cambria Math" panose="02040503050406030204" pitchFamily="18" charset="0"/>
                            </a:rPr>
                            <m:t>𝑝</m:t>
                          </m:r>
                        </m:sub>
                      </m:sSub>
                      <m:r>
                        <a:rPr lang="en-US" altLang="ja-JP" sz="3200" i="1">
                          <a:latin typeface="Cambria Math" panose="02040503050406030204" pitchFamily="18" charset="0"/>
                          <a:ea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0</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E16C0A39-0A72-2571-CE00-4FD0F891FAA0}"/>
                  </a:ext>
                </a:extLst>
              </p:cNvPr>
              <p:cNvSpPr txBox="1">
                <a:spLocks noRot="1" noChangeAspect="1" noMove="1" noResize="1" noEditPoints="1" noAdjustHandles="1" noChangeArrowheads="1" noChangeShapeType="1" noTextEdit="1"/>
              </p:cNvSpPr>
              <p:nvPr/>
            </p:nvSpPr>
            <p:spPr>
              <a:xfrm>
                <a:off x="900833" y="5447654"/>
                <a:ext cx="4715650" cy="622735"/>
              </a:xfrm>
              <a:prstGeom prst="rect">
                <a:avLst/>
              </a:prstGeom>
              <a:blipFill>
                <a:blip r:embed="rId4"/>
                <a:stretch>
                  <a:fillRect b="-8000"/>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1CB60BD5-58A8-4B8F-FFA7-D8EE81EA436D}"/>
              </a:ext>
            </a:extLst>
          </p:cNvPr>
          <p:cNvSpPr txBox="1"/>
          <p:nvPr/>
        </p:nvSpPr>
        <p:spPr>
          <a:xfrm>
            <a:off x="900833" y="6196310"/>
            <a:ext cx="10649069" cy="461665"/>
          </a:xfrm>
          <a:prstGeom prst="rect">
            <a:avLst/>
          </a:prstGeom>
          <a:noFill/>
        </p:spPr>
        <p:txBody>
          <a:bodyPr wrap="none" rtlCol="0">
            <a:spAutoFit/>
          </a:bodyPr>
          <a:lstStyle/>
          <a:p>
            <a:r>
              <a:rPr lang="ja-JP" altLang="en-US" sz="2400"/>
              <a:t>大きいものから順に第一主成分の係数、第二主成分の固有値</a:t>
            </a:r>
            <a:r>
              <a:rPr lang="en-US" altLang="ja-JP" sz="2400" dirty="0"/>
              <a:t>…</a:t>
            </a:r>
            <a:r>
              <a:rPr lang="ja-JP" altLang="en-US" sz="2400"/>
              <a:t>というかたち</a:t>
            </a:r>
            <a:endParaRPr kumimoji="1" lang="ja-JP" altLang="en-US" sz="2400"/>
          </a:p>
        </p:txBody>
      </p:sp>
    </p:spTree>
    <p:extLst>
      <p:ext uri="{BB962C8B-B14F-4D97-AF65-F5344CB8AC3E}">
        <p14:creationId xmlns:p14="http://schemas.microsoft.com/office/powerpoint/2010/main" val="420022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39C2C8-E776-D5C6-F86D-593707298F57}"/>
              </a:ext>
            </a:extLst>
          </p:cNvPr>
          <p:cNvSpPr>
            <a:spLocks noGrp="1"/>
          </p:cNvSpPr>
          <p:nvPr>
            <p:ph type="sldNum" sz="quarter" idx="12"/>
          </p:nvPr>
        </p:nvSpPr>
        <p:spPr/>
        <p:txBody>
          <a:bodyPr/>
          <a:lstStyle/>
          <a:p>
            <a:fld id="{4FAB73BC-B049-4115-A692-8D63A059BFB8}" type="slidenum">
              <a:rPr lang="en-US" smtClean="0"/>
              <a:t>27</a:t>
            </a:fld>
            <a:endParaRPr 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CEB1E0C-1771-F61D-4615-06A3F4C46B3C}"/>
                  </a:ext>
                </a:extLst>
              </p:cNvPr>
              <p:cNvSpPr txBox="1"/>
              <p:nvPr/>
            </p:nvSpPr>
            <p:spPr>
              <a:xfrm>
                <a:off x="1466941" y="1299739"/>
                <a:ext cx="8340938" cy="2575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 </m:t>
                      </m:r>
                      <m:d>
                        <m:dPr>
                          <m:begChr m:val="["/>
                          <m:endChr m:val="]"/>
                          <m:ctrlPr>
                            <a:rPr kumimoji="1" lang="en-US" altLang="ja-JP" sz="4000" b="0" i="1" smtClean="0">
                              <a:latin typeface="Cambria Math" panose="02040503050406030204" pitchFamily="18" charset="0"/>
                            </a:rPr>
                          </m:ctrlPr>
                        </m:dPr>
                        <m:e>
                          <m:m>
                            <m:mPr>
                              <m:mcs>
                                <m:mc>
                                  <m:mcPr>
                                    <m:count m:val="3"/>
                                    <m:mcJc m:val="center"/>
                                  </m:mcPr>
                                </m:mc>
                              </m:mcs>
                              <m:ctrlPr>
                                <a:rPr kumimoji="1" lang="en-US" altLang="ja-JP" sz="4000" b="0" i="1" smtClean="0">
                                  <a:latin typeface="Cambria Math" panose="02040503050406030204" pitchFamily="18" charset="0"/>
                                </a:rPr>
                              </m:ctrlPr>
                            </m:mPr>
                            <m:mr>
                              <m:e>
                                <m:m>
                                  <m:mPr>
                                    <m:mcs>
                                      <m:mc>
                                        <m:mcPr>
                                          <m:count m:val="2"/>
                                          <m:mcJc m:val="center"/>
                                        </m:mcPr>
                                      </m:mc>
                                    </m:mcs>
                                    <m:ctrlPr>
                                      <a:rPr kumimoji="1" lang="en-US" altLang="ja-JP" sz="4000" b="0" i="1" smtClean="0">
                                        <a:latin typeface="Cambria Math" panose="02040503050406030204" pitchFamily="18" charset="0"/>
                                      </a:rPr>
                                    </m:ctrlPr>
                                  </m:mPr>
                                  <m:mr>
                                    <m:e>
                                      <m:m>
                                        <m:mPr>
                                          <m:mcs>
                                            <m:mc>
                                              <m:mcPr>
                                                <m:count m:val="1"/>
                                                <m:mcJc m:val="center"/>
                                              </m:mcPr>
                                            </m:mc>
                                          </m:mcs>
                                          <m:ctrlPr>
                                            <a:rPr kumimoji="1" lang="en-US" altLang="ja-JP" sz="4000" b="0" i="1" smtClean="0">
                                              <a:latin typeface="Cambria Math" panose="02040503050406030204" pitchFamily="18" charset="0"/>
                                            </a:rPr>
                                          </m:ctrlPr>
                                        </m:mPr>
                                        <m:mr>
                                          <m:e>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𝑠</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2</m:t>
                                                </m:r>
                                              </m:sup>
                                            </m:sSubSup>
                                          </m:e>
                                        </m:m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12</m:t>
                                                </m:r>
                                              </m:sub>
                                            </m:sSub>
                                          </m:e>
                                        </m:mr>
                                      </m:m>
                                    </m:e>
                                    <m:e>
                                      <m:m>
                                        <m:mPr>
                                          <m:mcs>
                                            <m:mc>
                                              <m:mcPr>
                                                <m:count m:val="1"/>
                                                <m:mcJc m:val="center"/>
                                              </m:mcPr>
                                            </m:mc>
                                          </m:mcs>
                                          <m:ctrlPr>
                                            <a:rPr kumimoji="1" lang="en-US" altLang="ja-JP" sz="4000" b="0" i="1" smtClean="0">
                                              <a:latin typeface="Cambria Math" panose="02040503050406030204" pitchFamily="18" charset="0"/>
                                            </a:rPr>
                                          </m:ctrlPr>
                                        </m:mPr>
                                        <m:mr>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𝑠</m:t>
                                                </m:r>
                                              </m:e>
                                              <m:sub>
                                                <m:r>
                                                  <a:rPr kumimoji="1" lang="en-US" altLang="ja-JP" sz="4000" b="0" i="1" smtClean="0">
                                                    <a:latin typeface="Cambria Math" panose="02040503050406030204" pitchFamily="18" charset="0"/>
                                                  </a:rPr>
                                                  <m:t>12</m:t>
                                                </m:r>
                                              </m:sub>
                                            </m:sSub>
                                          </m:e>
                                        </m:mr>
                                        <m:mr>
                                          <m:e>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𝑠</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2</m:t>
                                                </m:r>
                                              </m:sup>
                                            </m:sSubSup>
                                          </m:e>
                                        </m:mr>
                                      </m:m>
                                    </m:e>
                                  </m:mr>
                                </m:m>
                              </m:e>
                              <m:e>
                                <m:r>
                                  <a:rPr kumimoji="1" lang="en-US" altLang="ja-JP" sz="4000" b="0" i="1" smtClean="0">
                                    <a:latin typeface="Cambria Math" panose="02040503050406030204" pitchFamily="18" charset="0"/>
                                  </a:rPr>
                                  <m:t>⋯</m:t>
                                </m:r>
                              </m:e>
                              <m:e>
                                <m:m>
                                  <m:mPr>
                                    <m:mcs>
                                      <m:mc>
                                        <m:mcPr>
                                          <m:count m:val="1"/>
                                          <m:mcJc m:val="center"/>
                                        </m:mcPr>
                                      </m:mc>
                                    </m:mcs>
                                    <m:ctrlPr>
                                      <a:rPr kumimoji="1" lang="en-US" altLang="ja-JP" sz="4000" b="0" i="1" smtClean="0">
                                        <a:latin typeface="Cambria Math" panose="02040503050406030204" pitchFamily="18" charset="0"/>
                                      </a:rPr>
                                    </m:ctrlPr>
                                  </m:mP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1</m:t>
                                          </m:r>
                                          <m:r>
                                            <a:rPr lang="en-US" altLang="ja-JP" sz="4000" i="1">
                                              <a:latin typeface="Cambria Math" panose="02040503050406030204" pitchFamily="18" charset="0"/>
                                            </a:rPr>
                                            <m:t>𝑝</m:t>
                                          </m:r>
                                        </m:sub>
                                      </m:sSub>
                                    </m:e>
                                  </m:m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2</m:t>
                                          </m:r>
                                          <m:r>
                                            <a:rPr lang="en-US" altLang="ja-JP" sz="4000" i="1">
                                              <a:latin typeface="Cambria Math" panose="02040503050406030204" pitchFamily="18" charset="0"/>
                                            </a:rPr>
                                            <m:t>𝑝</m:t>
                                          </m:r>
                                        </m:sub>
                                      </m:sSub>
                                    </m:e>
                                  </m:mr>
                                </m:m>
                              </m:e>
                            </m:mr>
                            <m:mr>
                              <m:e>
                                <m:r>
                                  <a:rPr kumimoji="1" lang="en-US" altLang="ja-JP" sz="4000" b="0" i="1" smtClean="0">
                                    <a:latin typeface="Cambria Math" panose="02040503050406030204" pitchFamily="18" charset="0"/>
                                  </a:rPr>
                                  <m:t>⋮</m:t>
                                </m:r>
                              </m:e>
                              <m:e>
                                <m:r>
                                  <a:rPr kumimoji="1" lang="en-US" altLang="ja-JP" sz="4000" b="0" i="1" smtClean="0">
                                    <a:latin typeface="Cambria Math" panose="02040503050406030204" pitchFamily="18" charset="0"/>
                                  </a:rPr>
                                  <m:t>⋱</m:t>
                                </m:r>
                              </m:e>
                              <m:e>
                                <m:r>
                                  <a:rPr kumimoji="1" lang="en-US" altLang="ja-JP" sz="4000" b="0" i="1" smtClean="0">
                                    <a:latin typeface="Cambria Math" panose="02040503050406030204" pitchFamily="18" charset="0"/>
                                  </a:rPr>
                                  <m:t>⋮</m:t>
                                </m:r>
                              </m:e>
                            </m:mr>
                            <m:mr>
                              <m:e>
                                <m:m>
                                  <m:mPr>
                                    <m:mcs>
                                      <m:mc>
                                        <m:mcPr>
                                          <m:count m:val="2"/>
                                          <m:mcJc m:val="center"/>
                                        </m:mcPr>
                                      </m:mc>
                                    </m:mcs>
                                    <m:ctrlPr>
                                      <a:rPr kumimoji="1" lang="en-US" altLang="ja-JP" sz="4000" b="0" i="1" smtClean="0">
                                        <a:latin typeface="Cambria Math" panose="02040503050406030204" pitchFamily="18" charset="0"/>
                                      </a:rPr>
                                    </m:ctrlPr>
                                  </m:mP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1</m:t>
                                          </m:r>
                                          <m:r>
                                            <a:rPr lang="en-US" altLang="ja-JP" sz="4000" b="0" i="1" smtClean="0">
                                              <a:latin typeface="Cambria Math" panose="02040503050406030204" pitchFamily="18" charset="0"/>
                                            </a:rPr>
                                            <m:t>𝑝</m:t>
                                          </m:r>
                                        </m:sub>
                                      </m:sSub>
                                    </m:e>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𝑠</m:t>
                                          </m:r>
                                        </m:e>
                                        <m:sub>
                                          <m:r>
                                            <a:rPr lang="en-US" altLang="ja-JP" sz="4000" i="1">
                                              <a:latin typeface="Cambria Math" panose="02040503050406030204" pitchFamily="18" charset="0"/>
                                            </a:rPr>
                                            <m:t>2</m:t>
                                          </m:r>
                                          <m:r>
                                            <a:rPr lang="en-US" altLang="ja-JP" sz="4000" b="0" i="1" smtClean="0">
                                              <a:latin typeface="Cambria Math" panose="02040503050406030204" pitchFamily="18" charset="0"/>
                                            </a:rPr>
                                            <m:t>𝑝</m:t>
                                          </m:r>
                                        </m:sub>
                                      </m:sSub>
                                    </m:e>
                                  </m:mr>
                                </m:m>
                              </m:e>
                              <m:e>
                                <m:r>
                                  <a:rPr kumimoji="1" lang="en-US" altLang="ja-JP" sz="4000" b="0" i="1" smtClean="0">
                                    <a:latin typeface="Cambria Math" panose="02040503050406030204" pitchFamily="18" charset="0"/>
                                  </a:rPr>
                                  <m:t>⋯</m:t>
                                </m:r>
                              </m:e>
                              <m:e>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𝑠</m:t>
                                    </m:r>
                                  </m:e>
                                  <m:sub>
                                    <m:r>
                                      <a:rPr kumimoji="1" lang="en-US" altLang="ja-JP" sz="4000" b="0" i="1" smtClean="0">
                                        <a:latin typeface="Cambria Math" panose="02040503050406030204" pitchFamily="18" charset="0"/>
                                      </a:rPr>
                                      <m:t>𝑝</m:t>
                                    </m:r>
                                  </m:sub>
                                  <m:sup>
                                    <m:r>
                                      <a:rPr kumimoji="1" lang="en-US" altLang="ja-JP" sz="4000" b="0" i="1" smtClean="0">
                                        <a:latin typeface="Cambria Math" panose="02040503050406030204" pitchFamily="18" charset="0"/>
                                      </a:rPr>
                                      <m:t>2</m:t>
                                    </m:r>
                                  </m:sup>
                                </m:sSubSup>
                              </m:e>
                            </m:mr>
                          </m:m>
                        </m:e>
                      </m:d>
                      <m:d>
                        <m:dPr>
                          <m:begChr m:val="["/>
                          <m:endChr m:val="]"/>
                          <m:ctrlPr>
                            <a:rPr kumimoji="1" lang="en-US" altLang="ja-JP" sz="4000" b="0" i="1" smtClean="0">
                              <a:latin typeface="Cambria Math" panose="02040503050406030204" pitchFamily="18" charset="0"/>
                            </a:rPr>
                          </m:ctrlPr>
                        </m:dPr>
                        <m:e>
                          <m:m>
                            <m:mPr>
                              <m:mcs>
                                <m:mc>
                                  <m:mcPr>
                                    <m:count m:val="1"/>
                                    <m:mcJc m:val="center"/>
                                  </m:mcPr>
                                </m:mc>
                              </m:mcs>
                              <m:ctrlPr>
                                <a:rPr kumimoji="1" lang="en-US" altLang="ja-JP" sz="4000" b="0" i="1" smtClean="0">
                                  <a:latin typeface="Cambria Math" panose="02040503050406030204" pitchFamily="18" charset="0"/>
                                </a:rPr>
                              </m:ctrlPr>
                            </m:mP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𝑎</m:t>
                                    </m:r>
                                  </m:e>
                                  <m:sub>
                                    <m:r>
                                      <a:rPr lang="en-US" altLang="ja-JP" sz="4000" b="0" i="1" smtClean="0">
                                        <a:latin typeface="Cambria Math" panose="02040503050406030204" pitchFamily="18" charset="0"/>
                                      </a:rPr>
                                      <m:t>𝑖</m:t>
                                    </m:r>
                                    <m:r>
                                      <a:rPr lang="en-US" altLang="ja-JP" sz="4000" b="0" i="1" smtClean="0">
                                        <a:latin typeface="Cambria Math" panose="02040503050406030204" pitchFamily="18" charset="0"/>
                                      </a:rPr>
                                      <m:t>1</m:t>
                                    </m:r>
                                  </m:sub>
                                </m:sSub>
                              </m:e>
                            </m:mr>
                            <m:mr>
                              <m:e>
                                <m:m>
                                  <m:mPr>
                                    <m:mcs>
                                      <m:mc>
                                        <m:mcPr>
                                          <m:count m:val="1"/>
                                          <m:mcJc m:val="center"/>
                                        </m:mcPr>
                                      </m:mc>
                                    </m:mcs>
                                    <m:ctrlPr>
                                      <a:rPr kumimoji="1" lang="en-US" altLang="ja-JP" sz="4000" b="0" i="1" smtClean="0">
                                        <a:latin typeface="Cambria Math" panose="02040503050406030204" pitchFamily="18" charset="0"/>
                                      </a:rPr>
                                    </m:ctrlPr>
                                  </m:mP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𝑎</m:t>
                                          </m:r>
                                        </m:e>
                                        <m:sub>
                                          <m:r>
                                            <a:rPr lang="en-US" altLang="ja-JP" sz="4000" b="0" i="1" smtClean="0">
                                              <a:latin typeface="Cambria Math" panose="02040503050406030204" pitchFamily="18" charset="0"/>
                                            </a:rPr>
                                            <m:t>𝑖</m:t>
                                          </m:r>
                                          <m:r>
                                            <a:rPr lang="en-US" altLang="ja-JP" sz="4000" b="0" i="1" smtClean="0">
                                              <a:latin typeface="Cambria Math" panose="02040503050406030204" pitchFamily="18" charset="0"/>
                                            </a:rPr>
                                            <m:t>2</m:t>
                                          </m:r>
                                        </m:sub>
                                      </m:sSub>
                                    </m:e>
                                  </m:mr>
                                  <m:mr>
                                    <m:e>
                                      <m:r>
                                        <a:rPr kumimoji="1" lang="en-US" altLang="ja-JP" sz="4000" b="0" i="1" smtClean="0">
                                          <a:latin typeface="Cambria Math" panose="02040503050406030204" pitchFamily="18" charset="0"/>
                                        </a:rPr>
                                        <m:t>⋮</m:t>
                                      </m:r>
                                    </m:e>
                                  </m:mr>
                                </m:m>
                              </m:e>
                            </m:mr>
                            <m:mr>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𝑎</m:t>
                                    </m:r>
                                  </m:e>
                                  <m:sub>
                                    <m:r>
                                      <a:rPr kumimoji="1" lang="en-US" altLang="ja-JP" sz="4000" b="0" i="1" smtClean="0">
                                        <a:latin typeface="Cambria Math" panose="02040503050406030204" pitchFamily="18" charset="0"/>
                                      </a:rPr>
                                      <m:t>𝑖𝑝</m:t>
                                    </m:r>
                                  </m:sub>
                                </m:sSub>
                              </m:e>
                            </m:mr>
                          </m:m>
                        </m:e>
                      </m:d>
                      <m:r>
                        <a:rPr kumimoji="1" lang="en-US" altLang="ja-JP" sz="4000" b="0" i="1" smtClean="0">
                          <a:latin typeface="Cambria Math" panose="02040503050406030204" pitchFamily="18" charset="0"/>
                        </a:rPr>
                        <m:t>=</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ea typeface="Cambria Math" panose="02040503050406030204" pitchFamily="18" charset="0"/>
                            </a:rPr>
                            <m:t>𝜆</m:t>
                          </m:r>
                        </m:e>
                        <m:sub>
                          <m:r>
                            <a:rPr kumimoji="1" lang="en-US" altLang="ja-JP" sz="4000" b="0" i="1" smtClean="0">
                              <a:latin typeface="Cambria Math" panose="02040503050406030204" pitchFamily="18" charset="0"/>
                            </a:rPr>
                            <m:t>𝑖</m:t>
                          </m:r>
                        </m:sub>
                      </m:sSub>
                      <m:d>
                        <m:dPr>
                          <m:begChr m:val="["/>
                          <m:endChr m:val="]"/>
                          <m:ctrlPr>
                            <a:rPr lang="en-US" altLang="ja-JP" sz="4000" i="1">
                              <a:latin typeface="Cambria Math" panose="02040503050406030204" pitchFamily="18" charset="0"/>
                            </a:rPr>
                          </m:ctrlPr>
                        </m:dPr>
                        <m:e>
                          <m:m>
                            <m:mPr>
                              <m:mcs>
                                <m:mc>
                                  <m:mcPr>
                                    <m:count m:val="1"/>
                                    <m:mcJc m:val="center"/>
                                  </m:mcPr>
                                </m:mc>
                              </m:mcs>
                              <m:ctrlPr>
                                <a:rPr lang="en-US" altLang="ja-JP" sz="4000" i="1">
                                  <a:latin typeface="Cambria Math" panose="02040503050406030204" pitchFamily="18" charset="0"/>
                                </a:rPr>
                              </m:ctrlPr>
                            </m:mP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𝑎</m:t>
                                    </m:r>
                                  </m:e>
                                  <m:sub>
                                    <m:r>
                                      <a:rPr lang="en-US" altLang="ja-JP" sz="4000" i="1">
                                        <a:latin typeface="Cambria Math" panose="02040503050406030204" pitchFamily="18" charset="0"/>
                                      </a:rPr>
                                      <m:t>𝑖</m:t>
                                    </m:r>
                                    <m:r>
                                      <a:rPr lang="en-US" altLang="ja-JP" sz="4000" i="1">
                                        <a:latin typeface="Cambria Math" panose="02040503050406030204" pitchFamily="18" charset="0"/>
                                      </a:rPr>
                                      <m:t>1</m:t>
                                    </m:r>
                                  </m:sub>
                                </m:sSub>
                              </m:e>
                            </m:mr>
                            <m:mr>
                              <m:e>
                                <m:m>
                                  <m:mPr>
                                    <m:mcs>
                                      <m:mc>
                                        <m:mcPr>
                                          <m:count m:val="1"/>
                                          <m:mcJc m:val="center"/>
                                        </m:mcPr>
                                      </m:mc>
                                    </m:mcs>
                                    <m:ctrlPr>
                                      <a:rPr lang="en-US" altLang="ja-JP" sz="4000" i="1">
                                        <a:latin typeface="Cambria Math" panose="02040503050406030204" pitchFamily="18" charset="0"/>
                                      </a:rPr>
                                    </m:ctrlPr>
                                  </m:mP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𝑎</m:t>
                                          </m:r>
                                        </m:e>
                                        <m:sub>
                                          <m:r>
                                            <a:rPr lang="en-US" altLang="ja-JP" sz="4000" i="1">
                                              <a:latin typeface="Cambria Math" panose="02040503050406030204" pitchFamily="18" charset="0"/>
                                            </a:rPr>
                                            <m:t>𝑖</m:t>
                                          </m:r>
                                          <m:r>
                                            <a:rPr lang="en-US" altLang="ja-JP" sz="4000" i="1">
                                              <a:latin typeface="Cambria Math" panose="02040503050406030204" pitchFamily="18" charset="0"/>
                                            </a:rPr>
                                            <m:t>2</m:t>
                                          </m:r>
                                        </m:sub>
                                      </m:sSub>
                                    </m:e>
                                  </m:mr>
                                  <m:mr>
                                    <m:e>
                                      <m:r>
                                        <a:rPr lang="en-US" altLang="ja-JP" sz="4000" i="1">
                                          <a:latin typeface="Cambria Math" panose="02040503050406030204" pitchFamily="18" charset="0"/>
                                        </a:rPr>
                                        <m:t>⋮</m:t>
                                      </m:r>
                                    </m:e>
                                  </m:mr>
                                </m:m>
                              </m:e>
                            </m:mr>
                            <m:mr>
                              <m:e>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𝑎</m:t>
                                    </m:r>
                                  </m:e>
                                  <m:sub>
                                    <m:r>
                                      <a:rPr lang="en-US" altLang="ja-JP" sz="4000" i="1">
                                        <a:latin typeface="Cambria Math" panose="02040503050406030204" pitchFamily="18" charset="0"/>
                                      </a:rPr>
                                      <m:t>𝑖𝑝</m:t>
                                    </m:r>
                                  </m:sub>
                                </m:sSub>
                              </m:e>
                            </m:mr>
                          </m:m>
                        </m:e>
                      </m:d>
                    </m:oMath>
                  </m:oMathPara>
                </a14:m>
                <a:endParaRPr kumimoji="1" lang="ja-JP" altLang="en-US" sz="4000"/>
              </a:p>
            </p:txBody>
          </p:sp>
        </mc:Choice>
        <mc:Fallback xmlns="">
          <p:sp>
            <p:nvSpPr>
              <p:cNvPr id="3" name="テキスト ボックス 2">
                <a:extLst>
                  <a:ext uri="{FF2B5EF4-FFF2-40B4-BE49-F238E27FC236}">
                    <a16:creationId xmlns:a16="http://schemas.microsoft.com/office/drawing/2014/main" id="{6CEB1E0C-1771-F61D-4615-06A3F4C46B3C}"/>
                  </a:ext>
                </a:extLst>
              </p:cNvPr>
              <p:cNvSpPr txBox="1">
                <a:spLocks noRot="1" noChangeAspect="1" noMove="1" noResize="1" noEditPoints="1" noAdjustHandles="1" noChangeArrowheads="1" noChangeShapeType="1" noTextEdit="1"/>
              </p:cNvSpPr>
              <p:nvPr/>
            </p:nvSpPr>
            <p:spPr>
              <a:xfrm>
                <a:off x="1466941" y="1299739"/>
                <a:ext cx="8340938" cy="2575064"/>
              </a:xfrm>
              <a:prstGeom prst="rect">
                <a:avLst/>
              </a:prstGeom>
              <a:blipFill>
                <a:blip r:embed="rId3"/>
                <a:stretch>
                  <a:fillRect l="-608" b="-2451"/>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5137100F-15BD-515D-63D3-A5E61C9F5AFE}"/>
              </a:ext>
            </a:extLst>
          </p:cNvPr>
          <p:cNvSpPr txBox="1"/>
          <p:nvPr/>
        </p:nvSpPr>
        <p:spPr>
          <a:xfrm>
            <a:off x="242888" y="200025"/>
            <a:ext cx="8802410" cy="830997"/>
          </a:xfrm>
          <a:prstGeom prst="rect">
            <a:avLst/>
          </a:prstGeom>
          <a:noFill/>
        </p:spPr>
        <p:txBody>
          <a:bodyPr wrap="none" rtlCol="0">
            <a:spAutoFit/>
          </a:bodyPr>
          <a:lstStyle/>
          <a:p>
            <a:r>
              <a:rPr kumimoji="1" lang="ja-JP" altLang="en-US" sz="4800"/>
              <a:t>多変数の場合の主成分分析の例</a:t>
            </a:r>
          </a:p>
        </p:txBody>
      </p:sp>
      <p:sp>
        <p:nvSpPr>
          <p:cNvPr id="5" name="テキスト ボックス 4">
            <a:extLst>
              <a:ext uri="{FF2B5EF4-FFF2-40B4-BE49-F238E27FC236}">
                <a16:creationId xmlns:a16="http://schemas.microsoft.com/office/drawing/2014/main" id="{914F07B8-B684-EB69-B217-036C0F1CF347}"/>
              </a:ext>
            </a:extLst>
          </p:cNvPr>
          <p:cNvSpPr txBox="1"/>
          <p:nvPr/>
        </p:nvSpPr>
        <p:spPr>
          <a:xfrm>
            <a:off x="521857" y="4143520"/>
            <a:ext cx="6750566" cy="584775"/>
          </a:xfrm>
          <a:prstGeom prst="rect">
            <a:avLst/>
          </a:prstGeom>
          <a:noFill/>
        </p:spPr>
        <p:txBody>
          <a:bodyPr wrap="none" rtlCol="0">
            <a:spAutoFit/>
          </a:bodyPr>
          <a:lstStyle/>
          <a:p>
            <a:r>
              <a:rPr lang="ja-JP" altLang="en-US" sz="3200"/>
              <a:t>固有値を代入　固有ベクトルを導出</a:t>
            </a:r>
            <a:endParaRPr kumimoji="1" lang="ja-JP" altLang="en-US" sz="320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CCA6AA40-6182-99B5-B4DE-33577C6EF665}"/>
                  </a:ext>
                </a:extLst>
              </p:cNvPr>
              <p:cNvSpPr txBox="1"/>
              <p:nvPr/>
            </p:nvSpPr>
            <p:spPr>
              <a:xfrm>
                <a:off x="7541213" y="3703878"/>
                <a:ext cx="3598486" cy="522259"/>
              </a:xfrm>
              <a:prstGeom prst="rect">
                <a:avLst/>
              </a:prstGeom>
              <a:noFill/>
            </p:spPr>
            <p:txBody>
              <a:bodyPr wrap="none" rtlCol="0">
                <a:spAutoFit/>
              </a:bodyPr>
              <a:lstStyle/>
              <a:p>
                <a:r>
                  <a:rPr kumimoji="1" lang="en-US" altLang="ja-JP" sz="2400" dirty="0"/>
                  <a:t>※</a:t>
                </a:r>
                <a14:m>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𝑎</m:t>
                        </m:r>
                      </m:e>
                      <m:sub>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𝑎</m:t>
                        </m:r>
                      </m:e>
                      <m:sub>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2</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𝑎</m:t>
                        </m:r>
                      </m:e>
                      <m:sub>
                        <m:r>
                          <a:rPr kumimoji="1" lang="en-US" altLang="ja-JP" sz="2400" b="0" i="1" smtClean="0">
                            <a:latin typeface="Cambria Math" panose="02040503050406030204" pitchFamily="18" charset="0"/>
                          </a:rPr>
                          <m:t>𝑖𝑝</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=1</m:t>
                    </m:r>
                  </m:oMath>
                </a14:m>
                <a:endParaRPr kumimoji="1" lang="ja-JP" altLang="en-US" sz="2400"/>
              </a:p>
            </p:txBody>
          </p:sp>
        </mc:Choice>
        <mc:Fallback xmlns="">
          <p:sp>
            <p:nvSpPr>
              <p:cNvPr id="6" name="テキスト ボックス 5">
                <a:extLst>
                  <a:ext uri="{FF2B5EF4-FFF2-40B4-BE49-F238E27FC236}">
                    <a16:creationId xmlns:a16="http://schemas.microsoft.com/office/drawing/2014/main" id="{CCA6AA40-6182-99B5-B4DE-33577C6EF665}"/>
                  </a:ext>
                </a:extLst>
              </p:cNvPr>
              <p:cNvSpPr txBox="1">
                <a:spLocks noRot="1" noChangeAspect="1" noMove="1" noResize="1" noEditPoints="1" noAdjustHandles="1" noChangeArrowheads="1" noChangeShapeType="1" noTextEdit="1"/>
              </p:cNvSpPr>
              <p:nvPr/>
            </p:nvSpPr>
            <p:spPr>
              <a:xfrm>
                <a:off x="7541213" y="3703878"/>
                <a:ext cx="3598486" cy="522259"/>
              </a:xfrm>
              <a:prstGeom prst="rect">
                <a:avLst/>
              </a:prstGeom>
              <a:blipFill>
                <a:blip r:embed="rId4"/>
                <a:stretch>
                  <a:fillRect l="-2465" t="-4762" b="-19048"/>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88E19279-A499-89E8-45BF-7B993F04E00A}"/>
              </a:ext>
            </a:extLst>
          </p:cNvPr>
          <p:cNvSpPr txBox="1"/>
          <p:nvPr/>
        </p:nvSpPr>
        <p:spPr>
          <a:xfrm>
            <a:off x="605166" y="5096596"/>
            <a:ext cx="1723549" cy="461665"/>
          </a:xfrm>
          <a:prstGeom prst="rect">
            <a:avLst/>
          </a:prstGeom>
          <a:noFill/>
        </p:spPr>
        <p:txBody>
          <a:bodyPr wrap="none" rtlCol="0">
            <a:spAutoFit/>
          </a:bodyPr>
          <a:lstStyle/>
          <a:p>
            <a:r>
              <a:rPr kumimoji="1" lang="ja-JP" altLang="en-US" sz="2400" b="1"/>
              <a:t>第一主成分</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83FDB90-BABE-1FB4-6359-250EC5EC5770}"/>
                  </a:ext>
                </a:extLst>
              </p:cNvPr>
              <p:cNvSpPr txBox="1"/>
              <p:nvPr/>
            </p:nvSpPr>
            <p:spPr>
              <a:xfrm>
                <a:off x="2245406" y="4913078"/>
                <a:ext cx="9486956" cy="7554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b="0" i="1" smtClean="0">
                              <a:latin typeface="Cambria Math" panose="02040503050406030204" pitchFamily="18" charset="0"/>
                            </a:rPr>
                            <m:t>𝑧</m:t>
                          </m:r>
                        </m:e>
                        <m:sub>
                          <m:r>
                            <a:rPr kumimoji="1" lang="en-US" altLang="ja-JP" sz="4000" b="0" i="1" smtClean="0">
                              <a:latin typeface="Cambria Math" panose="02040503050406030204" pitchFamily="18" charset="0"/>
                            </a:rPr>
                            <m:t>1</m:t>
                          </m:r>
                        </m:sub>
                      </m:sSub>
                      <m:r>
                        <a:rPr kumimoji="1" lang="en-US" altLang="ja-JP" sz="4000" b="0" i="1" smtClean="0">
                          <a:latin typeface="Cambria Math" panose="02040503050406030204" pitchFamily="18" charset="0"/>
                        </a:rPr>
                        <m:t>=</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𝑎</m:t>
                          </m:r>
                        </m:e>
                        <m:sub>
                          <m:r>
                            <a:rPr kumimoji="1" lang="en-US" altLang="ja-JP" sz="4000" b="0" i="1" smtClean="0">
                              <a:latin typeface="Cambria Math" panose="02040503050406030204" pitchFamily="18" charset="0"/>
                            </a:rPr>
                            <m:t>11</m:t>
                          </m:r>
                        </m:sub>
                      </m:sSub>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𝑥</m:t>
                          </m:r>
                        </m:e>
                        <m:sub>
                          <m:r>
                            <a:rPr kumimoji="1" lang="en-US" altLang="ja-JP" sz="4000" b="0" i="1" smtClean="0">
                              <a:latin typeface="Cambria Math" panose="02040503050406030204" pitchFamily="18" charset="0"/>
                            </a:rPr>
                            <m:t>1</m:t>
                          </m:r>
                        </m:sub>
                      </m:sSub>
                      <m:r>
                        <a:rPr kumimoji="1" lang="en-US" altLang="ja-JP" sz="4000" b="0" i="1" smtClean="0">
                          <a:latin typeface="Cambria Math" panose="02040503050406030204" pitchFamily="18" charset="0"/>
                        </a:rPr>
                        <m:t>+</m:t>
                      </m:r>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𝑎</m:t>
                          </m:r>
                        </m:e>
                        <m:sub>
                          <m:r>
                            <a:rPr lang="en-US" altLang="ja-JP" sz="4000" i="1">
                              <a:latin typeface="Cambria Math" panose="02040503050406030204" pitchFamily="18" charset="0"/>
                            </a:rPr>
                            <m:t>1</m:t>
                          </m:r>
                          <m:r>
                            <a:rPr lang="en-US" altLang="ja-JP" sz="4000" b="0" i="1" smtClean="0">
                              <a:latin typeface="Cambria Math" panose="02040503050406030204" pitchFamily="18" charset="0"/>
                            </a:rPr>
                            <m:t>2</m:t>
                          </m:r>
                        </m:sub>
                      </m:sSub>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b="0" i="1" smtClean="0">
                              <a:latin typeface="Cambria Math" panose="02040503050406030204" pitchFamily="18" charset="0"/>
                            </a:rPr>
                            <m:t>2</m:t>
                          </m:r>
                        </m:sub>
                      </m:sSub>
                      <m:r>
                        <a:rPr lang="en-US" altLang="ja-JP" sz="4000" i="1">
                          <a:latin typeface="Cambria Math" panose="02040503050406030204" pitchFamily="18" charset="0"/>
                        </a:rPr>
                        <m:t>+</m:t>
                      </m:r>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𝑎</m:t>
                          </m:r>
                        </m:e>
                        <m:sub>
                          <m:r>
                            <a:rPr lang="en-US" altLang="ja-JP" sz="4000" i="1">
                              <a:latin typeface="Cambria Math" panose="02040503050406030204" pitchFamily="18" charset="0"/>
                            </a:rPr>
                            <m:t>1</m:t>
                          </m:r>
                          <m:r>
                            <a:rPr lang="en-US" altLang="ja-JP" sz="4000" b="0" i="1" smtClean="0">
                              <a:latin typeface="Cambria Math" panose="02040503050406030204" pitchFamily="18" charset="0"/>
                            </a:rPr>
                            <m:t>3</m:t>
                          </m:r>
                        </m:sub>
                      </m:sSub>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b="0" i="1" smtClean="0">
                              <a:latin typeface="Cambria Math" panose="02040503050406030204" pitchFamily="18" charset="0"/>
                            </a:rPr>
                            <m:t>3</m:t>
                          </m:r>
                        </m:sub>
                      </m:sSub>
                      <m:r>
                        <a:rPr lang="en-US" altLang="ja-JP" sz="4000" i="1">
                          <a:latin typeface="Cambria Math" panose="02040503050406030204" pitchFamily="18" charset="0"/>
                        </a:rPr>
                        <m:t>+</m:t>
                      </m:r>
                      <m:r>
                        <a:rPr lang="en-US" altLang="ja-JP" sz="4000" i="1" smtClean="0">
                          <a:latin typeface="Cambria Math" panose="02040503050406030204" pitchFamily="18" charset="0"/>
                        </a:rPr>
                        <m:t>⋯</m:t>
                      </m:r>
                      <m:r>
                        <a:rPr lang="en-US" altLang="ja-JP" sz="4000" b="0" i="1" smtClean="0">
                          <a:latin typeface="Cambria Math" panose="02040503050406030204" pitchFamily="18" charset="0"/>
                        </a:rPr>
                        <m:t>+</m:t>
                      </m:r>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𝑎</m:t>
                          </m:r>
                        </m:e>
                        <m:sub>
                          <m:r>
                            <a:rPr lang="en-US" altLang="ja-JP" sz="4000" i="1">
                              <a:latin typeface="Cambria Math" panose="02040503050406030204" pitchFamily="18" charset="0"/>
                            </a:rPr>
                            <m:t>1</m:t>
                          </m:r>
                          <m:r>
                            <a:rPr lang="en-US" altLang="ja-JP" sz="4000" b="0" i="1" smtClean="0">
                              <a:latin typeface="Cambria Math" panose="02040503050406030204" pitchFamily="18" charset="0"/>
                            </a:rPr>
                            <m:t>𝑝</m:t>
                          </m:r>
                        </m:sub>
                      </m:sSub>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b="0" i="1" smtClean="0">
                              <a:latin typeface="Cambria Math" panose="02040503050406030204" pitchFamily="18" charset="0"/>
                            </a:rPr>
                            <m:t>𝑝</m:t>
                          </m:r>
                        </m:sub>
                      </m:sSub>
                    </m:oMath>
                  </m:oMathPara>
                </a14:m>
                <a:endParaRPr kumimoji="1" lang="ja-JP" altLang="en-US" sz="4000"/>
              </a:p>
            </p:txBody>
          </p:sp>
        </mc:Choice>
        <mc:Fallback xmlns="">
          <p:sp>
            <p:nvSpPr>
              <p:cNvPr id="8" name="テキスト ボックス 7">
                <a:extLst>
                  <a:ext uri="{FF2B5EF4-FFF2-40B4-BE49-F238E27FC236}">
                    <a16:creationId xmlns:a16="http://schemas.microsoft.com/office/drawing/2014/main" id="{B83FDB90-BABE-1FB4-6359-250EC5EC5770}"/>
                  </a:ext>
                </a:extLst>
              </p:cNvPr>
              <p:cNvSpPr txBox="1">
                <a:spLocks noRot="1" noChangeAspect="1" noMove="1" noResize="1" noEditPoints="1" noAdjustHandles="1" noChangeArrowheads="1" noChangeShapeType="1" noTextEdit="1"/>
              </p:cNvSpPr>
              <p:nvPr/>
            </p:nvSpPr>
            <p:spPr>
              <a:xfrm>
                <a:off x="2245406" y="4913078"/>
                <a:ext cx="9486956" cy="755463"/>
              </a:xfrm>
              <a:prstGeom prst="rect">
                <a:avLst/>
              </a:prstGeom>
              <a:blipFill>
                <a:blip r:embed="rId5"/>
                <a:stretch>
                  <a:fillRect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3FBE614-DDEF-1892-A4BF-DA0F372BA78A}"/>
                  </a:ext>
                </a:extLst>
              </p:cNvPr>
              <p:cNvSpPr txBox="1"/>
              <p:nvPr/>
            </p:nvSpPr>
            <p:spPr>
              <a:xfrm>
                <a:off x="1169405" y="5926562"/>
                <a:ext cx="9970294" cy="523220"/>
              </a:xfrm>
              <a:prstGeom prst="rect">
                <a:avLst/>
              </a:prstGeom>
              <a:noFill/>
            </p:spPr>
            <p:txBody>
              <a:bodyPr wrap="none" rtlCol="0">
                <a:spAutoFit/>
              </a:bodyPr>
              <a:lstStyle/>
              <a:p>
                <a:r>
                  <a:rPr lang="ja-JP" altLang="en-US" sz="2800"/>
                  <a:t>が得られ、</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𝜆</m:t>
                        </m:r>
                      </m:e>
                      <m:sub>
                        <m:r>
                          <a:rPr lang="en-US" altLang="ja-JP" sz="2800" b="0" i="1" smtClean="0">
                            <a:latin typeface="Cambria Math" panose="02040503050406030204" pitchFamily="18" charset="0"/>
                            <a:ea typeface="Cambria Math" panose="02040503050406030204" pitchFamily="18" charset="0"/>
                          </a:rPr>
                          <m:t>2</m:t>
                        </m:r>
                      </m:sub>
                    </m:sSub>
                    <m:r>
                      <a:rPr lang="ja-JP" altLang="en-US" sz="2800" i="1">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𝜆</m:t>
                        </m:r>
                      </m:e>
                      <m:sub>
                        <m:r>
                          <a:rPr lang="en-US" altLang="ja-JP" sz="2800" i="1">
                            <a:latin typeface="Cambria Math" panose="02040503050406030204" pitchFamily="18" charset="0"/>
                            <a:ea typeface="Cambria Math" panose="02040503050406030204" pitchFamily="18" charset="0"/>
                          </a:rPr>
                          <m:t>3</m:t>
                        </m:r>
                      </m:sub>
                    </m:sSub>
                  </m:oMath>
                </a14:m>
                <a:r>
                  <a:rPr kumimoji="1" lang="ja-JP" altLang="en-US" sz="2800"/>
                  <a:t>で行うと、第二、第三主成分が求められる</a:t>
                </a:r>
              </a:p>
            </p:txBody>
          </p:sp>
        </mc:Choice>
        <mc:Fallback xmlns="">
          <p:sp>
            <p:nvSpPr>
              <p:cNvPr id="9" name="テキスト ボックス 8">
                <a:extLst>
                  <a:ext uri="{FF2B5EF4-FFF2-40B4-BE49-F238E27FC236}">
                    <a16:creationId xmlns:a16="http://schemas.microsoft.com/office/drawing/2014/main" id="{D3FBE614-DDEF-1892-A4BF-DA0F372BA78A}"/>
                  </a:ext>
                </a:extLst>
              </p:cNvPr>
              <p:cNvSpPr txBox="1">
                <a:spLocks noRot="1" noChangeAspect="1" noMove="1" noResize="1" noEditPoints="1" noAdjustHandles="1" noChangeArrowheads="1" noChangeShapeType="1" noTextEdit="1"/>
              </p:cNvSpPr>
              <p:nvPr/>
            </p:nvSpPr>
            <p:spPr>
              <a:xfrm>
                <a:off x="1169405" y="5926562"/>
                <a:ext cx="9970294" cy="523220"/>
              </a:xfrm>
              <a:prstGeom prst="rect">
                <a:avLst/>
              </a:prstGeom>
              <a:blipFill>
                <a:blip r:embed="rId6"/>
                <a:stretch>
                  <a:fillRect l="-1274" t="-11905" r="-382" b="-3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32106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A130383-51AA-20C0-B061-F8E20BF0793F}"/>
              </a:ext>
            </a:extLst>
          </p:cNvPr>
          <p:cNvSpPr>
            <a:spLocks noGrp="1"/>
          </p:cNvSpPr>
          <p:nvPr>
            <p:ph type="sldNum" sz="quarter" idx="12"/>
          </p:nvPr>
        </p:nvSpPr>
        <p:spPr/>
        <p:txBody>
          <a:bodyPr/>
          <a:lstStyle/>
          <a:p>
            <a:fld id="{4FAB73BC-B049-4115-A692-8D63A059BFB8}" type="slidenum">
              <a:rPr lang="en-US" smtClean="0"/>
              <a:t>28</a:t>
            </a:fld>
            <a:endParaRPr lang="en-US"/>
          </a:p>
        </p:txBody>
      </p:sp>
      <p:sp>
        <p:nvSpPr>
          <p:cNvPr id="3" name="テキスト ボックス 2">
            <a:extLst>
              <a:ext uri="{FF2B5EF4-FFF2-40B4-BE49-F238E27FC236}">
                <a16:creationId xmlns:a16="http://schemas.microsoft.com/office/drawing/2014/main" id="{BAB19032-CE75-CFDF-B38B-9F3C8CF624DD}"/>
              </a:ext>
            </a:extLst>
          </p:cNvPr>
          <p:cNvSpPr txBox="1"/>
          <p:nvPr/>
        </p:nvSpPr>
        <p:spPr>
          <a:xfrm>
            <a:off x="242888" y="200025"/>
            <a:ext cx="5724644" cy="830997"/>
          </a:xfrm>
          <a:prstGeom prst="rect">
            <a:avLst/>
          </a:prstGeom>
          <a:noFill/>
        </p:spPr>
        <p:txBody>
          <a:bodyPr wrap="none" rtlCol="0">
            <a:spAutoFit/>
          </a:bodyPr>
          <a:lstStyle/>
          <a:p>
            <a:r>
              <a:rPr lang="ja-JP" altLang="en-US" sz="4800"/>
              <a:t>寄与率・累積寄与率</a:t>
            </a:r>
            <a:endParaRPr kumimoji="1" lang="ja-JP" altLang="en-US" sz="4800"/>
          </a:p>
        </p:txBody>
      </p:sp>
      <p:sp>
        <p:nvSpPr>
          <p:cNvPr id="4" name="テキスト ボックス 3">
            <a:extLst>
              <a:ext uri="{FF2B5EF4-FFF2-40B4-BE49-F238E27FC236}">
                <a16:creationId xmlns:a16="http://schemas.microsoft.com/office/drawing/2014/main" id="{A9D3EA62-35DF-CF8C-3207-3426DFE3671A}"/>
              </a:ext>
            </a:extLst>
          </p:cNvPr>
          <p:cNvSpPr txBox="1"/>
          <p:nvPr/>
        </p:nvSpPr>
        <p:spPr>
          <a:xfrm>
            <a:off x="462734" y="1685646"/>
            <a:ext cx="1569660" cy="646331"/>
          </a:xfrm>
          <a:prstGeom prst="rect">
            <a:avLst/>
          </a:prstGeom>
          <a:noFill/>
        </p:spPr>
        <p:txBody>
          <a:bodyPr wrap="none" rtlCol="0">
            <a:spAutoFit/>
          </a:bodyPr>
          <a:lstStyle/>
          <a:p>
            <a:r>
              <a:rPr kumimoji="1" lang="ja-JP" altLang="en-US" sz="3600"/>
              <a:t>寄与率</a:t>
            </a:r>
          </a:p>
        </p:txBody>
      </p:sp>
      <p:sp>
        <p:nvSpPr>
          <p:cNvPr id="5" name="テキスト ボックス 4">
            <a:extLst>
              <a:ext uri="{FF2B5EF4-FFF2-40B4-BE49-F238E27FC236}">
                <a16:creationId xmlns:a16="http://schemas.microsoft.com/office/drawing/2014/main" id="{A6C5C277-A41B-4369-891F-2C803017D18F}"/>
              </a:ext>
            </a:extLst>
          </p:cNvPr>
          <p:cNvSpPr txBox="1"/>
          <p:nvPr/>
        </p:nvSpPr>
        <p:spPr>
          <a:xfrm>
            <a:off x="1432695" y="2428507"/>
            <a:ext cx="8802410" cy="523220"/>
          </a:xfrm>
          <a:prstGeom prst="rect">
            <a:avLst/>
          </a:prstGeom>
          <a:noFill/>
        </p:spPr>
        <p:txBody>
          <a:bodyPr wrap="none" rtlCol="0">
            <a:spAutoFit/>
          </a:bodyPr>
          <a:lstStyle/>
          <a:p>
            <a:r>
              <a:rPr lang="ja-JP" altLang="en-US" sz="2800"/>
              <a:t>その主成分によってデータ全体の何％を説明できるか</a:t>
            </a:r>
            <a:endParaRPr kumimoji="1" lang="ja-JP" altLang="en-US" sz="2800"/>
          </a:p>
        </p:txBody>
      </p:sp>
      <p:grpSp>
        <p:nvGrpSpPr>
          <p:cNvPr id="6" name="グループ化 5">
            <a:extLst>
              <a:ext uri="{FF2B5EF4-FFF2-40B4-BE49-F238E27FC236}">
                <a16:creationId xmlns:a16="http://schemas.microsoft.com/office/drawing/2014/main" id="{99D2B845-985E-0AC8-0463-18F8DFF0E790}"/>
              </a:ext>
            </a:extLst>
          </p:cNvPr>
          <p:cNvGrpSpPr/>
          <p:nvPr/>
        </p:nvGrpSpPr>
        <p:grpSpPr>
          <a:xfrm>
            <a:off x="690400" y="5636440"/>
            <a:ext cx="9858375" cy="830818"/>
            <a:chOff x="814387" y="5585252"/>
            <a:chExt cx="9858375" cy="830818"/>
          </a:xfrm>
        </p:grpSpPr>
        <p:sp>
          <p:nvSpPr>
            <p:cNvPr id="7" name="正方形/長方形 6">
              <a:extLst>
                <a:ext uri="{FF2B5EF4-FFF2-40B4-BE49-F238E27FC236}">
                  <a16:creationId xmlns:a16="http://schemas.microsoft.com/office/drawing/2014/main" id="{D973348A-A23D-E8C9-4044-F9713C34AA09}"/>
                </a:ext>
              </a:extLst>
            </p:cNvPr>
            <p:cNvSpPr/>
            <p:nvPr/>
          </p:nvSpPr>
          <p:spPr>
            <a:xfrm>
              <a:off x="814387" y="5585252"/>
              <a:ext cx="5143501" cy="8308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第１主成分</a:t>
              </a:r>
            </a:p>
          </p:txBody>
        </p:sp>
        <p:sp>
          <p:nvSpPr>
            <p:cNvPr id="8" name="正方形/長方形 7">
              <a:extLst>
                <a:ext uri="{FF2B5EF4-FFF2-40B4-BE49-F238E27FC236}">
                  <a16:creationId xmlns:a16="http://schemas.microsoft.com/office/drawing/2014/main" id="{0472D710-E1BC-DB6E-8026-86F87B8C33CA}"/>
                </a:ext>
              </a:extLst>
            </p:cNvPr>
            <p:cNvSpPr/>
            <p:nvPr/>
          </p:nvSpPr>
          <p:spPr>
            <a:xfrm>
              <a:off x="5957888" y="5585252"/>
              <a:ext cx="2943225" cy="83081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第２主成分</a:t>
              </a:r>
            </a:p>
          </p:txBody>
        </p:sp>
        <p:sp>
          <p:nvSpPr>
            <p:cNvPr id="9" name="正方形/長方形 8">
              <a:extLst>
                <a:ext uri="{FF2B5EF4-FFF2-40B4-BE49-F238E27FC236}">
                  <a16:creationId xmlns:a16="http://schemas.microsoft.com/office/drawing/2014/main" id="{C2FF0B1D-AF4E-920C-A1BC-F957CEE0C835}"/>
                </a:ext>
              </a:extLst>
            </p:cNvPr>
            <p:cNvSpPr/>
            <p:nvPr/>
          </p:nvSpPr>
          <p:spPr>
            <a:xfrm>
              <a:off x="10444163" y="5585252"/>
              <a:ext cx="228599" cy="83081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bg1"/>
                  </a:solidFill>
                </a:rPr>
                <a:t>５</a:t>
              </a:r>
            </a:p>
          </p:txBody>
        </p:sp>
        <p:sp>
          <p:nvSpPr>
            <p:cNvPr id="10" name="正方形/長方形 9">
              <a:extLst>
                <a:ext uri="{FF2B5EF4-FFF2-40B4-BE49-F238E27FC236}">
                  <a16:creationId xmlns:a16="http://schemas.microsoft.com/office/drawing/2014/main" id="{30D2AF42-8054-022A-7614-BA593C5046A6}"/>
                </a:ext>
              </a:extLst>
            </p:cNvPr>
            <p:cNvSpPr/>
            <p:nvPr/>
          </p:nvSpPr>
          <p:spPr>
            <a:xfrm>
              <a:off x="10029825" y="5585252"/>
              <a:ext cx="414338" cy="83081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４</a:t>
              </a:r>
            </a:p>
          </p:txBody>
        </p:sp>
        <p:sp>
          <p:nvSpPr>
            <p:cNvPr id="11" name="正方形/長方形 10">
              <a:extLst>
                <a:ext uri="{FF2B5EF4-FFF2-40B4-BE49-F238E27FC236}">
                  <a16:creationId xmlns:a16="http://schemas.microsoft.com/office/drawing/2014/main" id="{23B0AF61-8B8D-7366-F3C6-2507C6CE7DB7}"/>
                </a:ext>
              </a:extLst>
            </p:cNvPr>
            <p:cNvSpPr/>
            <p:nvPr/>
          </p:nvSpPr>
          <p:spPr>
            <a:xfrm>
              <a:off x="8901113" y="5585252"/>
              <a:ext cx="1128712" cy="83081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第</a:t>
              </a:r>
              <a:r>
                <a:rPr kumimoji="1" lang="en-US" altLang="ja-JP" sz="1600" dirty="0">
                  <a:solidFill>
                    <a:schemeClr val="tx1"/>
                  </a:solidFill>
                </a:rPr>
                <a:t>3</a:t>
              </a:r>
              <a:r>
                <a:rPr kumimoji="1" lang="ja-JP" altLang="en-US" sz="1600">
                  <a:solidFill>
                    <a:schemeClr val="tx1"/>
                  </a:solidFill>
                </a:rPr>
                <a:t>主成分</a:t>
              </a:r>
            </a:p>
          </p:txBody>
        </p:sp>
      </p:gr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B6360C-0644-F72F-0828-3E5C0F974883}"/>
                  </a:ext>
                </a:extLst>
              </p:cNvPr>
              <p:cNvSpPr txBox="1"/>
              <p:nvPr/>
            </p:nvSpPr>
            <p:spPr>
              <a:xfrm>
                <a:off x="3980861" y="3177391"/>
                <a:ext cx="3706079" cy="1298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i="1" smtClean="0">
                              <a:latin typeface="Cambria Math" panose="02040503050406030204" pitchFamily="18" charset="0"/>
                            </a:rPr>
                          </m:ctrlPr>
                        </m:fPr>
                        <m:num>
                          <m:sSub>
                            <m:sSubPr>
                              <m:ctrlPr>
                                <a:rPr lang="en-US" altLang="ja-JP" sz="3600" i="1">
                                  <a:latin typeface="Cambria Math" panose="02040503050406030204" pitchFamily="18" charset="0"/>
                                </a:rPr>
                              </m:ctrlPr>
                            </m:sSubPr>
                            <m:e>
                              <m:r>
                                <a:rPr lang="en-US" altLang="ja-JP" sz="3600" i="1">
                                  <a:latin typeface="Cambria Math" panose="02040503050406030204" pitchFamily="18" charset="0"/>
                                  <a:ea typeface="Cambria Math" panose="02040503050406030204" pitchFamily="18" charset="0"/>
                                </a:rPr>
                                <m:t>𝜆</m:t>
                              </m:r>
                            </m:e>
                            <m:sub>
                              <m:r>
                                <a:rPr lang="en-US" altLang="ja-JP" sz="3600" b="0" i="1" smtClean="0">
                                  <a:latin typeface="Cambria Math" panose="02040503050406030204" pitchFamily="18" charset="0"/>
                                  <a:ea typeface="Cambria Math" panose="02040503050406030204" pitchFamily="18" charset="0"/>
                                </a:rPr>
                                <m:t>𝑖</m:t>
                              </m:r>
                            </m:sub>
                          </m:sSub>
                        </m:num>
                        <m:den>
                          <m:sSub>
                            <m:sSubPr>
                              <m:ctrlPr>
                                <a:rPr kumimoji="1" lang="en-US" altLang="ja-JP" sz="3600" i="1" smtClean="0">
                                  <a:latin typeface="Cambria Math" panose="02040503050406030204" pitchFamily="18" charset="0"/>
                                </a:rPr>
                              </m:ctrlPr>
                            </m:sSubPr>
                            <m:e>
                              <m:r>
                                <a:rPr kumimoji="1" lang="en-US" altLang="ja-JP" sz="3600" i="1" smtClean="0">
                                  <a:latin typeface="Cambria Math" panose="02040503050406030204" pitchFamily="18" charset="0"/>
                                  <a:ea typeface="Cambria Math" panose="02040503050406030204" pitchFamily="18" charset="0"/>
                                </a:rPr>
                                <m:t>𝜆</m:t>
                              </m:r>
                            </m:e>
                            <m:sub>
                              <m:r>
                                <a:rPr kumimoji="1" lang="en-US" altLang="ja-JP" sz="3600" b="0" i="1" smtClean="0">
                                  <a:latin typeface="Cambria Math" panose="02040503050406030204" pitchFamily="18" charset="0"/>
                                </a:rPr>
                                <m:t>1</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ea typeface="Cambria Math" panose="02040503050406030204" pitchFamily="18" charset="0"/>
                                </a:rPr>
                                <m:t>𝜆</m:t>
                              </m:r>
                            </m:e>
                            <m:sub>
                              <m:r>
                                <a:rPr lang="en-US" altLang="ja-JP" sz="3600" b="0" i="1" smtClean="0">
                                  <a:latin typeface="Cambria Math" panose="02040503050406030204" pitchFamily="18" charset="0"/>
                                  <a:ea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ea typeface="Cambria Math" panose="02040503050406030204" pitchFamily="18" charset="0"/>
                                </a:rPr>
                                <m:t>𝜆</m:t>
                              </m:r>
                            </m:e>
                            <m:sub>
                              <m:r>
                                <a:rPr lang="en-US" altLang="ja-JP" sz="3600" b="0" i="1" smtClean="0">
                                  <a:latin typeface="Cambria Math" panose="02040503050406030204" pitchFamily="18" charset="0"/>
                                  <a:ea typeface="Cambria Math" panose="02040503050406030204" pitchFamily="18" charset="0"/>
                                </a:rPr>
                                <m:t>𝑝</m:t>
                              </m:r>
                            </m:sub>
                          </m:sSub>
                        </m:den>
                      </m:f>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48B6360C-0644-F72F-0828-3E5C0F974883}"/>
                  </a:ext>
                </a:extLst>
              </p:cNvPr>
              <p:cNvSpPr txBox="1">
                <a:spLocks noRot="1" noChangeAspect="1" noMove="1" noResize="1" noEditPoints="1" noAdjustHandles="1" noChangeArrowheads="1" noChangeShapeType="1" noTextEdit="1"/>
              </p:cNvSpPr>
              <p:nvPr/>
            </p:nvSpPr>
            <p:spPr>
              <a:xfrm>
                <a:off x="3980861" y="3177391"/>
                <a:ext cx="3706079" cy="1298882"/>
              </a:xfrm>
              <a:prstGeom prst="rect">
                <a:avLst/>
              </a:prstGeom>
              <a:blipFill>
                <a:blip r:embed="rId2"/>
                <a:stretch>
                  <a:fillRect b="-5825"/>
                </a:stretch>
              </a:blipFill>
            </p:spPr>
            <p:txBody>
              <a:bodyPr/>
              <a:lstStyle/>
              <a:p>
                <a:r>
                  <a:rPr lang="ja-JP" altLang="en-US">
                    <a:noFill/>
                  </a:rPr>
                  <a:t> </a:t>
                </a:r>
              </a:p>
            </p:txBody>
          </p:sp>
        </mc:Fallback>
      </mc:AlternateContent>
      <p:sp>
        <p:nvSpPr>
          <p:cNvPr id="13" name="左大かっこ 12">
            <a:extLst>
              <a:ext uri="{FF2B5EF4-FFF2-40B4-BE49-F238E27FC236}">
                <a16:creationId xmlns:a16="http://schemas.microsoft.com/office/drawing/2014/main" id="{0B4178E9-6E06-4A6C-0C73-AB1BB6AE0E59}"/>
              </a:ext>
            </a:extLst>
          </p:cNvPr>
          <p:cNvSpPr/>
          <p:nvPr/>
        </p:nvSpPr>
        <p:spPr>
          <a:xfrm rot="5400000">
            <a:off x="3136762" y="2939301"/>
            <a:ext cx="250776" cy="5143501"/>
          </a:xfrm>
          <a:prstGeom prst="leftBracket">
            <a:avLst>
              <a:gd name="adj" fmla="val 5272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A4E772F3-0BF7-145A-7AF4-BA39C3EF72E8}"/>
              </a:ext>
            </a:extLst>
          </p:cNvPr>
          <p:cNvSpPr txBox="1"/>
          <p:nvPr/>
        </p:nvSpPr>
        <p:spPr>
          <a:xfrm>
            <a:off x="2618501" y="4923998"/>
            <a:ext cx="1107996" cy="461665"/>
          </a:xfrm>
          <a:prstGeom prst="rect">
            <a:avLst/>
          </a:prstGeom>
          <a:noFill/>
        </p:spPr>
        <p:txBody>
          <a:bodyPr wrap="none" rtlCol="0">
            <a:spAutoFit/>
          </a:bodyPr>
          <a:lstStyle/>
          <a:p>
            <a:r>
              <a:rPr lang="ja-JP" altLang="en-US" sz="2400"/>
              <a:t>寄与率</a:t>
            </a:r>
            <a:endParaRPr kumimoji="1" lang="ja-JP" altLang="en-US" sz="2400"/>
          </a:p>
        </p:txBody>
      </p:sp>
    </p:spTree>
    <p:extLst>
      <p:ext uri="{BB962C8B-B14F-4D97-AF65-F5344CB8AC3E}">
        <p14:creationId xmlns:p14="http://schemas.microsoft.com/office/powerpoint/2010/main" val="507858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A130383-51AA-20C0-B061-F8E20BF0793F}"/>
              </a:ext>
            </a:extLst>
          </p:cNvPr>
          <p:cNvSpPr>
            <a:spLocks noGrp="1"/>
          </p:cNvSpPr>
          <p:nvPr>
            <p:ph type="sldNum" sz="quarter" idx="12"/>
          </p:nvPr>
        </p:nvSpPr>
        <p:spPr/>
        <p:txBody>
          <a:bodyPr/>
          <a:lstStyle/>
          <a:p>
            <a:fld id="{4FAB73BC-B049-4115-A692-8D63A059BFB8}" type="slidenum">
              <a:rPr lang="en-US" smtClean="0"/>
              <a:t>29</a:t>
            </a:fld>
            <a:endParaRPr lang="en-US"/>
          </a:p>
        </p:txBody>
      </p:sp>
      <p:sp>
        <p:nvSpPr>
          <p:cNvPr id="3" name="テキスト ボックス 2">
            <a:extLst>
              <a:ext uri="{FF2B5EF4-FFF2-40B4-BE49-F238E27FC236}">
                <a16:creationId xmlns:a16="http://schemas.microsoft.com/office/drawing/2014/main" id="{BAB19032-CE75-CFDF-B38B-9F3C8CF624DD}"/>
              </a:ext>
            </a:extLst>
          </p:cNvPr>
          <p:cNvSpPr txBox="1"/>
          <p:nvPr/>
        </p:nvSpPr>
        <p:spPr>
          <a:xfrm>
            <a:off x="242888" y="200025"/>
            <a:ext cx="5724644" cy="830997"/>
          </a:xfrm>
          <a:prstGeom prst="rect">
            <a:avLst/>
          </a:prstGeom>
          <a:noFill/>
        </p:spPr>
        <p:txBody>
          <a:bodyPr wrap="none" rtlCol="0">
            <a:spAutoFit/>
          </a:bodyPr>
          <a:lstStyle/>
          <a:p>
            <a:r>
              <a:rPr lang="ja-JP" altLang="en-US" sz="4800"/>
              <a:t>寄与率・累積寄与率</a:t>
            </a:r>
            <a:endParaRPr kumimoji="1" lang="ja-JP" altLang="en-US" sz="4800"/>
          </a:p>
        </p:txBody>
      </p:sp>
      <p:sp>
        <p:nvSpPr>
          <p:cNvPr id="4" name="テキスト ボックス 3">
            <a:extLst>
              <a:ext uri="{FF2B5EF4-FFF2-40B4-BE49-F238E27FC236}">
                <a16:creationId xmlns:a16="http://schemas.microsoft.com/office/drawing/2014/main" id="{A9D3EA62-35DF-CF8C-3207-3426DFE3671A}"/>
              </a:ext>
            </a:extLst>
          </p:cNvPr>
          <p:cNvSpPr txBox="1"/>
          <p:nvPr/>
        </p:nvSpPr>
        <p:spPr>
          <a:xfrm>
            <a:off x="462734" y="1685646"/>
            <a:ext cx="2492990" cy="646331"/>
          </a:xfrm>
          <a:prstGeom prst="rect">
            <a:avLst/>
          </a:prstGeom>
          <a:noFill/>
        </p:spPr>
        <p:txBody>
          <a:bodyPr wrap="none" rtlCol="0">
            <a:spAutoFit/>
          </a:bodyPr>
          <a:lstStyle/>
          <a:p>
            <a:r>
              <a:rPr kumimoji="1" lang="ja-JP" altLang="en-US" sz="3600"/>
              <a:t>累積寄与率</a:t>
            </a:r>
          </a:p>
        </p:txBody>
      </p:sp>
      <p:sp>
        <p:nvSpPr>
          <p:cNvPr id="5" name="テキスト ボックス 4">
            <a:extLst>
              <a:ext uri="{FF2B5EF4-FFF2-40B4-BE49-F238E27FC236}">
                <a16:creationId xmlns:a16="http://schemas.microsoft.com/office/drawing/2014/main" id="{A6C5C277-A41B-4369-891F-2C803017D18F}"/>
              </a:ext>
            </a:extLst>
          </p:cNvPr>
          <p:cNvSpPr txBox="1"/>
          <p:nvPr/>
        </p:nvSpPr>
        <p:spPr>
          <a:xfrm>
            <a:off x="690399" y="2492425"/>
            <a:ext cx="11315918" cy="523220"/>
          </a:xfrm>
          <a:prstGeom prst="rect">
            <a:avLst/>
          </a:prstGeom>
          <a:noFill/>
        </p:spPr>
        <p:txBody>
          <a:bodyPr wrap="none" rtlCol="0">
            <a:spAutoFit/>
          </a:bodyPr>
          <a:lstStyle/>
          <a:p>
            <a:r>
              <a:rPr lang="ja-JP" altLang="en-US" sz="2800"/>
              <a:t>第一主成分からその主成分によってデータ全体の何％を説明できるか</a:t>
            </a:r>
            <a:endParaRPr kumimoji="1" lang="ja-JP" altLang="en-US" sz="2800"/>
          </a:p>
        </p:txBody>
      </p:sp>
      <p:grpSp>
        <p:nvGrpSpPr>
          <p:cNvPr id="6" name="グループ化 5">
            <a:extLst>
              <a:ext uri="{FF2B5EF4-FFF2-40B4-BE49-F238E27FC236}">
                <a16:creationId xmlns:a16="http://schemas.microsoft.com/office/drawing/2014/main" id="{99D2B845-985E-0AC8-0463-18F8DFF0E790}"/>
              </a:ext>
            </a:extLst>
          </p:cNvPr>
          <p:cNvGrpSpPr/>
          <p:nvPr/>
        </p:nvGrpSpPr>
        <p:grpSpPr>
          <a:xfrm>
            <a:off x="690400" y="5636440"/>
            <a:ext cx="9858375" cy="830818"/>
            <a:chOff x="814387" y="5585252"/>
            <a:chExt cx="9858375" cy="830818"/>
          </a:xfrm>
        </p:grpSpPr>
        <p:sp>
          <p:nvSpPr>
            <p:cNvPr id="7" name="正方形/長方形 6">
              <a:extLst>
                <a:ext uri="{FF2B5EF4-FFF2-40B4-BE49-F238E27FC236}">
                  <a16:creationId xmlns:a16="http://schemas.microsoft.com/office/drawing/2014/main" id="{D973348A-A23D-E8C9-4044-F9713C34AA09}"/>
                </a:ext>
              </a:extLst>
            </p:cNvPr>
            <p:cNvSpPr/>
            <p:nvPr/>
          </p:nvSpPr>
          <p:spPr>
            <a:xfrm>
              <a:off x="814387" y="5585252"/>
              <a:ext cx="5143501" cy="8308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第１主成分</a:t>
              </a:r>
            </a:p>
          </p:txBody>
        </p:sp>
        <p:sp>
          <p:nvSpPr>
            <p:cNvPr id="8" name="正方形/長方形 7">
              <a:extLst>
                <a:ext uri="{FF2B5EF4-FFF2-40B4-BE49-F238E27FC236}">
                  <a16:creationId xmlns:a16="http://schemas.microsoft.com/office/drawing/2014/main" id="{0472D710-E1BC-DB6E-8026-86F87B8C33CA}"/>
                </a:ext>
              </a:extLst>
            </p:cNvPr>
            <p:cNvSpPr/>
            <p:nvPr/>
          </p:nvSpPr>
          <p:spPr>
            <a:xfrm>
              <a:off x="5957888" y="5585252"/>
              <a:ext cx="2943225" cy="83081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第２主成分</a:t>
              </a:r>
            </a:p>
          </p:txBody>
        </p:sp>
        <p:sp>
          <p:nvSpPr>
            <p:cNvPr id="9" name="正方形/長方形 8">
              <a:extLst>
                <a:ext uri="{FF2B5EF4-FFF2-40B4-BE49-F238E27FC236}">
                  <a16:creationId xmlns:a16="http://schemas.microsoft.com/office/drawing/2014/main" id="{C2FF0B1D-AF4E-920C-A1BC-F957CEE0C835}"/>
                </a:ext>
              </a:extLst>
            </p:cNvPr>
            <p:cNvSpPr/>
            <p:nvPr/>
          </p:nvSpPr>
          <p:spPr>
            <a:xfrm>
              <a:off x="10444163" y="5585252"/>
              <a:ext cx="228599" cy="83081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bg1"/>
                  </a:solidFill>
                </a:rPr>
                <a:t>５</a:t>
              </a:r>
            </a:p>
          </p:txBody>
        </p:sp>
        <p:sp>
          <p:nvSpPr>
            <p:cNvPr id="10" name="正方形/長方形 9">
              <a:extLst>
                <a:ext uri="{FF2B5EF4-FFF2-40B4-BE49-F238E27FC236}">
                  <a16:creationId xmlns:a16="http://schemas.microsoft.com/office/drawing/2014/main" id="{30D2AF42-8054-022A-7614-BA593C5046A6}"/>
                </a:ext>
              </a:extLst>
            </p:cNvPr>
            <p:cNvSpPr/>
            <p:nvPr/>
          </p:nvSpPr>
          <p:spPr>
            <a:xfrm>
              <a:off x="10029825" y="5585252"/>
              <a:ext cx="414338" cy="83081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４</a:t>
              </a:r>
            </a:p>
          </p:txBody>
        </p:sp>
        <p:sp>
          <p:nvSpPr>
            <p:cNvPr id="11" name="正方形/長方形 10">
              <a:extLst>
                <a:ext uri="{FF2B5EF4-FFF2-40B4-BE49-F238E27FC236}">
                  <a16:creationId xmlns:a16="http://schemas.microsoft.com/office/drawing/2014/main" id="{23B0AF61-8B8D-7366-F3C6-2507C6CE7DB7}"/>
                </a:ext>
              </a:extLst>
            </p:cNvPr>
            <p:cNvSpPr/>
            <p:nvPr/>
          </p:nvSpPr>
          <p:spPr>
            <a:xfrm>
              <a:off x="8901113" y="5585252"/>
              <a:ext cx="1128712" cy="83081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第</a:t>
              </a:r>
              <a:r>
                <a:rPr kumimoji="1" lang="en-US" altLang="ja-JP" sz="1600" dirty="0">
                  <a:solidFill>
                    <a:schemeClr val="tx1"/>
                  </a:solidFill>
                </a:rPr>
                <a:t>3</a:t>
              </a:r>
              <a:r>
                <a:rPr kumimoji="1" lang="ja-JP" altLang="en-US" sz="1600">
                  <a:solidFill>
                    <a:schemeClr val="tx1"/>
                  </a:solidFill>
                </a:rPr>
                <a:t>主成分</a:t>
              </a:r>
            </a:p>
          </p:txBody>
        </p:sp>
      </p:gr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8B6360C-0644-F72F-0828-3E5C0F974883}"/>
                  </a:ext>
                </a:extLst>
              </p:cNvPr>
              <p:cNvSpPr txBox="1"/>
              <p:nvPr/>
            </p:nvSpPr>
            <p:spPr>
              <a:xfrm>
                <a:off x="3980861" y="3177391"/>
                <a:ext cx="3799758" cy="1298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i="1" smtClean="0">
                              <a:latin typeface="Cambria Math" panose="02040503050406030204" pitchFamily="18" charset="0"/>
                            </a:rPr>
                          </m:ctrlPr>
                        </m:fPr>
                        <m:num>
                          <m:sSub>
                            <m:sSubPr>
                              <m:ctrlPr>
                                <a:rPr lang="en-US" altLang="ja-JP" sz="3600" i="1">
                                  <a:latin typeface="Cambria Math" panose="02040503050406030204" pitchFamily="18" charset="0"/>
                                </a:rPr>
                              </m:ctrlPr>
                            </m:sSubPr>
                            <m:e>
                              <m:r>
                                <a:rPr lang="en-US" altLang="ja-JP" sz="3600" i="1">
                                  <a:latin typeface="Cambria Math" panose="02040503050406030204" pitchFamily="18" charset="0"/>
                                  <a:ea typeface="Cambria Math" panose="02040503050406030204" pitchFamily="18" charset="0"/>
                                </a:rPr>
                                <m:t>𝜆</m:t>
                              </m:r>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ea typeface="Cambria Math" panose="02040503050406030204" pitchFamily="18" charset="0"/>
                                </a:rPr>
                                <m:t>𝜆</m:t>
                              </m:r>
                            </m:e>
                            <m:sub>
                              <m:r>
                                <a:rPr lang="en-US" altLang="ja-JP" sz="3600" i="1">
                                  <a:latin typeface="Cambria Math" panose="02040503050406030204" pitchFamily="18" charset="0"/>
                                  <a:ea typeface="Cambria Math" panose="02040503050406030204" pitchFamily="18" charset="0"/>
                                </a:rPr>
                                <m:t>2</m:t>
                              </m:r>
                            </m:sub>
                          </m:sSub>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ea typeface="Cambria Math" panose="02040503050406030204" pitchFamily="18" charset="0"/>
                                </a:rPr>
                                <m:t>𝜆</m:t>
                              </m:r>
                            </m:e>
                            <m:sub>
                              <m:r>
                                <a:rPr lang="en-US" altLang="ja-JP" sz="3600" b="0" i="1" smtClean="0">
                                  <a:latin typeface="Cambria Math" panose="02040503050406030204" pitchFamily="18" charset="0"/>
                                  <a:ea typeface="Cambria Math" panose="02040503050406030204" pitchFamily="18" charset="0"/>
                                </a:rPr>
                                <m:t>𝑖</m:t>
                              </m:r>
                            </m:sub>
                          </m:sSub>
                        </m:num>
                        <m:den>
                          <m:sSub>
                            <m:sSubPr>
                              <m:ctrlPr>
                                <a:rPr kumimoji="1" lang="en-US" altLang="ja-JP" sz="3600" i="1" smtClean="0">
                                  <a:latin typeface="Cambria Math" panose="02040503050406030204" pitchFamily="18" charset="0"/>
                                </a:rPr>
                              </m:ctrlPr>
                            </m:sSubPr>
                            <m:e>
                              <m:r>
                                <a:rPr kumimoji="1" lang="en-US" altLang="ja-JP" sz="3600" i="1" smtClean="0">
                                  <a:latin typeface="Cambria Math" panose="02040503050406030204" pitchFamily="18" charset="0"/>
                                  <a:ea typeface="Cambria Math" panose="02040503050406030204" pitchFamily="18" charset="0"/>
                                </a:rPr>
                                <m:t>𝜆</m:t>
                              </m:r>
                            </m:e>
                            <m:sub>
                              <m:r>
                                <a:rPr kumimoji="1" lang="en-US" altLang="ja-JP" sz="3600" b="0" i="1" smtClean="0">
                                  <a:latin typeface="Cambria Math" panose="02040503050406030204" pitchFamily="18" charset="0"/>
                                </a:rPr>
                                <m:t>1</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ea typeface="Cambria Math" panose="02040503050406030204" pitchFamily="18" charset="0"/>
                                </a:rPr>
                                <m:t>𝜆</m:t>
                              </m:r>
                            </m:e>
                            <m:sub>
                              <m:r>
                                <a:rPr lang="en-US" altLang="ja-JP" sz="3600" b="0" i="1" smtClean="0">
                                  <a:latin typeface="Cambria Math" panose="02040503050406030204" pitchFamily="18" charset="0"/>
                                  <a:ea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ea typeface="Cambria Math" panose="02040503050406030204" pitchFamily="18" charset="0"/>
                                </a:rPr>
                                <m:t>𝜆</m:t>
                              </m:r>
                            </m:e>
                            <m:sub>
                              <m:r>
                                <a:rPr lang="en-US" altLang="ja-JP" sz="3600" b="0" i="1" smtClean="0">
                                  <a:latin typeface="Cambria Math" panose="02040503050406030204" pitchFamily="18" charset="0"/>
                                  <a:ea typeface="Cambria Math" panose="02040503050406030204" pitchFamily="18" charset="0"/>
                                </a:rPr>
                                <m:t>𝑝</m:t>
                              </m:r>
                            </m:sub>
                          </m:sSub>
                        </m:den>
                      </m:f>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48B6360C-0644-F72F-0828-3E5C0F974883}"/>
                  </a:ext>
                </a:extLst>
              </p:cNvPr>
              <p:cNvSpPr txBox="1">
                <a:spLocks noRot="1" noChangeAspect="1" noMove="1" noResize="1" noEditPoints="1" noAdjustHandles="1" noChangeArrowheads="1" noChangeShapeType="1" noTextEdit="1"/>
              </p:cNvSpPr>
              <p:nvPr/>
            </p:nvSpPr>
            <p:spPr>
              <a:xfrm>
                <a:off x="3980861" y="3177391"/>
                <a:ext cx="3799758" cy="1298882"/>
              </a:xfrm>
              <a:prstGeom prst="rect">
                <a:avLst/>
              </a:prstGeom>
              <a:blipFill>
                <a:blip r:embed="rId2"/>
                <a:stretch>
                  <a:fillRect b="-5825"/>
                </a:stretch>
              </a:blipFill>
            </p:spPr>
            <p:txBody>
              <a:bodyPr/>
              <a:lstStyle/>
              <a:p>
                <a:r>
                  <a:rPr lang="ja-JP" altLang="en-US">
                    <a:noFill/>
                  </a:rPr>
                  <a:t> </a:t>
                </a:r>
              </a:p>
            </p:txBody>
          </p:sp>
        </mc:Fallback>
      </mc:AlternateContent>
      <p:sp>
        <p:nvSpPr>
          <p:cNvPr id="13" name="左大かっこ 12">
            <a:extLst>
              <a:ext uri="{FF2B5EF4-FFF2-40B4-BE49-F238E27FC236}">
                <a16:creationId xmlns:a16="http://schemas.microsoft.com/office/drawing/2014/main" id="{0B4178E9-6E06-4A6C-0C73-AB1BB6AE0E59}"/>
              </a:ext>
            </a:extLst>
          </p:cNvPr>
          <p:cNvSpPr/>
          <p:nvPr/>
        </p:nvSpPr>
        <p:spPr>
          <a:xfrm rot="5400000">
            <a:off x="5172730" y="903333"/>
            <a:ext cx="250776" cy="9215438"/>
          </a:xfrm>
          <a:prstGeom prst="leftBracket">
            <a:avLst>
              <a:gd name="adj" fmla="val 5272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A4E772F3-0BF7-145A-7AF4-BA39C3EF72E8}"/>
              </a:ext>
            </a:extLst>
          </p:cNvPr>
          <p:cNvSpPr txBox="1"/>
          <p:nvPr/>
        </p:nvSpPr>
        <p:spPr>
          <a:xfrm>
            <a:off x="4436343" y="4923998"/>
            <a:ext cx="1723549" cy="461665"/>
          </a:xfrm>
          <a:prstGeom prst="rect">
            <a:avLst/>
          </a:prstGeom>
          <a:noFill/>
        </p:spPr>
        <p:txBody>
          <a:bodyPr wrap="none" rtlCol="0">
            <a:spAutoFit/>
          </a:bodyPr>
          <a:lstStyle/>
          <a:p>
            <a:r>
              <a:rPr lang="ja-JP" altLang="en-US" sz="2400"/>
              <a:t>累積寄与率</a:t>
            </a:r>
            <a:endParaRPr kumimoji="1" lang="ja-JP" altLang="en-US" sz="2400"/>
          </a:p>
        </p:txBody>
      </p:sp>
    </p:spTree>
    <p:extLst>
      <p:ext uri="{BB962C8B-B14F-4D97-AF65-F5344CB8AC3E}">
        <p14:creationId xmlns:p14="http://schemas.microsoft.com/office/powerpoint/2010/main" val="169733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59BEAD2-C1D4-A84E-D591-D1A7BA8C4BC0}"/>
              </a:ext>
            </a:extLst>
          </p:cNvPr>
          <p:cNvSpPr txBox="1"/>
          <p:nvPr/>
        </p:nvSpPr>
        <p:spPr>
          <a:xfrm>
            <a:off x="242888" y="200025"/>
            <a:ext cx="5971507" cy="830997"/>
          </a:xfrm>
          <a:prstGeom prst="rect">
            <a:avLst/>
          </a:prstGeom>
          <a:noFill/>
        </p:spPr>
        <p:txBody>
          <a:bodyPr wrap="none" rtlCol="0">
            <a:spAutoFit/>
          </a:bodyPr>
          <a:lstStyle/>
          <a:p>
            <a:r>
              <a:rPr kumimoji="1" lang="ja-JP" altLang="en-US" sz="4800"/>
              <a:t>教師あり学習との違い</a:t>
            </a:r>
            <a:endParaRPr kumimoji="1" lang="en-US" altLang="ja-JP" sz="4800" dirty="0"/>
          </a:p>
        </p:txBody>
      </p:sp>
      <p:graphicFrame>
        <p:nvGraphicFramePr>
          <p:cNvPr id="10" name="表 9">
            <a:extLst>
              <a:ext uri="{FF2B5EF4-FFF2-40B4-BE49-F238E27FC236}">
                <a16:creationId xmlns:a16="http://schemas.microsoft.com/office/drawing/2014/main" id="{CCA3F9EE-BD15-FD94-86F0-8157862B7E85}"/>
              </a:ext>
            </a:extLst>
          </p:cNvPr>
          <p:cNvGraphicFramePr>
            <a:graphicFrameLocks noGrp="1"/>
          </p:cNvGraphicFramePr>
          <p:nvPr>
            <p:extLst>
              <p:ext uri="{D42A27DB-BD31-4B8C-83A1-F6EECF244321}">
                <p14:modId xmlns:p14="http://schemas.microsoft.com/office/powerpoint/2010/main" val="3683236013"/>
              </p:ext>
            </p:extLst>
          </p:nvPr>
        </p:nvGraphicFramePr>
        <p:xfrm>
          <a:off x="121444" y="1590564"/>
          <a:ext cx="11949112" cy="4794469"/>
        </p:xfrm>
        <a:graphic>
          <a:graphicData uri="http://schemas.openxmlformats.org/drawingml/2006/table">
            <a:tbl>
              <a:tblPr firstRow="1" bandRow="1">
                <a:tableStyleId>{5C22544A-7EE6-4342-B048-85BDC9FD1C3A}</a:tableStyleId>
              </a:tblPr>
              <a:tblGrid>
                <a:gridCol w="5974556">
                  <a:extLst>
                    <a:ext uri="{9D8B030D-6E8A-4147-A177-3AD203B41FA5}">
                      <a16:colId xmlns:a16="http://schemas.microsoft.com/office/drawing/2014/main" val="272907769"/>
                    </a:ext>
                  </a:extLst>
                </a:gridCol>
                <a:gridCol w="5974556">
                  <a:extLst>
                    <a:ext uri="{9D8B030D-6E8A-4147-A177-3AD203B41FA5}">
                      <a16:colId xmlns:a16="http://schemas.microsoft.com/office/drawing/2014/main" val="3046514072"/>
                    </a:ext>
                  </a:extLst>
                </a:gridCol>
              </a:tblGrid>
              <a:tr h="1054377">
                <a:tc>
                  <a:txBody>
                    <a:bodyPr/>
                    <a:lstStyle/>
                    <a:p>
                      <a:pPr algn="ctr"/>
                      <a:r>
                        <a:rPr kumimoji="1" lang="ja-JP" altLang="en-US" sz="4800">
                          <a:solidFill>
                            <a:schemeClr val="tx1"/>
                          </a:solidFill>
                        </a:rPr>
                        <a:t>教師あり学習</a:t>
                      </a:r>
                    </a:p>
                  </a:txBody>
                  <a:tcPr anchor="ctr"/>
                </a:tc>
                <a:tc>
                  <a:txBody>
                    <a:bodyPr/>
                    <a:lstStyle/>
                    <a:p>
                      <a:pPr algn="ctr"/>
                      <a:r>
                        <a:rPr kumimoji="1" lang="ja-JP" altLang="en-US" sz="4800">
                          <a:solidFill>
                            <a:schemeClr val="tx1"/>
                          </a:solidFill>
                        </a:rPr>
                        <a:t>教師なし学習</a:t>
                      </a:r>
                    </a:p>
                  </a:txBody>
                  <a:tcPr anchor="ctr"/>
                </a:tc>
                <a:extLst>
                  <a:ext uri="{0D108BD9-81ED-4DB2-BD59-A6C34878D82A}">
                    <a16:rowId xmlns:a16="http://schemas.microsoft.com/office/drawing/2014/main" val="1818672803"/>
                  </a:ext>
                </a:extLst>
              </a:tr>
              <a:tr h="1039700">
                <a:tc>
                  <a:txBody>
                    <a:bodyPr/>
                    <a:lstStyle/>
                    <a:p>
                      <a:pPr algn="ctr"/>
                      <a:r>
                        <a:rPr kumimoji="1" lang="ja-JP" altLang="en-US" sz="3200">
                          <a:solidFill>
                            <a:schemeClr val="tx1"/>
                          </a:solidFill>
                        </a:rPr>
                        <a:t>正解が示されている</a:t>
                      </a:r>
                    </a:p>
                  </a:txBody>
                  <a:tcPr anchor="ctr"/>
                </a:tc>
                <a:tc>
                  <a:txBody>
                    <a:bodyPr/>
                    <a:lstStyle/>
                    <a:p>
                      <a:pPr algn="ctr"/>
                      <a:r>
                        <a:rPr kumimoji="1" lang="ja-JP" altLang="en-US" sz="3200">
                          <a:solidFill>
                            <a:schemeClr val="tx1"/>
                          </a:solidFill>
                        </a:rPr>
                        <a:t>正解が示されていない</a:t>
                      </a:r>
                    </a:p>
                  </a:txBody>
                  <a:tcPr anchor="ctr"/>
                </a:tc>
                <a:extLst>
                  <a:ext uri="{0D108BD9-81ED-4DB2-BD59-A6C34878D82A}">
                    <a16:rowId xmlns:a16="http://schemas.microsoft.com/office/drawing/2014/main" val="963825723"/>
                  </a:ext>
                </a:extLst>
              </a:tr>
              <a:tr h="1660692">
                <a:tc>
                  <a:txBody>
                    <a:bodyPr/>
                    <a:lstStyle/>
                    <a:p>
                      <a:pPr algn="ctr"/>
                      <a:r>
                        <a:rPr kumimoji="1" lang="ja-JP" altLang="en-US" sz="3200">
                          <a:solidFill>
                            <a:schemeClr val="tx1"/>
                          </a:solidFill>
                        </a:rPr>
                        <a:t>入力から正しい出力を</a:t>
                      </a:r>
                      <a:endParaRPr kumimoji="1" lang="en-US" altLang="ja-JP" sz="3200" dirty="0">
                        <a:solidFill>
                          <a:schemeClr val="tx1"/>
                        </a:solidFill>
                      </a:endParaRPr>
                    </a:p>
                    <a:p>
                      <a:pPr algn="ctr"/>
                      <a:r>
                        <a:rPr kumimoji="1" lang="ja-JP" altLang="en-US" sz="3200">
                          <a:solidFill>
                            <a:schemeClr val="tx1"/>
                          </a:solidFill>
                        </a:rPr>
                        <a:t>予測することが得意</a:t>
                      </a:r>
                    </a:p>
                  </a:txBody>
                  <a:tcPr anchor="ctr"/>
                </a:tc>
                <a:tc>
                  <a:txBody>
                    <a:bodyPr/>
                    <a:lstStyle/>
                    <a:p>
                      <a:pPr algn="ctr"/>
                      <a:r>
                        <a:rPr kumimoji="1" lang="ja-JP" altLang="en-US" sz="3200">
                          <a:solidFill>
                            <a:schemeClr val="tx1"/>
                          </a:solidFill>
                        </a:rPr>
                        <a:t>データ内のパターンや構造を</a:t>
                      </a:r>
                      <a:endParaRPr kumimoji="1" lang="en-US" altLang="ja-JP" sz="3200" dirty="0">
                        <a:solidFill>
                          <a:schemeClr val="tx1"/>
                        </a:solidFill>
                      </a:endParaRPr>
                    </a:p>
                    <a:p>
                      <a:pPr algn="ctr"/>
                      <a:r>
                        <a:rPr kumimoji="1" lang="ja-JP" altLang="en-US" sz="3200">
                          <a:solidFill>
                            <a:schemeClr val="tx1"/>
                          </a:solidFill>
                        </a:rPr>
                        <a:t>発見することが得意</a:t>
                      </a:r>
                    </a:p>
                  </a:txBody>
                  <a:tcPr anchor="ctr"/>
                </a:tc>
                <a:extLst>
                  <a:ext uri="{0D108BD9-81ED-4DB2-BD59-A6C34878D82A}">
                    <a16:rowId xmlns:a16="http://schemas.microsoft.com/office/drawing/2014/main" val="2969243213"/>
                  </a:ext>
                </a:extLst>
              </a:tr>
              <a:tr h="1039700">
                <a:tc>
                  <a:txBody>
                    <a:bodyPr/>
                    <a:lstStyle/>
                    <a:p>
                      <a:pPr algn="ctr"/>
                      <a:r>
                        <a:rPr kumimoji="1" lang="ja-JP" altLang="en-US" sz="3200">
                          <a:solidFill>
                            <a:schemeClr val="tx1"/>
                          </a:solidFill>
                        </a:rPr>
                        <a:t>回帰や分類に強い</a:t>
                      </a:r>
                    </a:p>
                  </a:txBody>
                  <a:tcPr anchor="ctr"/>
                </a:tc>
                <a:tc>
                  <a:txBody>
                    <a:bodyPr/>
                    <a:lstStyle/>
                    <a:p>
                      <a:pPr algn="ctr"/>
                      <a:r>
                        <a:rPr kumimoji="1" lang="ja-JP" altLang="en-US" sz="2800">
                          <a:solidFill>
                            <a:schemeClr val="tx1"/>
                          </a:solidFill>
                        </a:rPr>
                        <a:t>次元削減やクラスタリングに強い</a:t>
                      </a:r>
                    </a:p>
                  </a:txBody>
                  <a:tcPr anchor="ctr"/>
                </a:tc>
                <a:extLst>
                  <a:ext uri="{0D108BD9-81ED-4DB2-BD59-A6C34878D82A}">
                    <a16:rowId xmlns:a16="http://schemas.microsoft.com/office/drawing/2014/main" val="1594180510"/>
                  </a:ext>
                </a:extLst>
              </a:tr>
            </a:tbl>
          </a:graphicData>
        </a:graphic>
      </p:graphicFrame>
      <p:sp>
        <p:nvSpPr>
          <p:cNvPr id="2" name="Slide Number Placeholder 5">
            <a:extLst>
              <a:ext uri="{FF2B5EF4-FFF2-40B4-BE49-F238E27FC236}">
                <a16:creationId xmlns:a16="http://schemas.microsoft.com/office/drawing/2014/main" id="{59657921-F6CF-3880-44D9-D1FEA6BD3097}"/>
              </a:ext>
            </a:extLst>
          </p:cNvPr>
          <p:cNvSpPr>
            <a:spLocks noGrp="1"/>
          </p:cNvSpPr>
          <p:nvPr>
            <p:ph type="sldNum" sz="quarter" idx="12"/>
          </p:nvPr>
        </p:nvSpPr>
        <p:spPr/>
        <p:txBody>
          <a:bodyPr/>
          <a:lstStyle/>
          <a:p>
            <a:fld id="{4FAB73BC-B049-4115-A692-8D63A059BFB8}" type="slidenum">
              <a:rPr lang="en-US" smtClean="0"/>
              <a:t>3</a:t>
            </a:fld>
            <a:endParaRPr lang="en-US"/>
          </a:p>
        </p:txBody>
      </p:sp>
    </p:spTree>
    <p:extLst>
      <p:ext uri="{BB962C8B-B14F-4D97-AF65-F5344CB8AC3E}">
        <p14:creationId xmlns:p14="http://schemas.microsoft.com/office/powerpoint/2010/main" val="84227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89A1CC5-9EBA-B119-CBF9-C36C7F5AA94D}"/>
              </a:ext>
            </a:extLst>
          </p:cNvPr>
          <p:cNvSpPr txBox="1"/>
          <p:nvPr/>
        </p:nvSpPr>
        <p:spPr>
          <a:xfrm>
            <a:off x="242888" y="200025"/>
            <a:ext cx="7835799" cy="830997"/>
          </a:xfrm>
          <a:prstGeom prst="rect">
            <a:avLst/>
          </a:prstGeom>
          <a:noFill/>
        </p:spPr>
        <p:txBody>
          <a:bodyPr wrap="none" rtlCol="0">
            <a:spAutoFit/>
          </a:bodyPr>
          <a:lstStyle/>
          <a:p>
            <a:r>
              <a:rPr kumimoji="1" lang="ja-JP" altLang="en-US" sz="4800"/>
              <a:t>主成分分析（ざっくりイメージ）</a:t>
            </a:r>
          </a:p>
        </p:txBody>
      </p:sp>
      <p:sp>
        <p:nvSpPr>
          <p:cNvPr id="3" name="テキスト ボックス 2">
            <a:extLst>
              <a:ext uri="{FF2B5EF4-FFF2-40B4-BE49-F238E27FC236}">
                <a16:creationId xmlns:a16="http://schemas.microsoft.com/office/drawing/2014/main" id="{AFD7A65E-DD46-965E-44AA-5371D2116293}"/>
              </a:ext>
            </a:extLst>
          </p:cNvPr>
          <p:cNvSpPr txBox="1"/>
          <p:nvPr/>
        </p:nvSpPr>
        <p:spPr>
          <a:xfrm>
            <a:off x="242888" y="1272748"/>
            <a:ext cx="1495922" cy="369332"/>
          </a:xfrm>
          <a:prstGeom prst="rect">
            <a:avLst/>
          </a:prstGeom>
          <a:noFill/>
        </p:spPr>
        <p:txBody>
          <a:bodyPr wrap="none" rtlCol="0">
            <a:spAutoFit/>
          </a:bodyPr>
          <a:lstStyle/>
          <a:p>
            <a:r>
              <a:rPr kumimoji="1" lang="ja-JP" altLang="en-US"/>
              <a:t>＜全データ＞</a:t>
            </a:r>
          </a:p>
        </p:txBody>
      </p:sp>
      <p:grpSp>
        <p:nvGrpSpPr>
          <p:cNvPr id="9" name="グループ化 8">
            <a:extLst>
              <a:ext uri="{FF2B5EF4-FFF2-40B4-BE49-F238E27FC236}">
                <a16:creationId xmlns:a16="http://schemas.microsoft.com/office/drawing/2014/main" id="{2143BA0B-DF3B-F2A7-240C-5CC65227ED40}"/>
              </a:ext>
            </a:extLst>
          </p:cNvPr>
          <p:cNvGrpSpPr/>
          <p:nvPr/>
        </p:nvGrpSpPr>
        <p:grpSpPr>
          <a:xfrm>
            <a:off x="814388" y="1776011"/>
            <a:ext cx="9858375" cy="830818"/>
            <a:chOff x="814388" y="1883807"/>
            <a:chExt cx="9858375" cy="830818"/>
          </a:xfrm>
        </p:grpSpPr>
        <p:sp>
          <p:nvSpPr>
            <p:cNvPr id="4" name="正方形/長方形 3">
              <a:extLst>
                <a:ext uri="{FF2B5EF4-FFF2-40B4-BE49-F238E27FC236}">
                  <a16:creationId xmlns:a16="http://schemas.microsoft.com/office/drawing/2014/main" id="{E1E982C9-D955-4094-4766-56EBEF960EAD}"/>
                </a:ext>
              </a:extLst>
            </p:cNvPr>
            <p:cNvSpPr/>
            <p:nvPr/>
          </p:nvSpPr>
          <p:spPr>
            <a:xfrm>
              <a:off x="814388" y="1883807"/>
              <a:ext cx="1971675" cy="83081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要素</a:t>
              </a:r>
              <a:r>
                <a:rPr kumimoji="1" lang="en-US" altLang="ja-JP" sz="3200" dirty="0">
                  <a:solidFill>
                    <a:schemeClr val="tx1"/>
                  </a:solidFill>
                </a:rPr>
                <a:t>A</a:t>
              </a:r>
              <a:endParaRPr kumimoji="1" lang="ja-JP" altLang="en-US" sz="3200">
                <a:solidFill>
                  <a:schemeClr val="tx1"/>
                </a:solidFill>
              </a:endParaRPr>
            </a:p>
          </p:txBody>
        </p:sp>
        <p:sp>
          <p:nvSpPr>
            <p:cNvPr id="5" name="正方形/長方形 4">
              <a:extLst>
                <a:ext uri="{FF2B5EF4-FFF2-40B4-BE49-F238E27FC236}">
                  <a16:creationId xmlns:a16="http://schemas.microsoft.com/office/drawing/2014/main" id="{908FF10B-AED0-3454-CF15-9E1540EE4E21}"/>
                </a:ext>
              </a:extLst>
            </p:cNvPr>
            <p:cNvSpPr/>
            <p:nvPr/>
          </p:nvSpPr>
          <p:spPr>
            <a:xfrm>
              <a:off x="2786063" y="1883807"/>
              <a:ext cx="1971675" cy="8308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要素 </a:t>
              </a:r>
              <a:r>
                <a:rPr kumimoji="1" lang="en-US" altLang="ja-JP" sz="3200" dirty="0">
                  <a:solidFill>
                    <a:schemeClr val="tx1"/>
                  </a:solidFill>
                </a:rPr>
                <a:t>B</a:t>
              </a:r>
              <a:endParaRPr kumimoji="1" lang="ja-JP" altLang="en-US" sz="3200">
                <a:solidFill>
                  <a:schemeClr val="tx1"/>
                </a:solidFill>
              </a:endParaRPr>
            </a:p>
          </p:txBody>
        </p:sp>
        <p:sp>
          <p:nvSpPr>
            <p:cNvPr id="6" name="正方形/長方形 5">
              <a:extLst>
                <a:ext uri="{FF2B5EF4-FFF2-40B4-BE49-F238E27FC236}">
                  <a16:creationId xmlns:a16="http://schemas.microsoft.com/office/drawing/2014/main" id="{30F9A757-DCF2-AC1B-1AFD-57B75D37B91A}"/>
                </a:ext>
              </a:extLst>
            </p:cNvPr>
            <p:cNvSpPr/>
            <p:nvPr/>
          </p:nvSpPr>
          <p:spPr>
            <a:xfrm>
              <a:off x="8701088" y="1883807"/>
              <a:ext cx="1971675" cy="830818"/>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要素</a:t>
              </a:r>
              <a:r>
                <a:rPr kumimoji="1" lang="en-US" altLang="ja-JP" sz="3200" dirty="0">
                  <a:solidFill>
                    <a:schemeClr val="tx1"/>
                  </a:solidFill>
                </a:rPr>
                <a:t>E</a:t>
              </a:r>
              <a:endParaRPr kumimoji="1" lang="ja-JP" altLang="en-US" sz="3200">
                <a:solidFill>
                  <a:schemeClr val="tx1"/>
                </a:solidFill>
              </a:endParaRPr>
            </a:p>
          </p:txBody>
        </p:sp>
        <p:sp>
          <p:nvSpPr>
            <p:cNvPr id="7" name="正方形/長方形 6">
              <a:extLst>
                <a:ext uri="{FF2B5EF4-FFF2-40B4-BE49-F238E27FC236}">
                  <a16:creationId xmlns:a16="http://schemas.microsoft.com/office/drawing/2014/main" id="{144A2EFF-65BD-394D-34B9-B41B6596EAFD}"/>
                </a:ext>
              </a:extLst>
            </p:cNvPr>
            <p:cNvSpPr/>
            <p:nvPr/>
          </p:nvSpPr>
          <p:spPr>
            <a:xfrm>
              <a:off x="6729413" y="1883807"/>
              <a:ext cx="1971675" cy="8308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要素</a:t>
              </a:r>
              <a:r>
                <a:rPr kumimoji="1" lang="en-US" altLang="ja-JP" sz="3200" dirty="0">
                  <a:solidFill>
                    <a:schemeClr val="tx1"/>
                  </a:solidFill>
                </a:rPr>
                <a:t>D</a:t>
              </a:r>
              <a:endParaRPr kumimoji="1" lang="ja-JP" altLang="en-US" sz="3200">
                <a:solidFill>
                  <a:schemeClr val="tx1"/>
                </a:solidFill>
              </a:endParaRPr>
            </a:p>
          </p:txBody>
        </p:sp>
        <p:sp>
          <p:nvSpPr>
            <p:cNvPr id="8" name="正方形/長方形 7">
              <a:extLst>
                <a:ext uri="{FF2B5EF4-FFF2-40B4-BE49-F238E27FC236}">
                  <a16:creationId xmlns:a16="http://schemas.microsoft.com/office/drawing/2014/main" id="{8C936738-4A7C-8383-1CCB-D0A925376659}"/>
                </a:ext>
              </a:extLst>
            </p:cNvPr>
            <p:cNvSpPr/>
            <p:nvPr/>
          </p:nvSpPr>
          <p:spPr>
            <a:xfrm>
              <a:off x="4757738" y="1883807"/>
              <a:ext cx="1971675" cy="830818"/>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要素</a:t>
              </a:r>
              <a:r>
                <a:rPr kumimoji="1" lang="en-US" altLang="ja-JP" sz="3200" dirty="0">
                  <a:solidFill>
                    <a:schemeClr val="tx1"/>
                  </a:solidFill>
                </a:rPr>
                <a:t>C</a:t>
              </a:r>
              <a:endParaRPr kumimoji="1" lang="ja-JP" altLang="en-US" sz="3200">
                <a:solidFill>
                  <a:schemeClr val="tx1"/>
                </a:solidFill>
              </a:endParaRPr>
            </a:p>
          </p:txBody>
        </p:sp>
      </p:grpSp>
      <p:grpSp>
        <p:nvGrpSpPr>
          <p:cNvPr id="18" name="グループ化 17">
            <a:extLst>
              <a:ext uri="{FF2B5EF4-FFF2-40B4-BE49-F238E27FC236}">
                <a16:creationId xmlns:a16="http://schemas.microsoft.com/office/drawing/2014/main" id="{8E25E0F4-2387-2B04-82FF-3EABB6DA27AA}"/>
              </a:ext>
            </a:extLst>
          </p:cNvPr>
          <p:cNvGrpSpPr/>
          <p:nvPr/>
        </p:nvGrpSpPr>
        <p:grpSpPr>
          <a:xfrm>
            <a:off x="814387" y="3700623"/>
            <a:ext cx="9858375" cy="830818"/>
            <a:chOff x="814387" y="5585252"/>
            <a:chExt cx="9858375" cy="830818"/>
          </a:xfrm>
        </p:grpSpPr>
        <p:sp>
          <p:nvSpPr>
            <p:cNvPr id="11" name="正方形/長方形 10">
              <a:extLst>
                <a:ext uri="{FF2B5EF4-FFF2-40B4-BE49-F238E27FC236}">
                  <a16:creationId xmlns:a16="http://schemas.microsoft.com/office/drawing/2014/main" id="{77D19978-5080-A0E2-C4F1-B156C7EE41AD}"/>
                </a:ext>
              </a:extLst>
            </p:cNvPr>
            <p:cNvSpPr/>
            <p:nvPr/>
          </p:nvSpPr>
          <p:spPr>
            <a:xfrm>
              <a:off x="814387" y="5585252"/>
              <a:ext cx="5143501" cy="8308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第１主成分</a:t>
              </a:r>
            </a:p>
          </p:txBody>
        </p:sp>
        <p:sp>
          <p:nvSpPr>
            <p:cNvPr id="12" name="正方形/長方形 11">
              <a:extLst>
                <a:ext uri="{FF2B5EF4-FFF2-40B4-BE49-F238E27FC236}">
                  <a16:creationId xmlns:a16="http://schemas.microsoft.com/office/drawing/2014/main" id="{3844A997-EE0B-C637-8622-2D184EB69465}"/>
                </a:ext>
              </a:extLst>
            </p:cNvPr>
            <p:cNvSpPr/>
            <p:nvPr/>
          </p:nvSpPr>
          <p:spPr>
            <a:xfrm>
              <a:off x="5957888" y="5585252"/>
              <a:ext cx="2943225" cy="83081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第２主成分</a:t>
              </a:r>
            </a:p>
          </p:txBody>
        </p:sp>
        <p:sp>
          <p:nvSpPr>
            <p:cNvPr id="13" name="正方形/長方形 12">
              <a:extLst>
                <a:ext uri="{FF2B5EF4-FFF2-40B4-BE49-F238E27FC236}">
                  <a16:creationId xmlns:a16="http://schemas.microsoft.com/office/drawing/2014/main" id="{B0987784-7494-6262-F94E-D99ADDC75A65}"/>
                </a:ext>
              </a:extLst>
            </p:cNvPr>
            <p:cNvSpPr/>
            <p:nvPr/>
          </p:nvSpPr>
          <p:spPr>
            <a:xfrm>
              <a:off x="10444163" y="5585252"/>
              <a:ext cx="228599" cy="83081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bg1"/>
                  </a:solidFill>
                </a:rPr>
                <a:t>５</a:t>
              </a:r>
            </a:p>
          </p:txBody>
        </p:sp>
        <p:sp>
          <p:nvSpPr>
            <p:cNvPr id="14" name="正方形/長方形 13">
              <a:extLst>
                <a:ext uri="{FF2B5EF4-FFF2-40B4-BE49-F238E27FC236}">
                  <a16:creationId xmlns:a16="http://schemas.microsoft.com/office/drawing/2014/main" id="{C54D924F-5109-CF71-CFCD-378F14FB3727}"/>
                </a:ext>
              </a:extLst>
            </p:cNvPr>
            <p:cNvSpPr/>
            <p:nvPr/>
          </p:nvSpPr>
          <p:spPr>
            <a:xfrm>
              <a:off x="10029825" y="5585252"/>
              <a:ext cx="414338" cy="83081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４</a:t>
              </a:r>
            </a:p>
          </p:txBody>
        </p:sp>
        <p:sp>
          <p:nvSpPr>
            <p:cNvPr id="15" name="正方形/長方形 14">
              <a:extLst>
                <a:ext uri="{FF2B5EF4-FFF2-40B4-BE49-F238E27FC236}">
                  <a16:creationId xmlns:a16="http://schemas.microsoft.com/office/drawing/2014/main" id="{ADF093ED-AA20-0E75-E497-280FEEBA1CC0}"/>
                </a:ext>
              </a:extLst>
            </p:cNvPr>
            <p:cNvSpPr/>
            <p:nvPr/>
          </p:nvSpPr>
          <p:spPr>
            <a:xfrm>
              <a:off x="8901113" y="5585252"/>
              <a:ext cx="1128712" cy="83081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第</a:t>
              </a:r>
              <a:r>
                <a:rPr kumimoji="1" lang="en-US" altLang="ja-JP" sz="1600" dirty="0">
                  <a:solidFill>
                    <a:schemeClr val="tx1"/>
                  </a:solidFill>
                </a:rPr>
                <a:t>3</a:t>
              </a:r>
              <a:r>
                <a:rPr kumimoji="1" lang="ja-JP" altLang="en-US" sz="1600">
                  <a:solidFill>
                    <a:schemeClr val="tx1"/>
                  </a:solidFill>
                </a:rPr>
                <a:t>主成分</a:t>
              </a:r>
            </a:p>
          </p:txBody>
        </p:sp>
      </p:grpSp>
      <p:sp>
        <p:nvSpPr>
          <p:cNvPr id="16" name="テキスト ボックス 15">
            <a:extLst>
              <a:ext uri="{FF2B5EF4-FFF2-40B4-BE49-F238E27FC236}">
                <a16:creationId xmlns:a16="http://schemas.microsoft.com/office/drawing/2014/main" id="{6AC3977E-CAF5-333C-3392-4E80273303EB}"/>
              </a:ext>
            </a:extLst>
          </p:cNvPr>
          <p:cNvSpPr txBox="1"/>
          <p:nvPr/>
        </p:nvSpPr>
        <p:spPr>
          <a:xfrm>
            <a:off x="242888" y="3192244"/>
            <a:ext cx="2342308" cy="369332"/>
          </a:xfrm>
          <a:prstGeom prst="rect">
            <a:avLst/>
          </a:prstGeom>
          <a:noFill/>
        </p:spPr>
        <p:txBody>
          <a:bodyPr wrap="none" rtlCol="0">
            <a:spAutoFit/>
          </a:bodyPr>
          <a:lstStyle/>
          <a:p>
            <a:r>
              <a:rPr kumimoji="1" lang="ja-JP" altLang="en-US"/>
              <a:t>＜全データ＞　寄与率</a:t>
            </a:r>
          </a:p>
        </p:txBody>
      </p:sp>
      <p:sp>
        <p:nvSpPr>
          <p:cNvPr id="17" name="下矢印 16">
            <a:extLst>
              <a:ext uri="{FF2B5EF4-FFF2-40B4-BE49-F238E27FC236}">
                <a16:creationId xmlns:a16="http://schemas.microsoft.com/office/drawing/2014/main" id="{1E155A0C-3950-3CE1-960C-6EC297343B4C}"/>
              </a:ext>
            </a:extLst>
          </p:cNvPr>
          <p:cNvSpPr/>
          <p:nvPr/>
        </p:nvSpPr>
        <p:spPr>
          <a:xfrm>
            <a:off x="5345906" y="2771400"/>
            <a:ext cx="795338" cy="4593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CBCA718-7CCB-9002-2024-B62FB87B1F41}"/>
              </a:ext>
            </a:extLst>
          </p:cNvPr>
          <p:cNvSpPr txBox="1"/>
          <p:nvPr/>
        </p:nvSpPr>
        <p:spPr>
          <a:xfrm>
            <a:off x="6311245" y="2708692"/>
            <a:ext cx="2236510" cy="584775"/>
          </a:xfrm>
          <a:prstGeom prst="rect">
            <a:avLst/>
          </a:prstGeom>
          <a:noFill/>
        </p:spPr>
        <p:txBody>
          <a:bodyPr wrap="none" rtlCol="0">
            <a:spAutoFit/>
          </a:bodyPr>
          <a:lstStyle/>
          <a:p>
            <a:r>
              <a:rPr kumimoji="1" lang="ja-JP" altLang="en-US" sz="3200"/>
              <a:t>主成分分析</a:t>
            </a:r>
          </a:p>
        </p:txBody>
      </p:sp>
      <p:sp>
        <p:nvSpPr>
          <p:cNvPr id="21" name="角丸四角形吹き出し 20">
            <a:extLst>
              <a:ext uri="{FF2B5EF4-FFF2-40B4-BE49-F238E27FC236}">
                <a16:creationId xmlns:a16="http://schemas.microsoft.com/office/drawing/2014/main" id="{81499AA1-A866-E0C6-0737-BCF7CFAA028D}"/>
              </a:ext>
            </a:extLst>
          </p:cNvPr>
          <p:cNvSpPr/>
          <p:nvPr/>
        </p:nvSpPr>
        <p:spPr>
          <a:xfrm>
            <a:off x="323258" y="4998034"/>
            <a:ext cx="4523875" cy="956412"/>
          </a:xfrm>
          <a:prstGeom prst="wedgeRoundRectCallout">
            <a:avLst>
              <a:gd name="adj1" fmla="val -18349"/>
              <a:gd name="adj2" fmla="val -82500"/>
              <a:gd name="adj3" fmla="val 16667"/>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ysClr val="windowText" lastClr="000000"/>
                </a:solidFill>
              </a:rPr>
              <a:t>A~E</a:t>
            </a:r>
            <a:r>
              <a:rPr kumimoji="1" lang="ja-JP" altLang="en-US" sz="2400">
                <a:solidFill>
                  <a:sysClr val="windowText" lastClr="000000"/>
                </a:solidFill>
              </a:rPr>
              <a:t>全ての要素が</a:t>
            </a:r>
            <a:endParaRPr kumimoji="1" lang="en-US" altLang="ja-JP" sz="2400" dirty="0">
              <a:solidFill>
                <a:sysClr val="windowText" lastClr="000000"/>
              </a:solidFill>
            </a:endParaRPr>
          </a:p>
          <a:p>
            <a:pPr algn="ctr"/>
            <a:r>
              <a:rPr kumimoji="1" lang="ja-JP" altLang="en-US" sz="2400">
                <a:solidFill>
                  <a:sysClr val="windowText" lastClr="000000"/>
                </a:solidFill>
              </a:rPr>
              <a:t>大きかれ小さかれ入っている</a:t>
            </a:r>
          </a:p>
        </p:txBody>
      </p:sp>
      <p:sp>
        <p:nvSpPr>
          <p:cNvPr id="22" name="角丸四角形吹き出し 21">
            <a:extLst>
              <a:ext uri="{FF2B5EF4-FFF2-40B4-BE49-F238E27FC236}">
                <a16:creationId xmlns:a16="http://schemas.microsoft.com/office/drawing/2014/main" id="{4BA26D45-6533-09C5-6A8E-11376E560060}"/>
              </a:ext>
            </a:extLst>
          </p:cNvPr>
          <p:cNvSpPr/>
          <p:nvPr/>
        </p:nvSpPr>
        <p:spPr>
          <a:xfrm>
            <a:off x="5129864" y="4836855"/>
            <a:ext cx="6632207" cy="1117591"/>
          </a:xfrm>
          <a:prstGeom prst="wedgeRoundRectCallout">
            <a:avLst>
              <a:gd name="adj1" fmla="val 29949"/>
              <a:gd name="adj2" fmla="val -71354"/>
              <a:gd name="adj3" fmla="val 16667"/>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ysClr val="windowText" lastClr="000000"/>
                </a:solidFill>
              </a:rPr>
              <a:t>４と５は全体への影響が小さいので無視すると、第１</a:t>
            </a:r>
            <a:r>
              <a:rPr kumimoji="1" lang="en-US" altLang="ja-JP" sz="2400" dirty="0">
                <a:solidFill>
                  <a:sysClr val="windowText" lastClr="000000"/>
                </a:solidFill>
              </a:rPr>
              <a:t>〜</a:t>
            </a:r>
            <a:r>
              <a:rPr kumimoji="1" lang="ja-JP" altLang="en-US" sz="2400">
                <a:solidFill>
                  <a:sysClr val="windowText" lastClr="000000"/>
                </a:solidFill>
              </a:rPr>
              <a:t>３だけで全体のほとんどを表せる。→</a:t>
            </a:r>
            <a:r>
              <a:rPr kumimoji="1" lang="ja-JP" altLang="en-US" sz="2400">
                <a:solidFill>
                  <a:srgbClr val="FF0000"/>
                </a:solidFill>
              </a:rPr>
              <a:t>次元削減</a:t>
            </a:r>
          </a:p>
        </p:txBody>
      </p:sp>
      <p:sp>
        <p:nvSpPr>
          <p:cNvPr id="10" name="スライド番号プレースホルダー 9">
            <a:extLst>
              <a:ext uri="{FF2B5EF4-FFF2-40B4-BE49-F238E27FC236}">
                <a16:creationId xmlns:a16="http://schemas.microsoft.com/office/drawing/2014/main" id="{6141E891-D078-6AE4-625B-50AEDBD62DA5}"/>
              </a:ext>
            </a:extLst>
          </p:cNvPr>
          <p:cNvSpPr>
            <a:spLocks noGrp="1"/>
          </p:cNvSpPr>
          <p:nvPr>
            <p:ph type="sldNum" sz="quarter" idx="12"/>
          </p:nvPr>
        </p:nvSpPr>
        <p:spPr/>
        <p:txBody>
          <a:bodyPr/>
          <a:lstStyle/>
          <a:p>
            <a:fld id="{4FAB73BC-B049-4115-A692-8D63A059BFB8}" type="slidenum">
              <a:rPr lang="en-US" smtClean="0"/>
              <a:t>30</a:t>
            </a:fld>
            <a:endParaRPr lang="en-US"/>
          </a:p>
        </p:txBody>
      </p:sp>
    </p:spTree>
    <p:extLst>
      <p:ext uri="{BB962C8B-B14F-4D97-AF65-F5344CB8AC3E}">
        <p14:creationId xmlns:p14="http://schemas.microsoft.com/office/powerpoint/2010/main" val="1834108835"/>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1516BCE-20FD-48B7-13A3-BC07ABFBC46E}"/>
              </a:ext>
            </a:extLst>
          </p:cNvPr>
          <p:cNvSpPr txBox="1"/>
          <p:nvPr/>
        </p:nvSpPr>
        <p:spPr>
          <a:xfrm>
            <a:off x="242888" y="200025"/>
            <a:ext cx="3082895" cy="830997"/>
          </a:xfrm>
          <a:prstGeom prst="rect">
            <a:avLst/>
          </a:prstGeom>
          <a:noFill/>
        </p:spPr>
        <p:txBody>
          <a:bodyPr wrap="none" rtlCol="0">
            <a:spAutoFit/>
          </a:bodyPr>
          <a:lstStyle/>
          <a:p>
            <a:r>
              <a:rPr kumimoji="1" lang="en-US" altLang="ja-JP" sz="4800" dirty="0"/>
              <a:t>PCA</a:t>
            </a:r>
            <a:r>
              <a:rPr kumimoji="1" lang="ja-JP" altLang="en-US" sz="4800"/>
              <a:t>の弱点</a:t>
            </a:r>
            <a:endParaRPr kumimoji="1" lang="en-US" altLang="ja-JP" sz="4800" dirty="0"/>
          </a:p>
        </p:txBody>
      </p:sp>
      <p:sp>
        <p:nvSpPr>
          <p:cNvPr id="3" name="テキスト ボックス 2">
            <a:extLst>
              <a:ext uri="{FF2B5EF4-FFF2-40B4-BE49-F238E27FC236}">
                <a16:creationId xmlns:a16="http://schemas.microsoft.com/office/drawing/2014/main" id="{1298569A-CE9D-F1BC-ECBE-6549C3B7DF6D}"/>
              </a:ext>
            </a:extLst>
          </p:cNvPr>
          <p:cNvSpPr txBox="1"/>
          <p:nvPr/>
        </p:nvSpPr>
        <p:spPr>
          <a:xfrm>
            <a:off x="360361" y="1795477"/>
            <a:ext cx="7520007" cy="2103909"/>
          </a:xfrm>
          <a:prstGeom prst="rect">
            <a:avLst/>
          </a:prstGeom>
          <a:noFill/>
        </p:spPr>
        <p:txBody>
          <a:bodyPr wrap="none" rtlCol="0">
            <a:spAutoFit/>
          </a:bodyPr>
          <a:lstStyle/>
          <a:p>
            <a:pPr>
              <a:lnSpc>
                <a:spcPct val="150000"/>
              </a:lnSpc>
              <a:spcBef>
                <a:spcPts val="600"/>
              </a:spcBef>
            </a:pPr>
            <a:r>
              <a:rPr kumimoji="1" lang="ja-JP" altLang="en-US" sz="4400"/>
              <a:t>類似しているデータを</a:t>
            </a:r>
            <a:endParaRPr kumimoji="1" lang="en-US" altLang="ja-JP" sz="4400" dirty="0"/>
          </a:p>
          <a:p>
            <a:pPr>
              <a:lnSpc>
                <a:spcPct val="150000"/>
              </a:lnSpc>
              <a:spcBef>
                <a:spcPts val="600"/>
              </a:spcBef>
            </a:pPr>
            <a:r>
              <a:rPr kumimoji="1" lang="ja-JP" altLang="en-US" sz="4400" b="1">
                <a:solidFill>
                  <a:srgbClr val="FF0000"/>
                </a:solidFill>
              </a:rPr>
              <a:t>低次元上でも近くに保つこと</a:t>
            </a:r>
            <a:endParaRPr kumimoji="1" lang="ja-JP" altLang="en-US" sz="4400" b="1">
              <a:solidFill>
                <a:srgbClr val="002060"/>
              </a:solidFill>
            </a:endParaRPr>
          </a:p>
        </p:txBody>
      </p:sp>
      <p:sp>
        <p:nvSpPr>
          <p:cNvPr id="4" name="テキスト ボックス 3">
            <a:extLst>
              <a:ext uri="{FF2B5EF4-FFF2-40B4-BE49-F238E27FC236}">
                <a16:creationId xmlns:a16="http://schemas.microsoft.com/office/drawing/2014/main" id="{1F0AC479-DB34-3E2F-3909-715BA90B7B7B}"/>
              </a:ext>
            </a:extLst>
          </p:cNvPr>
          <p:cNvSpPr txBox="1"/>
          <p:nvPr/>
        </p:nvSpPr>
        <p:spPr>
          <a:xfrm>
            <a:off x="360361" y="4132159"/>
            <a:ext cx="10854253" cy="1475917"/>
          </a:xfrm>
          <a:prstGeom prst="rect">
            <a:avLst/>
          </a:prstGeom>
          <a:noFill/>
        </p:spPr>
        <p:txBody>
          <a:bodyPr wrap="none" rtlCol="0">
            <a:spAutoFit/>
          </a:bodyPr>
          <a:lstStyle/>
          <a:p>
            <a:pPr>
              <a:lnSpc>
                <a:spcPct val="150000"/>
              </a:lnSpc>
            </a:pPr>
            <a:r>
              <a:rPr lang="ja-JP" altLang="en-US" sz="3200" i="0" u="none" strike="noStrike">
                <a:effectLst/>
                <a:latin typeface="YakuHanJPs"/>
              </a:rPr>
              <a:t>→異なるデータを低次元上でも遠くに保つこと</a:t>
            </a:r>
            <a:endParaRPr lang="en-US" altLang="ja-JP" sz="3200" i="0" u="none" strike="noStrike" dirty="0">
              <a:effectLst/>
              <a:latin typeface="YakuHanJPs"/>
            </a:endParaRPr>
          </a:p>
          <a:p>
            <a:pPr>
              <a:lnSpc>
                <a:spcPct val="150000"/>
              </a:lnSpc>
            </a:pPr>
            <a:r>
              <a:rPr lang="ja-JP" altLang="en-US" sz="3200" i="0" u="none" strike="noStrike">
                <a:effectLst/>
                <a:latin typeface="YakuHanJPs"/>
              </a:rPr>
              <a:t>（分散を大きくする）に焦点を当てたアルゴリズム</a:t>
            </a:r>
            <a:r>
              <a:rPr lang="ja-JP" altLang="en-US" sz="3200">
                <a:latin typeface="YakuHanJPs"/>
              </a:rPr>
              <a:t>だから</a:t>
            </a:r>
            <a:endParaRPr kumimoji="1" lang="ja-JP" altLang="en-US" sz="3200"/>
          </a:p>
        </p:txBody>
      </p:sp>
      <p:sp>
        <p:nvSpPr>
          <p:cNvPr id="5" name="スライド番号プレースホルダー 4">
            <a:extLst>
              <a:ext uri="{FF2B5EF4-FFF2-40B4-BE49-F238E27FC236}">
                <a16:creationId xmlns:a16="http://schemas.microsoft.com/office/drawing/2014/main" id="{D2EB9280-E969-6DF5-DFDA-F60E43BE9387}"/>
              </a:ext>
            </a:extLst>
          </p:cNvPr>
          <p:cNvSpPr>
            <a:spLocks noGrp="1"/>
          </p:cNvSpPr>
          <p:nvPr>
            <p:ph type="sldNum" sz="quarter" idx="12"/>
          </p:nvPr>
        </p:nvSpPr>
        <p:spPr/>
        <p:txBody>
          <a:bodyPr/>
          <a:lstStyle/>
          <a:p>
            <a:fld id="{4FAB73BC-B049-4115-A692-8D63A059BFB8}" type="slidenum">
              <a:rPr lang="en-US" smtClean="0"/>
              <a:t>31</a:t>
            </a:fld>
            <a:endParaRPr lang="en-US"/>
          </a:p>
        </p:txBody>
      </p:sp>
    </p:spTree>
    <p:extLst>
      <p:ext uri="{BB962C8B-B14F-4D97-AF65-F5344CB8AC3E}">
        <p14:creationId xmlns:p14="http://schemas.microsoft.com/office/powerpoint/2010/main" val="2064689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398E20A-94CD-13CB-D22C-77F07E0C1387}"/>
              </a:ext>
            </a:extLst>
          </p:cNvPr>
          <p:cNvSpPr txBox="1"/>
          <p:nvPr/>
        </p:nvSpPr>
        <p:spPr>
          <a:xfrm>
            <a:off x="242888" y="200025"/>
            <a:ext cx="2414444" cy="830997"/>
          </a:xfrm>
          <a:prstGeom prst="rect">
            <a:avLst/>
          </a:prstGeom>
          <a:noFill/>
        </p:spPr>
        <p:txBody>
          <a:bodyPr wrap="none" rtlCol="0">
            <a:spAutoFit/>
          </a:bodyPr>
          <a:lstStyle/>
          <a:p>
            <a:r>
              <a:rPr kumimoji="1" lang="ja-JP" altLang="en-US" sz="4800"/>
              <a:t>そこで！</a:t>
            </a:r>
            <a:endParaRPr kumimoji="1" lang="en-US" altLang="ja-JP" sz="4800" dirty="0"/>
          </a:p>
        </p:txBody>
      </p:sp>
      <p:grpSp>
        <p:nvGrpSpPr>
          <p:cNvPr id="3" name="グループ化 2">
            <a:extLst>
              <a:ext uri="{FF2B5EF4-FFF2-40B4-BE49-F238E27FC236}">
                <a16:creationId xmlns:a16="http://schemas.microsoft.com/office/drawing/2014/main" id="{7396EB23-1F2D-CDA7-6565-94F00BDB5B85}"/>
              </a:ext>
            </a:extLst>
          </p:cNvPr>
          <p:cNvGrpSpPr/>
          <p:nvPr/>
        </p:nvGrpSpPr>
        <p:grpSpPr>
          <a:xfrm>
            <a:off x="1787995" y="2814068"/>
            <a:ext cx="8352524" cy="3641278"/>
            <a:chOff x="863555" y="1213667"/>
            <a:chExt cx="10774759" cy="5004528"/>
          </a:xfrm>
        </p:grpSpPr>
        <p:sp>
          <p:nvSpPr>
            <p:cNvPr id="4" name="テキスト ボックス 3">
              <a:extLst>
                <a:ext uri="{FF2B5EF4-FFF2-40B4-BE49-F238E27FC236}">
                  <a16:creationId xmlns:a16="http://schemas.microsoft.com/office/drawing/2014/main" id="{70378C2B-9A1B-7F83-E5FA-156B66EAF3A2}"/>
                </a:ext>
              </a:extLst>
            </p:cNvPr>
            <p:cNvSpPr txBox="1"/>
            <p:nvPr/>
          </p:nvSpPr>
          <p:spPr>
            <a:xfrm>
              <a:off x="872456" y="2370563"/>
              <a:ext cx="2885099" cy="972910"/>
            </a:xfrm>
            <a:prstGeom prst="rect">
              <a:avLst/>
            </a:prstGeom>
            <a:noFill/>
          </p:spPr>
          <p:txBody>
            <a:bodyPr wrap="none" rtlCol="0">
              <a:spAutoFit/>
            </a:bodyPr>
            <a:lstStyle/>
            <a:p>
              <a:r>
                <a:rPr kumimoji="1" lang="ja-JP" altLang="en-US" sz="4000"/>
                <a:t>次元削減</a:t>
              </a:r>
              <a:endParaRPr kumimoji="1" lang="en-US" altLang="ja-JP" sz="4000" dirty="0"/>
            </a:p>
          </p:txBody>
        </p:sp>
        <p:sp>
          <p:nvSpPr>
            <p:cNvPr id="5" name="テキスト ボックス 4">
              <a:extLst>
                <a:ext uri="{FF2B5EF4-FFF2-40B4-BE49-F238E27FC236}">
                  <a16:creationId xmlns:a16="http://schemas.microsoft.com/office/drawing/2014/main" id="{AADD6AA2-CFE3-9302-DA80-028C61764C5A}"/>
                </a:ext>
              </a:extLst>
            </p:cNvPr>
            <p:cNvSpPr txBox="1"/>
            <p:nvPr/>
          </p:nvSpPr>
          <p:spPr>
            <a:xfrm>
              <a:off x="863555" y="4871023"/>
              <a:ext cx="3177473" cy="707886"/>
            </a:xfrm>
            <a:prstGeom prst="rect">
              <a:avLst/>
            </a:prstGeom>
            <a:noFill/>
          </p:spPr>
          <p:txBody>
            <a:bodyPr wrap="none" rtlCol="0">
              <a:spAutoFit/>
            </a:bodyPr>
            <a:lstStyle/>
            <a:p>
              <a:r>
                <a:rPr kumimoji="1" lang="ja-JP" altLang="en-US" sz="4000"/>
                <a:t>クラスタリング</a:t>
              </a:r>
              <a:endParaRPr kumimoji="1" lang="en-US" altLang="ja-JP" sz="4000" dirty="0"/>
            </a:p>
          </p:txBody>
        </p:sp>
        <p:sp>
          <p:nvSpPr>
            <p:cNvPr id="6" name="左中かっこ 5">
              <a:extLst>
                <a:ext uri="{FF2B5EF4-FFF2-40B4-BE49-F238E27FC236}">
                  <a16:creationId xmlns:a16="http://schemas.microsoft.com/office/drawing/2014/main" id="{B1C32C90-958D-2500-2351-BC413A086EC6}"/>
                </a:ext>
              </a:extLst>
            </p:cNvPr>
            <p:cNvSpPr/>
            <p:nvPr/>
          </p:nvSpPr>
          <p:spPr>
            <a:xfrm>
              <a:off x="5184680" y="1403110"/>
              <a:ext cx="853736" cy="2688028"/>
            </a:xfrm>
            <a:prstGeom prst="leftBrace">
              <a:avLst>
                <a:gd name="adj1" fmla="val 28869"/>
                <a:gd name="adj2" fmla="val 5558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E63B2E8-766B-7D9F-14DB-7FDEFFB55487}"/>
                </a:ext>
              </a:extLst>
            </p:cNvPr>
            <p:cNvSpPr txBox="1"/>
            <p:nvPr/>
          </p:nvSpPr>
          <p:spPr>
            <a:xfrm>
              <a:off x="5938838" y="1213667"/>
              <a:ext cx="5699476" cy="2407512"/>
            </a:xfrm>
            <a:prstGeom prst="rect">
              <a:avLst/>
            </a:prstGeom>
            <a:noFill/>
          </p:spPr>
          <p:txBody>
            <a:bodyPr wrap="none" rtlCol="0">
              <a:spAutoFit/>
            </a:bodyPr>
            <a:lstStyle/>
            <a:p>
              <a:pPr>
                <a:lnSpc>
                  <a:spcPct val="150000"/>
                </a:lnSpc>
              </a:pPr>
              <a:r>
                <a:rPr kumimoji="1" lang="ja-JP" altLang="en-US" sz="3200"/>
                <a:t>・主成分分析（</a:t>
              </a:r>
              <a:r>
                <a:rPr kumimoji="1" lang="en-US" altLang="ja-JP" sz="3200" dirty="0"/>
                <a:t>PCA</a:t>
              </a:r>
              <a:r>
                <a:rPr kumimoji="1" lang="ja-JP" altLang="en-US" sz="3200"/>
                <a:t>）</a:t>
              </a:r>
              <a:endParaRPr kumimoji="1" lang="en-US" altLang="ja-JP" sz="3200" dirty="0"/>
            </a:p>
            <a:p>
              <a:pPr>
                <a:lnSpc>
                  <a:spcPct val="150000"/>
                </a:lnSpc>
              </a:pPr>
              <a:r>
                <a:rPr kumimoji="1" lang="ja-JP" altLang="en-US" sz="3200"/>
                <a:t>・</a:t>
              </a:r>
              <a:r>
                <a:rPr kumimoji="1" lang="en-US" altLang="ja-JP" sz="4400" dirty="0"/>
                <a:t>SNE</a:t>
              </a:r>
            </a:p>
          </p:txBody>
        </p:sp>
        <p:sp>
          <p:nvSpPr>
            <p:cNvPr id="8" name="左中かっこ 7">
              <a:extLst>
                <a:ext uri="{FF2B5EF4-FFF2-40B4-BE49-F238E27FC236}">
                  <a16:creationId xmlns:a16="http://schemas.microsoft.com/office/drawing/2014/main" id="{D573725D-3203-5D7C-3CD6-C798A87689A6}"/>
                </a:ext>
              </a:extLst>
            </p:cNvPr>
            <p:cNvSpPr/>
            <p:nvPr/>
          </p:nvSpPr>
          <p:spPr>
            <a:xfrm>
              <a:off x="5572512" y="4561096"/>
              <a:ext cx="678423" cy="1657099"/>
            </a:xfrm>
            <a:prstGeom prst="leftBrace">
              <a:avLst>
                <a:gd name="adj1" fmla="val 28869"/>
                <a:gd name="adj2" fmla="val 47945"/>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660D009-5928-A10B-DDF9-401A5C48A420}"/>
                </a:ext>
              </a:extLst>
            </p:cNvPr>
            <p:cNvSpPr txBox="1"/>
            <p:nvPr/>
          </p:nvSpPr>
          <p:spPr>
            <a:xfrm>
              <a:off x="5938838" y="4545293"/>
              <a:ext cx="2279211" cy="1135237"/>
            </a:xfrm>
            <a:prstGeom prst="rect">
              <a:avLst/>
            </a:prstGeom>
            <a:noFill/>
          </p:spPr>
          <p:txBody>
            <a:bodyPr wrap="none" rtlCol="0">
              <a:spAutoFit/>
            </a:bodyPr>
            <a:lstStyle/>
            <a:p>
              <a:pPr>
                <a:lnSpc>
                  <a:spcPct val="150000"/>
                </a:lnSpc>
              </a:pPr>
              <a:r>
                <a:rPr kumimoji="1" lang="ja-JP" altLang="en-US" sz="3600"/>
                <a:t>・</a:t>
              </a:r>
              <a:r>
                <a:rPr kumimoji="1" lang="en-US" altLang="ja-JP" sz="3600" dirty="0"/>
                <a:t>k-mean</a:t>
              </a:r>
            </a:p>
          </p:txBody>
        </p:sp>
      </p:grpSp>
      <p:sp>
        <p:nvSpPr>
          <p:cNvPr id="10" name="テキスト ボックス 9">
            <a:extLst>
              <a:ext uri="{FF2B5EF4-FFF2-40B4-BE49-F238E27FC236}">
                <a16:creationId xmlns:a16="http://schemas.microsoft.com/office/drawing/2014/main" id="{41662A5E-2860-632D-BF63-27C6B29F463C}"/>
              </a:ext>
            </a:extLst>
          </p:cNvPr>
          <p:cNvSpPr txBox="1"/>
          <p:nvPr/>
        </p:nvSpPr>
        <p:spPr>
          <a:xfrm>
            <a:off x="418681" y="1403153"/>
            <a:ext cx="11207432" cy="1200329"/>
          </a:xfrm>
          <a:prstGeom prst="rect">
            <a:avLst/>
          </a:prstGeom>
          <a:noFill/>
        </p:spPr>
        <p:txBody>
          <a:bodyPr wrap="square" rtlCol="0">
            <a:spAutoFit/>
          </a:bodyPr>
          <a:lstStyle/>
          <a:p>
            <a:r>
              <a:rPr lang="ja-JP" altLang="en-US" sz="3600" b="1" i="0" u="none" strike="noStrike">
                <a:effectLst/>
                <a:latin typeface="YakuHanJPs"/>
              </a:rPr>
              <a:t>データの局所的な構造の維持を</a:t>
            </a:r>
            <a:endParaRPr lang="en-US" altLang="ja-JP" sz="3600" b="1" i="0" u="none" strike="noStrike" dirty="0">
              <a:effectLst/>
              <a:latin typeface="YakuHanJPs"/>
            </a:endParaRPr>
          </a:p>
          <a:p>
            <a:r>
              <a:rPr lang="ja-JP" altLang="en-US" sz="3600" b="1" i="0" u="none" strike="noStrike">
                <a:effectLst/>
                <a:latin typeface="YakuHanJPs"/>
              </a:rPr>
              <a:t>目的とした</a:t>
            </a:r>
            <a:r>
              <a:rPr lang="ja-JP" altLang="en-US" sz="3600" b="1" i="0" u="none" strike="noStrike">
                <a:solidFill>
                  <a:srgbClr val="FF0000"/>
                </a:solidFill>
                <a:effectLst/>
                <a:latin typeface="YakuHanJPs"/>
              </a:rPr>
              <a:t>次元削減技術</a:t>
            </a:r>
            <a:r>
              <a:rPr lang="ja-JP" altLang="en-US" sz="3600" b="1" i="0" u="none" strike="noStrike">
                <a:effectLst/>
                <a:latin typeface="YakuHanJPs"/>
              </a:rPr>
              <a:t>が発展</a:t>
            </a:r>
            <a:endParaRPr kumimoji="1" lang="ja-JP" altLang="en-US" sz="3600"/>
          </a:p>
        </p:txBody>
      </p:sp>
      <p:sp>
        <p:nvSpPr>
          <p:cNvPr id="12" name="フレーム 11">
            <a:extLst>
              <a:ext uri="{FF2B5EF4-FFF2-40B4-BE49-F238E27FC236}">
                <a16:creationId xmlns:a16="http://schemas.microsoft.com/office/drawing/2014/main" id="{272572C2-777D-A83F-1896-3CF23C1DD5AA}"/>
              </a:ext>
            </a:extLst>
          </p:cNvPr>
          <p:cNvSpPr/>
          <p:nvPr/>
        </p:nvSpPr>
        <p:spPr>
          <a:xfrm>
            <a:off x="6022397" y="3655822"/>
            <a:ext cx="1556963" cy="1041400"/>
          </a:xfrm>
          <a:prstGeom prst="fram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1" name="スライド番号プレースホルダー 10">
            <a:extLst>
              <a:ext uri="{FF2B5EF4-FFF2-40B4-BE49-F238E27FC236}">
                <a16:creationId xmlns:a16="http://schemas.microsoft.com/office/drawing/2014/main" id="{9487F5BA-C9B8-8621-B06B-EBCEF2B8BAF2}"/>
              </a:ext>
            </a:extLst>
          </p:cNvPr>
          <p:cNvSpPr>
            <a:spLocks noGrp="1"/>
          </p:cNvSpPr>
          <p:nvPr>
            <p:ph type="sldNum" sz="quarter" idx="12"/>
          </p:nvPr>
        </p:nvSpPr>
        <p:spPr/>
        <p:txBody>
          <a:bodyPr/>
          <a:lstStyle/>
          <a:p>
            <a:fld id="{4FAB73BC-B049-4115-A692-8D63A059BFB8}" type="slidenum">
              <a:rPr lang="en-US" smtClean="0"/>
              <a:t>32</a:t>
            </a:fld>
            <a:endParaRPr lang="en-US"/>
          </a:p>
        </p:txBody>
      </p:sp>
    </p:spTree>
    <p:extLst>
      <p:ext uri="{BB962C8B-B14F-4D97-AF65-F5344CB8AC3E}">
        <p14:creationId xmlns:p14="http://schemas.microsoft.com/office/powerpoint/2010/main" val="1382409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2045FF6-D182-B065-725B-0D836D317EEC}"/>
              </a:ext>
            </a:extLst>
          </p:cNvPr>
          <p:cNvSpPr txBox="1"/>
          <p:nvPr/>
        </p:nvSpPr>
        <p:spPr>
          <a:xfrm>
            <a:off x="4249982" y="1792531"/>
            <a:ext cx="3692036" cy="1938992"/>
          </a:xfrm>
          <a:prstGeom prst="rect">
            <a:avLst/>
          </a:prstGeom>
          <a:noFill/>
        </p:spPr>
        <p:txBody>
          <a:bodyPr wrap="none" rtlCol="0">
            <a:spAutoFit/>
          </a:bodyPr>
          <a:lstStyle/>
          <a:p>
            <a:pPr algn="ctr"/>
            <a:r>
              <a:rPr kumimoji="1" lang="en-US" altLang="ja-JP" sz="12000" b="1" dirty="0"/>
              <a:t>SNE</a:t>
            </a:r>
            <a:r>
              <a:rPr kumimoji="1" lang="en-US" altLang="ja-JP" sz="8000" dirty="0"/>
              <a:t> </a:t>
            </a:r>
            <a:endParaRPr kumimoji="1" lang="en-US" altLang="ja-JP" sz="4800" dirty="0"/>
          </a:p>
        </p:txBody>
      </p:sp>
      <p:sp>
        <p:nvSpPr>
          <p:cNvPr id="5" name="スライド番号プレースホルダー 4">
            <a:extLst>
              <a:ext uri="{FF2B5EF4-FFF2-40B4-BE49-F238E27FC236}">
                <a16:creationId xmlns:a16="http://schemas.microsoft.com/office/drawing/2014/main" id="{1DB456D2-E59D-F458-A9B0-656A7A9A038F}"/>
              </a:ext>
            </a:extLst>
          </p:cNvPr>
          <p:cNvSpPr>
            <a:spLocks noGrp="1"/>
          </p:cNvSpPr>
          <p:nvPr>
            <p:ph type="sldNum" sz="quarter" idx="12"/>
          </p:nvPr>
        </p:nvSpPr>
        <p:spPr/>
        <p:txBody>
          <a:bodyPr/>
          <a:lstStyle/>
          <a:p>
            <a:fld id="{4FAB73BC-B049-4115-A692-8D63A059BFB8}" type="slidenum">
              <a:rPr lang="en-US" smtClean="0"/>
              <a:t>33</a:t>
            </a:fld>
            <a:endParaRPr lang="en-US"/>
          </a:p>
        </p:txBody>
      </p:sp>
      <p:sp>
        <p:nvSpPr>
          <p:cNvPr id="2" name="テキスト ボックス 1">
            <a:extLst>
              <a:ext uri="{FF2B5EF4-FFF2-40B4-BE49-F238E27FC236}">
                <a16:creationId xmlns:a16="http://schemas.microsoft.com/office/drawing/2014/main" id="{0AAE2071-2D95-9519-9D20-93FE25E79C81}"/>
              </a:ext>
            </a:extLst>
          </p:cNvPr>
          <p:cNvSpPr txBox="1"/>
          <p:nvPr/>
        </p:nvSpPr>
        <p:spPr>
          <a:xfrm>
            <a:off x="1242060" y="3557837"/>
            <a:ext cx="9707880" cy="1852687"/>
          </a:xfrm>
          <a:prstGeom prst="rect">
            <a:avLst/>
          </a:prstGeom>
          <a:noFill/>
        </p:spPr>
        <p:txBody>
          <a:bodyPr wrap="square" rtlCol="0">
            <a:spAutoFit/>
          </a:bodyPr>
          <a:lstStyle/>
          <a:p>
            <a:pPr algn="ctr">
              <a:lnSpc>
                <a:spcPct val="150000"/>
              </a:lnSpc>
            </a:pPr>
            <a:r>
              <a:rPr lang="ja-JP" altLang="en-US" sz="4000" b="0" i="0" u="none" strike="noStrike">
                <a:solidFill>
                  <a:srgbClr val="3E3E3E"/>
                </a:solidFill>
                <a:effectLst/>
                <a:latin typeface="Helvetica" pitchFamily="2" charset="0"/>
              </a:rPr>
              <a:t>局所構造を保持しつつ</a:t>
            </a:r>
            <a:endParaRPr lang="en-US" altLang="ja-JP" sz="4000" b="0" i="0" u="none" strike="noStrike" dirty="0">
              <a:solidFill>
                <a:srgbClr val="3E3E3E"/>
              </a:solidFill>
              <a:effectLst/>
              <a:latin typeface="Helvetica" pitchFamily="2" charset="0"/>
            </a:endParaRPr>
          </a:p>
          <a:p>
            <a:pPr algn="ctr">
              <a:lnSpc>
                <a:spcPct val="150000"/>
              </a:lnSpc>
            </a:pPr>
            <a:r>
              <a:rPr kumimoji="1" lang="ja-JP" altLang="en-US" sz="4000">
                <a:solidFill>
                  <a:srgbClr val="3E3E3E"/>
                </a:solidFill>
                <a:latin typeface="Helvetica" pitchFamily="2" charset="0"/>
              </a:rPr>
              <a:t>次元削減するアルゴリズム</a:t>
            </a:r>
            <a:endParaRPr kumimoji="1" lang="ja-JP" altLang="en-US" sz="4000"/>
          </a:p>
        </p:txBody>
      </p:sp>
    </p:spTree>
    <p:extLst>
      <p:ext uri="{BB962C8B-B14F-4D97-AF65-F5344CB8AC3E}">
        <p14:creationId xmlns:p14="http://schemas.microsoft.com/office/powerpoint/2010/main" val="2531036411"/>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F28F3D0-33BF-D330-DE76-FA5566BEC0CE}"/>
              </a:ext>
            </a:extLst>
          </p:cNvPr>
          <p:cNvSpPr>
            <a:spLocks noGrp="1"/>
          </p:cNvSpPr>
          <p:nvPr>
            <p:ph type="sldNum" sz="quarter" idx="12"/>
          </p:nvPr>
        </p:nvSpPr>
        <p:spPr/>
        <p:txBody>
          <a:bodyPr/>
          <a:lstStyle/>
          <a:p>
            <a:fld id="{4FAB73BC-B049-4115-A692-8D63A059BFB8}" type="slidenum">
              <a:rPr lang="en-US" smtClean="0"/>
              <a:t>34</a:t>
            </a:fld>
            <a:endParaRPr lang="en-US"/>
          </a:p>
        </p:txBody>
      </p:sp>
      <p:grpSp>
        <p:nvGrpSpPr>
          <p:cNvPr id="20" name="グループ化 19">
            <a:extLst>
              <a:ext uri="{FF2B5EF4-FFF2-40B4-BE49-F238E27FC236}">
                <a16:creationId xmlns:a16="http://schemas.microsoft.com/office/drawing/2014/main" id="{F9A517C0-9322-2E6F-7FE5-778804057FB2}"/>
              </a:ext>
            </a:extLst>
          </p:cNvPr>
          <p:cNvGrpSpPr/>
          <p:nvPr/>
        </p:nvGrpSpPr>
        <p:grpSpPr>
          <a:xfrm>
            <a:off x="890509" y="3745984"/>
            <a:ext cx="3716216" cy="2923046"/>
            <a:chOff x="328245" y="3532300"/>
            <a:chExt cx="3716216" cy="2923046"/>
          </a:xfrm>
        </p:grpSpPr>
        <p:grpSp>
          <p:nvGrpSpPr>
            <p:cNvPr id="15" name="グループ化 14">
              <a:extLst>
                <a:ext uri="{FF2B5EF4-FFF2-40B4-BE49-F238E27FC236}">
                  <a16:creationId xmlns:a16="http://schemas.microsoft.com/office/drawing/2014/main" id="{D2E488BC-92DB-E970-27C9-F52312A99229}"/>
                </a:ext>
              </a:extLst>
            </p:cNvPr>
            <p:cNvGrpSpPr/>
            <p:nvPr/>
          </p:nvGrpSpPr>
          <p:grpSpPr>
            <a:xfrm>
              <a:off x="328245" y="3532300"/>
              <a:ext cx="3716216" cy="2923046"/>
              <a:chOff x="386861" y="3532300"/>
              <a:chExt cx="3716216" cy="2923046"/>
            </a:xfrm>
          </p:grpSpPr>
          <p:cxnSp>
            <p:nvCxnSpPr>
              <p:cNvPr id="4" name="直線矢印コネクタ 3">
                <a:extLst>
                  <a:ext uri="{FF2B5EF4-FFF2-40B4-BE49-F238E27FC236}">
                    <a16:creationId xmlns:a16="http://schemas.microsoft.com/office/drawing/2014/main" id="{8897BFD6-39D6-2477-B7A5-17A4E00303F8}"/>
                  </a:ext>
                </a:extLst>
              </p:cNvPr>
              <p:cNvCxnSpPr>
                <a:cxnSpLocks/>
              </p:cNvCxnSpPr>
              <p:nvPr/>
            </p:nvCxnSpPr>
            <p:spPr>
              <a:xfrm>
                <a:off x="386861" y="4935415"/>
                <a:ext cx="3716216" cy="40444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90067079-8DE7-B4DB-0367-5F20E9488867}"/>
                  </a:ext>
                </a:extLst>
              </p:cNvPr>
              <p:cNvCxnSpPr>
                <a:cxnSpLocks/>
              </p:cNvCxnSpPr>
              <p:nvPr/>
            </p:nvCxnSpPr>
            <p:spPr>
              <a:xfrm flipH="1">
                <a:off x="386861" y="4489938"/>
                <a:ext cx="1793631" cy="16998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2B223202-075A-07DA-1899-95A055ACD920}"/>
                  </a:ext>
                </a:extLst>
              </p:cNvPr>
              <p:cNvCxnSpPr>
                <a:cxnSpLocks/>
              </p:cNvCxnSpPr>
              <p:nvPr/>
            </p:nvCxnSpPr>
            <p:spPr>
              <a:xfrm flipV="1">
                <a:off x="1577728" y="3532300"/>
                <a:ext cx="0" cy="2923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円/楕円 15">
              <a:extLst>
                <a:ext uri="{FF2B5EF4-FFF2-40B4-BE49-F238E27FC236}">
                  <a16:creationId xmlns:a16="http://schemas.microsoft.com/office/drawing/2014/main" id="{41FCA104-62BB-9940-E724-39FB13290C24}"/>
                </a:ext>
              </a:extLst>
            </p:cNvPr>
            <p:cNvSpPr/>
            <p:nvPr/>
          </p:nvSpPr>
          <p:spPr>
            <a:xfrm>
              <a:off x="2232514" y="4763029"/>
              <a:ext cx="268161" cy="262801"/>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5F02319D-6A16-7865-E10C-AF5B7C6BADC5}"/>
                </a:ext>
              </a:extLst>
            </p:cNvPr>
            <p:cNvSpPr/>
            <p:nvPr/>
          </p:nvSpPr>
          <p:spPr>
            <a:xfrm>
              <a:off x="2949375" y="4153170"/>
              <a:ext cx="270000" cy="27000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EE2EB923-053F-AB0F-307C-78CA6F7392F6}"/>
                </a:ext>
              </a:extLst>
            </p:cNvPr>
            <p:cNvSpPr/>
            <p:nvPr/>
          </p:nvSpPr>
          <p:spPr>
            <a:xfrm>
              <a:off x="2489768" y="3892343"/>
              <a:ext cx="270000" cy="270000"/>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60758FC7-8324-847D-B181-75CBDB6FEA9D}"/>
                </a:ext>
              </a:extLst>
            </p:cNvPr>
            <p:cNvSpPr/>
            <p:nvPr/>
          </p:nvSpPr>
          <p:spPr>
            <a:xfrm>
              <a:off x="3312743" y="4482536"/>
              <a:ext cx="270000" cy="27000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 name="グループ化 31">
            <a:extLst>
              <a:ext uri="{FF2B5EF4-FFF2-40B4-BE49-F238E27FC236}">
                <a16:creationId xmlns:a16="http://schemas.microsoft.com/office/drawing/2014/main" id="{308D9690-D684-3BC5-A42A-BD53CC5C8D57}"/>
              </a:ext>
            </a:extLst>
          </p:cNvPr>
          <p:cNvGrpSpPr/>
          <p:nvPr/>
        </p:nvGrpSpPr>
        <p:grpSpPr>
          <a:xfrm>
            <a:off x="6705820" y="3569284"/>
            <a:ext cx="4881470" cy="3126628"/>
            <a:chOff x="6749698" y="3146156"/>
            <a:chExt cx="4881470" cy="3126628"/>
          </a:xfrm>
        </p:grpSpPr>
        <p:cxnSp>
          <p:nvCxnSpPr>
            <p:cNvPr id="21" name="直線矢印コネクタ 20">
              <a:extLst>
                <a:ext uri="{FF2B5EF4-FFF2-40B4-BE49-F238E27FC236}">
                  <a16:creationId xmlns:a16="http://schemas.microsoft.com/office/drawing/2014/main" id="{2542A5C2-A27B-AB40-6ECD-D61C697AAE6E}"/>
                </a:ext>
              </a:extLst>
            </p:cNvPr>
            <p:cNvCxnSpPr>
              <a:cxnSpLocks/>
            </p:cNvCxnSpPr>
            <p:nvPr/>
          </p:nvCxnSpPr>
          <p:spPr>
            <a:xfrm flipV="1">
              <a:off x="7419169" y="3146156"/>
              <a:ext cx="0" cy="31266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019FCC5F-4BC3-2996-46EA-30BE20168AA1}"/>
                </a:ext>
              </a:extLst>
            </p:cNvPr>
            <p:cNvCxnSpPr>
              <a:cxnSpLocks/>
            </p:cNvCxnSpPr>
            <p:nvPr/>
          </p:nvCxnSpPr>
          <p:spPr>
            <a:xfrm>
              <a:off x="6749698" y="5701811"/>
              <a:ext cx="488147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円/楕円 23">
              <a:extLst>
                <a:ext uri="{FF2B5EF4-FFF2-40B4-BE49-F238E27FC236}">
                  <a16:creationId xmlns:a16="http://schemas.microsoft.com/office/drawing/2014/main" id="{3E5C2F50-BA39-36EE-8875-EB5C07797EEC}"/>
                </a:ext>
              </a:extLst>
            </p:cNvPr>
            <p:cNvSpPr/>
            <p:nvPr/>
          </p:nvSpPr>
          <p:spPr>
            <a:xfrm>
              <a:off x="8981499" y="4029974"/>
              <a:ext cx="270000" cy="27000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A590DE2D-DF12-50F1-758C-3E16EEF246B4}"/>
                </a:ext>
              </a:extLst>
            </p:cNvPr>
            <p:cNvSpPr/>
            <p:nvPr/>
          </p:nvSpPr>
          <p:spPr>
            <a:xfrm>
              <a:off x="8205317" y="3551704"/>
              <a:ext cx="270000" cy="270000"/>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C1A5E130-C91A-1EC8-0FF0-27CB02466D63}"/>
                </a:ext>
              </a:extLst>
            </p:cNvPr>
            <p:cNvSpPr/>
            <p:nvPr/>
          </p:nvSpPr>
          <p:spPr>
            <a:xfrm>
              <a:off x="10218153" y="4214135"/>
              <a:ext cx="270000" cy="27000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204400EE-85C5-BE2B-4B7A-197E63C3FAD8}"/>
                </a:ext>
              </a:extLst>
            </p:cNvPr>
            <p:cNvSpPr/>
            <p:nvPr/>
          </p:nvSpPr>
          <p:spPr>
            <a:xfrm>
              <a:off x="8435701" y="4964531"/>
              <a:ext cx="268161" cy="262801"/>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右矢印 27">
            <a:extLst>
              <a:ext uri="{FF2B5EF4-FFF2-40B4-BE49-F238E27FC236}">
                <a16:creationId xmlns:a16="http://schemas.microsoft.com/office/drawing/2014/main" id="{1E50458F-91EF-65DE-BD4F-EE1F75D549FE}"/>
              </a:ext>
            </a:extLst>
          </p:cNvPr>
          <p:cNvSpPr/>
          <p:nvPr/>
        </p:nvSpPr>
        <p:spPr>
          <a:xfrm>
            <a:off x="5435865" y="5552226"/>
            <a:ext cx="810883" cy="710133"/>
          </a:xfrm>
          <a:prstGeom prst="rightArrow">
            <a:avLst/>
          </a:prstGeom>
          <a:solidFill>
            <a:schemeClr val="accent1">
              <a:alpha val="0"/>
            </a:schemeClr>
          </a:solidFill>
          <a:ln w="44450">
            <a:solidFill>
              <a:schemeClr val="accent1">
                <a:shade val="15000"/>
                <a:alpha val="6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CA914169-9EDF-DFD7-70BE-6F4F35C9CEBA}"/>
              </a:ext>
            </a:extLst>
          </p:cNvPr>
          <p:cNvSpPr txBox="1"/>
          <p:nvPr/>
        </p:nvSpPr>
        <p:spPr>
          <a:xfrm>
            <a:off x="4723052" y="4265199"/>
            <a:ext cx="2236510" cy="1077218"/>
          </a:xfrm>
          <a:prstGeom prst="rect">
            <a:avLst/>
          </a:prstGeom>
          <a:noFill/>
        </p:spPr>
        <p:txBody>
          <a:bodyPr wrap="none" rtlCol="0">
            <a:spAutoFit/>
          </a:bodyPr>
          <a:lstStyle/>
          <a:p>
            <a:pPr algn="ctr"/>
            <a:r>
              <a:rPr kumimoji="1" lang="ja-JP" altLang="en-US" sz="3200"/>
              <a:t>構造を</a:t>
            </a:r>
            <a:endParaRPr kumimoji="1" lang="en-US" altLang="ja-JP" sz="3200" dirty="0"/>
          </a:p>
          <a:p>
            <a:pPr algn="ctr"/>
            <a:r>
              <a:rPr kumimoji="1" lang="ja-JP" altLang="en-US" sz="3200"/>
              <a:t>保ったまま</a:t>
            </a:r>
          </a:p>
        </p:txBody>
      </p:sp>
      <p:sp>
        <p:nvSpPr>
          <p:cNvPr id="33" name="テキスト ボックス 32">
            <a:extLst>
              <a:ext uri="{FF2B5EF4-FFF2-40B4-BE49-F238E27FC236}">
                <a16:creationId xmlns:a16="http://schemas.microsoft.com/office/drawing/2014/main" id="{19BB3279-0756-E59C-D99B-B6BD9D702F5B}"/>
              </a:ext>
            </a:extLst>
          </p:cNvPr>
          <p:cNvSpPr txBox="1"/>
          <p:nvPr/>
        </p:nvSpPr>
        <p:spPr>
          <a:xfrm>
            <a:off x="242888" y="200025"/>
            <a:ext cx="1415772" cy="830997"/>
          </a:xfrm>
          <a:prstGeom prst="rect">
            <a:avLst/>
          </a:prstGeom>
          <a:noFill/>
        </p:spPr>
        <p:txBody>
          <a:bodyPr wrap="none" rtlCol="0">
            <a:spAutoFit/>
          </a:bodyPr>
          <a:lstStyle/>
          <a:p>
            <a:r>
              <a:rPr kumimoji="1" lang="ja-JP" altLang="en-US" sz="4800"/>
              <a:t>概要</a:t>
            </a:r>
            <a:endParaRPr kumimoji="1" lang="en-US" altLang="ja-JP" sz="4800" dirty="0"/>
          </a:p>
        </p:txBody>
      </p:sp>
      <p:sp>
        <p:nvSpPr>
          <p:cNvPr id="34" name="テキスト ボックス 33">
            <a:extLst>
              <a:ext uri="{FF2B5EF4-FFF2-40B4-BE49-F238E27FC236}">
                <a16:creationId xmlns:a16="http://schemas.microsoft.com/office/drawing/2014/main" id="{900B48E9-BBC0-882D-F234-647C6C3AAE65}"/>
              </a:ext>
            </a:extLst>
          </p:cNvPr>
          <p:cNvSpPr txBox="1"/>
          <p:nvPr/>
        </p:nvSpPr>
        <p:spPr>
          <a:xfrm>
            <a:off x="242888" y="1366690"/>
            <a:ext cx="9212778" cy="1815882"/>
          </a:xfrm>
          <a:prstGeom prst="rect">
            <a:avLst/>
          </a:prstGeom>
          <a:noFill/>
        </p:spPr>
        <p:txBody>
          <a:bodyPr wrap="none" rtlCol="0">
            <a:spAutoFit/>
          </a:bodyPr>
          <a:lstStyle/>
          <a:p>
            <a:pPr>
              <a:lnSpc>
                <a:spcPct val="150000"/>
              </a:lnSpc>
            </a:pPr>
            <a:r>
              <a:rPr lang="ja-JP" altLang="en-US" sz="3200"/>
              <a:t>・データポイント間の「近さ」を</a:t>
            </a:r>
            <a:r>
              <a:rPr lang="ja-JP" altLang="en-US" sz="3200">
                <a:solidFill>
                  <a:srgbClr val="FF0000"/>
                </a:solidFill>
              </a:rPr>
              <a:t>「確率」</a:t>
            </a:r>
            <a:r>
              <a:rPr lang="ja-JP" altLang="en-US" sz="3200"/>
              <a:t>で表す</a:t>
            </a:r>
            <a:endParaRPr lang="en-US" altLang="ja-JP" sz="3200" dirty="0"/>
          </a:p>
          <a:p>
            <a:r>
              <a:rPr lang="ja-JP" altLang="en-US" sz="3200"/>
              <a:t>・高次元空間でも低次元空間でも</a:t>
            </a:r>
            <a:endParaRPr lang="en-US" altLang="ja-JP" sz="3200" dirty="0"/>
          </a:p>
          <a:p>
            <a:r>
              <a:rPr lang="ja-JP" altLang="en-US" sz="3200"/>
              <a:t>　点の分布はガウス分布に従うと仮定</a:t>
            </a:r>
            <a:endParaRPr lang="en-US" altLang="ja-JP" sz="3200" dirty="0"/>
          </a:p>
        </p:txBody>
      </p:sp>
    </p:spTree>
    <p:extLst>
      <p:ext uri="{BB962C8B-B14F-4D97-AF65-F5344CB8AC3E}">
        <p14:creationId xmlns:p14="http://schemas.microsoft.com/office/powerpoint/2010/main" val="3257506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4524FC5-EB58-5213-B261-91FA67CD339A}"/>
              </a:ext>
            </a:extLst>
          </p:cNvPr>
          <p:cNvSpPr>
            <a:spLocks noGrp="1"/>
          </p:cNvSpPr>
          <p:nvPr>
            <p:ph type="sldNum" sz="quarter" idx="12"/>
          </p:nvPr>
        </p:nvSpPr>
        <p:spPr/>
        <p:txBody>
          <a:bodyPr/>
          <a:lstStyle/>
          <a:p>
            <a:fld id="{4FAB73BC-B049-4115-A692-8D63A059BFB8}" type="slidenum">
              <a:rPr lang="en-US" smtClean="0"/>
              <a:t>35</a:t>
            </a:fld>
            <a:endParaRPr lang="en-US"/>
          </a:p>
        </p:txBody>
      </p:sp>
      <p:sp>
        <p:nvSpPr>
          <p:cNvPr id="4" name="テキスト ボックス 3">
            <a:extLst>
              <a:ext uri="{FF2B5EF4-FFF2-40B4-BE49-F238E27FC236}">
                <a16:creationId xmlns:a16="http://schemas.microsoft.com/office/drawing/2014/main" id="{90F1848F-44A8-5393-DDE8-33098D2CDE79}"/>
              </a:ext>
            </a:extLst>
          </p:cNvPr>
          <p:cNvSpPr txBox="1"/>
          <p:nvPr/>
        </p:nvSpPr>
        <p:spPr>
          <a:xfrm>
            <a:off x="242888" y="200025"/>
            <a:ext cx="5945858" cy="830997"/>
          </a:xfrm>
          <a:prstGeom prst="rect">
            <a:avLst/>
          </a:prstGeom>
          <a:noFill/>
        </p:spPr>
        <p:txBody>
          <a:bodyPr wrap="none" rtlCol="0">
            <a:spAutoFit/>
          </a:bodyPr>
          <a:lstStyle/>
          <a:p>
            <a:r>
              <a:rPr lang="en-US" altLang="ja-JP" sz="4800" dirty="0"/>
              <a:t>SNE</a:t>
            </a:r>
            <a:r>
              <a:rPr lang="ja-JP" altLang="en-US" sz="4800"/>
              <a:t>の方法（流れ）</a:t>
            </a:r>
            <a:endParaRPr kumimoji="1" lang="en-US" altLang="ja-JP" sz="4800" dirty="0"/>
          </a:p>
        </p:txBody>
      </p:sp>
      <p:sp>
        <p:nvSpPr>
          <p:cNvPr id="5" name="テキスト ボックス 4">
            <a:extLst>
              <a:ext uri="{FF2B5EF4-FFF2-40B4-BE49-F238E27FC236}">
                <a16:creationId xmlns:a16="http://schemas.microsoft.com/office/drawing/2014/main" id="{2B81F249-D8AC-5EB7-40CC-D82C04931792}"/>
              </a:ext>
            </a:extLst>
          </p:cNvPr>
          <p:cNvSpPr txBox="1"/>
          <p:nvPr/>
        </p:nvSpPr>
        <p:spPr>
          <a:xfrm>
            <a:off x="1354236" y="1537567"/>
            <a:ext cx="5827236" cy="4622676"/>
          </a:xfrm>
          <a:prstGeom prst="rect">
            <a:avLst/>
          </a:prstGeom>
          <a:noFill/>
        </p:spPr>
        <p:txBody>
          <a:bodyPr wrap="none" rtlCol="0">
            <a:spAutoFit/>
          </a:bodyPr>
          <a:lstStyle/>
          <a:p>
            <a:pPr>
              <a:lnSpc>
                <a:spcPct val="150000"/>
              </a:lnSpc>
            </a:pPr>
            <a:r>
              <a:rPr kumimoji="1" lang="en-US" altLang="ja-JP" sz="4000" dirty="0"/>
              <a:t>①</a:t>
            </a:r>
            <a:r>
              <a:rPr lang="ja-JP" altLang="en-US" sz="4000"/>
              <a:t>近傍の確率の計算</a:t>
            </a:r>
            <a:endParaRPr lang="en-US" altLang="ja-JP" sz="4000" dirty="0"/>
          </a:p>
          <a:p>
            <a:pPr>
              <a:lnSpc>
                <a:spcPct val="150000"/>
              </a:lnSpc>
            </a:pPr>
            <a:r>
              <a:rPr lang="en-US" altLang="ja-JP" sz="4000" dirty="0"/>
              <a:t>②</a:t>
            </a:r>
            <a:r>
              <a:rPr lang="ja-JP" altLang="en-US" sz="4000"/>
              <a:t>低次元での確率の計算</a:t>
            </a:r>
            <a:endParaRPr lang="en-US" altLang="ja-JP" sz="4000" dirty="0"/>
          </a:p>
          <a:p>
            <a:pPr>
              <a:lnSpc>
                <a:spcPct val="150000"/>
              </a:lnSpc>
            </a:pPr>
            <a:r>
              <a:rPr lang="en-US" altLang="ja-JP" sz="4000" dirty="0"/>
              <a:t>③</a:t>
            </a:r>
            <a:r>
              <a:rPr lang="ja-JP" altLang="en-US" sz="4000"/>
              <a:t>損失関数の設計</a:t>
            </a:r>
            <a:endParaRPr lang="en-US" altLang="ja-JP" sz="4000" dirty="0"/>
          </a:p>
          <a:p>
            <a:pPr>
              <a:lnSpc>
                <a:spcPct val="150000"/>
              </a:lnSpc>
            </a:pPr>
            <a:r>
              <a:rPr lang="en-US" altLang="ja-JP" sz="4000" dirty="0"/>
              <a:t>④Perplexity(</a:t>
            </a:r>
            <a:r>
              <a:rPr lang="ja-JP" altLang="en-US" sz="4000"/>
              <a:t>困惑度</a:t>
            </a:r>
            <a:r>
              <a:rPr lang="en-US" altLang="ja-JP" sz="4000" dirty="0"/>
              <a:t>)</a:t>
            </a:r>
          </a:p>
          <a:p>
            <a:pPr>
              <a:lnSpc>
                <a:spcPct val="150000"/>
              </a:lnSpc>
            </a:pPr>
            <a:r>
              <a:rPr lang="en-US" altLang="ja-JP" sz="4000" dirty="0"/>
              <a:t>⑤</a:t>
            </a:r>
            <a:r>
              <a:rPr lang="ja-JP" altLang="en-US" sz="4000"/>
              <a:t>損失関数の最適化</a:t>
            </a:r>
            <a:endParaRPr lang="en-US" altLang="ja-JP" sz="4000" dirty="0"/>
          </a:p>
        </p:txBody>
      </p:sp>
    </p:spTree>
    <p:extLst>
      <p:ext uri="{BB962C8B-B14F-4D97-AF65-F5344CB8AC3E}">
        <p14:creationId xmlns:p14="http://schemas.microsoft.com/office/powerpoint/2010/main" val="2703820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47C1A6-44B6-F723-9450-3E5D72A5B13B}"/>
              </a:ext>
            </a:extLst>
          </p:cNvPr>
          <p:cNvSpPr>
            <a:spLocks noGrp="1"/>
          </p:cNvSpPr>
          <p:nvPr>
            <p:ph type="sldNum" sz="quarter" idx="12"/>
          </p:nvPr>
        </p:nvSpPr>
        <p:spPr/>
        <p:txBody>
          <a:bodyPr/>
          <a:lstStyle/>
          <a:p>
            <a:fld id="{4FAB73BC-B049-4115-A692-8D63A059BFB8}" type="slidenum">
              <a:rPr lang="en-US" smtClean="0"/>
              <a:t>36</a:t>
            </a:fld>
            <a:endParaRPr lang="en-US"/>
          </a:p>
        </p:txBody>
      </p:sp>
      <p:sp>
        <p:nvSpPr>
          <p:cNvPr id="3" name="テキスト ボックス 2">
            <a:extLst>
              <a:ext uri="{FF2B5EF4-FFF2-40B4-BE49-F238E27FC236}">
                <a16:creationId xmlns:a16="http://schemas.microsoft.com/office/drawing/2014/main" id="{F9220A8C-9737-82C5-0DC3-8E23F494F930}"/>
              </a:ext>
            </a:extLst>
          </p:cNvPr>
          <p:cNvSpPr txBox="1"/>
          <p:nvPr/>
        </p:nvSpPr>
        <p:spPr>
          <a:xfrm>
            <a:off x="242888" y="200025"/>
            <a:ext cx="6340197" cy="830997"/>
          </a:xfrm>
          <a:prstGeom prst="rect">
            <a:avLst/>
          </a:prstGeom>
          <a:noFill/>
        </p:spPr>
        <p:txBody>
          <a:bodyPr wrap="none" rtlCol="0">
            <a:spAutoFit/>
          </a:bodyPr>
          <a:lstStyle/>
          <a:p>
            <a:r>
              <a:rPr kumimoji="1" lang="ja-JP" altLang="en-US" sz="4800"/>
              <a:t>何故確率で表すのか？</a:t>
            </a:r>
            <a:endParaRPr kumimoji="1" lang="en-US" altLang="ja-JP" sz="4800" dirty="0"/>
          </a:p>
        </p:txBody>
      </p:sp>
      <p:sp>
        <p:nvSpPr>
          <p:cNvPr id="4" name="テキスト ボックス 3">
            <a:extLst>
              <a:ext uri="{FF2B5EF4-FFF2-40B4-BE49-F238E27FC236}">
                <a16:creationId xmlns:a16="http://schemas.microsoft.com/office/drawing/2014/main" id="{AAFEEB32-D3F1-9C7E-E2BA-A24D421184F2}"/>
              </a:ext>
            </a:extLst>
          </p:cNvPr>
          <p:cNvSpPr txBox="1"/>
          <p:nvPr/>
        </p:nvSpPr>
        <p:spPr>
          <a:xfrm>
            <a:off x="448072" y="2958215"/>
            <a:ext cx="6340197" cy="1077218"/>
          </a:xfrm>
          <a:prstGeom prst="rect">
            <a:avLst/>
          </a:prstGeom>
          <a:noFill/>
        </p:spPr>
        <p:txBody>
          <a:bodyPr wrap="none" rtlCol="0">
            <a:spAutoFit/>
          </a:bodyPr>
          <a:lstStyle/>
          <a:p>
            <a:r>
              <a:rPr lang="ja-JP" altLang="en-US" sz="3200"/>
              <a:t>・</a:t>
            </a:r>
            <a:r>
              <a:rPr kumimoji="1" lang="ja-JP" altLang="en-US" sz="3200"/>
              <a:t>高次元では距離だけでは不十分</a:t>
            </a:r>
            <a:endParaRPr kumimoji="1" lang="en-US" altLang="ja-JP" sz="3200" dirty="0"/>
          </a:p>
          <a:p>
            <a:r>
              <a:rPr lang="ja-JP" altLang="en-US" sz="3200"/>
              <a:t>　→密度が不均一だから</a:t>
            </a:r>
            <a:endParaRPr kumimoji="1" lang="ja-JP" altLang="en-US" sz="3200"/>
          </a:p>
        </p:txBody>
      </p:sp>
      <p:sp>
        <p:nvSpPr>
          <p:cNvPr id="5" name="テキスト ボックス 4">
            <a:extLst>
              <a:ext uri="{FF2B5EF4-FFF2-40B4-BE49-F238E27FC236}">
                <a16:creationId xmlns:a16="http://schemas.microsoft.com/office/drawing/2014/main" id="{B42F4465-5A8D-8E11-CD1E-2527F60186B9}"/>
              </a:ext>
            </a:extLst>
          </p:cNvPr>
          <p:cNvSpPr txBox="1"/>
          <p:nvPr/>
        </p:nvSpPr>
        <p:spPr>
          <a:xfrm>
            <a:off x="448072" y="1702231"/>
            <a:ext cx="7981672" cy="584775"/>
          </a:xfrm>
          <a:prstGeom prst="rect">
            <a:avLst/>
          </a:prstGeom>
          <a:noFill/>
        </p:spPr>
        <p:txBody>
          <a:bodyPr wrap="none" rtlCol="0">
            <a:spAutoFit/>
          </a:bodyPr>
          <a:lstStyle/>
          <a:p>
            <a:r>
              <a:rPr kumimoji="1" lang="ja-JP" altLang="en-US" sz="3200"/>
              <a:t>・次元削減した後でも元の密度を保つため</a:t>
            </a:r>
          </a:p>
        </p:txBody>
      </p:sp>
      <p:sp>
        <p:nvSpPr>
          <p:cNvPr id="6" name="テキスト ボックス 5">
            <a:extLst>
              <a:ext uri="{FF2B5EF4-FFF2-40B4-BE49-F238E27FC236}">
                <a16:creationId xmlns:a16="http://schemas.microsoft.com/office/drawing/2014/main" id="{ACC1B852-7DA7-0B51-2547-BE0B850FBABD}"/>
              </a:ext>
            </a:extLst>
          </p:cNvPr>
          <p:cNvSpPr txBox="1"/>
          <p:nvPr/>
        </p:nvSpPr>
        <p:spPr>
          <a:xfrm>
            <a:off x="448072" y="4617160"/>
            <a:ext cx="8392041" cy="584775"/>
          </a:xfrm>
          <a:prstGeom prst="rect">
            <a:avLst/>
          </a:prstGeom>
          <a:noFill/>
        </p:spPr>
        <p:txBody>
          <a:bodyPr wrap="none" rtlCol="0">
            <a:spAutoFit/>
          </a:bodyPr>
          <a:lstStyle/>
          <a:p>
            <a:r>
              <a:rPr kumimoji="1" lang="ja-JP" altLang="en-US" sz="3200"/>
              <a:t>・最適化に勾配降下法等の</a:t>
            </a:r>
            <a:r>
              <a:rPr lang="ja-JP" altLang="en-US" sz="3200"/>
              <a:t>アプローチが可能</a:t>
            </a:r>
            <a:endParaRPr kumimoji="1" lang="en-US" altLang="ja-JP" sz="3200" dirty="0"/>
          </a:p>
        </p:txBody>
      </p:sp>
    </p:spTree>
    <p:extLst>
      <p:ext uri="{BB962C8B-B14F-4D97-AF65-F5344CB8AC3E}">
        <p14:creationId xmlns:p14="http://schemas.microsoft.com/office/powerpoint/2010/main" val="270814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4524FC5-EB58-5213-B261-91FA67CD339A}"/>
              </a:ext>
            </a:extLst>
          </p:cNvPr>
          <p:cNvSpPr>
            <a:spLocks noGrp="1"/>
          </p:cNvSpPr>
          <p:nvPr>
            <p:ph type="sldNum" sz="quarter" idx="12"/>
          </p:nvPr>
        </p:nvSpPr>
        <p:spPr/>
        <p:txBody>
          <a:bodyPr/>
          <a:lstStyle/>
          <a:p>
            <a:fld id="{4FAB73BC-B049-4115-A692-8D63A059BFB8}" type="slidenum">
              <a:rPr lang="en-US" smtClean="0"/>
              <a:t>37</a:t>
            </a:fld>
            <a:endParaRPr lang="en-US"/>
          </a:p>
        </p:txBody>
      </p:sp>
      <p:sp>
        <p:nvSpPr>
          <p:cNvPr id="4" name="テキスト ボックス 3">
            <a:extLst>
              <a:ext uri="{FF2B5EF4-FFF2-40B4-BE49-F238E27FC236}">
                <a16:creationId xmlns:a16="http://schemas.microsoft.com/office/drawing/2014/main" id="{90F1848F-44A8-5393-DDE8-33098D2CDE79}"/>
              </a:ext>
            </a:extLst>
          </p:cNvPr>
          <p:cNvSpPr txBox="1"/>
          <p:nvPr/>
        </p:nvSpPr>
        <p:spPr>
          <a:xfrm>
            <a:off x="242888" y="200025"/>
            <a:ext cx="3259226" cy="830997"/>
          </a:xfrm>
          <a:prstGeom prst="rect">
            <a:avLst/>
          </a:prstGeom>
          <a:noFill/>
        </p:spPr>
        <p:txBody>
          <a:bodyPr wrap="none" rtlCol="0">
            <a:spAutoFit/>
          </a:bodyPr>
          <a:lstStyle/>
          <a:p>
            <a:r>
              <a:rPr lang="en-US" altLang="ja-JP" sz="4800" dirty="0"/>
              <a:t>SNE</a:t>
            </a:r>
            <a:r>
              <a:rPr lang="ja-JP" altLang="en-US" sz="4800"/>
              <a:t>の方法</a:t>
            </a:r>
            <a:endParaRPr kumimoji="1" lang="en-US" altLang="ja-JP" sz="4800" dirty="0"/>
          </a:p>
        </p:txBody>
      </p:sp>
      <p:sp>
        <p:nvSpPr>
          <p:cNvPr id="5" name="テキスト ボックス 4">
            <a:extLst>
              <a:ext uri="{FF2B5EF4-FFF2-40B4-BE49-F238E27FC236}">
                <a16:creationId xmlns:a16="http://schemas.microsoft.com/office/drawing/2014/main" id="{2B81F249-D8AC-5EB7-40CC-D82C04931792}"/>
              </a:ext>
            </a:extLst>
          </p:cNvPr>
          <p:cNvSpPr txBox="1"/>
          <p:nvPr/>
        </p:nvSpPr>
        <p:spPr>
          <a:xfrm>
            <a:off x="1354235" y="1491450"/>
            <a:ext cx="5827236" cy="4622676"/>
          </a:xfrm>
          <a:prstGeom prst="rect">
            <a:avLst/>
          </a:prstGeom>
          <a:noFill/>
        </p:spPr>
        <p:txBody>
          <a:bodyPr wrap="none" rtlCol="0">
            <a:spAutoFit/>
          </a:bodyPr>
          <a:lstStyle/>
          <a:p>
            <a:pPr>
              <a:lnSpc>
                <a:spcPct val="150000"/>
              </a:lnSpc>
            </a:pPr>
            <a:r>
              <a:rPr kumimoji="1" lang="en-US" altLang="ja-JP" sz="4000" dirty="0"/>
              <a:t>①</a:t>
            </a:r>
            <a:r>
              <a:rPr lang="ja-JP" altLang="en-US" sz="4000"/>
              <a:t>近傍の確率の計算</a:t>
            </a:r>
            <a:endParaRPr lang="en-US" altLang="ja-JP" sz="4000" dirty="0"/>
          </a:p>
          <a:p>
            <a:pPr>
              <a:lnSpc>
                <a:spcPct val="150000"/>
              </a:lnSpc>
            </a:pPr>
            <a:r>
              <a:rPr lang="en-US" altLang="ja-JP" sz="4000" dirty="0"/>
              <a:t>②</a:t>
            </a:r>
            <a:r>
              <a:rPr lang="ja-JP" altLang="en-US" sz="4000"/>
              <a:t>低次元での確率の計算</a:t>
            </a:r>
            <a:endParaRPr lang="en-US" altLang="ja-JP" sz="4000" dirty="0"/>
          </a:p>
          <a:p>
            <a:pPr>
              <a:lnSpc>
                <a:spcPct val="150000"/>
              </a:lnSpc>
            </a:pPr>
            <a:r>
              <a:rPr lang="en-US" altLang="ja-JP" sz="4000" dirty="0">
                <a:solidFill>
                  <a:schemeClr val="bg1">
                    <a:lumMod val="65000"/>
                  </a:schemeClr>
                </a:solidFill>
              </a:rPr>
              <a:t>③</a:t>
            </a:r>
            <a:r>
              <a:rPr lang="ja-JP" altLang="en-US" sz="4000">
                <a:solidFill>
                  <a:schemeClr val="bg1">
                    <a:lumMod val="65000"/>
                  </a:schemeClr>
                </a:solidFill>
              </a:rPr>
              <a:t>損失関数の設計</a:t>
            </a:r>
            <a:endParaRPr lang="en-US" altLang="ja-JP" sz="4000" dirty="0">
              <a:solidFill>
                <a:schemeClr val="bg1">
                  <a:lumMod val="65000"/>
                </a:schemeClr>
              </a:solidFill>
            </a:endParaRPr>
          </a:p>
          <a:p>
            <a:pPr>
              <a:lnSpc>
                <a:spcPct val="150000"/>
              </a:lnSpc>
            </a:pPr>
            <a:r>
              <a:rPr lang="en-US" altLang="ja-JP" sz="4000" dirty="0">
                <a:solidFill>
                  <a:schemeClr val="bg1">
                    <a:lumMod val="65000"/>
                  </a:schemeClr>
                </a:solidFill>
              </a:rPr>
              <a:t>④Perplexity(</a:t>
            </a:r>
            <a:r>
              <a:rPr lang="ja-JP" altLang="en-US" sz="4000">
                <a:solidFill>
                  <a:schemeClr val="bg1">
                    <a:lumMod val="65000"/>
                  </a:schemeClr>
                </a:solidFill>
              </a:rPr>
              <a:t>困惑度</a:t>
            </a:r>
            <a:r>
              <a:rPr lang="en-US" altLang="ja-JP" sz="4000" dirty="0">
                <a:solidFill>
                  <a:schemeClr val="bg1">
                    <a:lumMod val="65000"/>
                  </a:schemeClr>
                </a:solidFill>
              </a:rPr>
              <a:t>)</a:t>
            </a:r>
          </a:p>
          <a:p>
            <a:pPr>
              <a:lnSpc>
                <a:spcPct val="150000"/>
              </a:lnSpc>
            </a:pPr>
            <a:r>
              <a:rPr lang="en-US" altLang="ja-JP" sz="4000" dirty="0">
                <a:solidFill>
                  <a:schemeClr val="bg1">
                    <a:lumMod val="65000"/>
                  </a:schemeClr>
                </a:solidFill>
              </a:rPr>
              <a:t>⑤</a:t>
            </a:r>
            <a:r>
              <a:rPr lang="ja-JP" altLang="en-US" sz="4000">
                <a:solidFill>
                  <a:schemeClr val="bg1">
                    <a:lumMod val="65000"/>
                  </a:schemeClr>
                </a:solidFill>
              </a:rPr>
              <a:t>損失関数の最適化</a:t>
            </a:r>
            <a:endParaRPr lang="en-US" altLang="ja-JP" sz="4000" dirty="0">
              <a:solidFill>
                <a:schemeClr val="bg1">
                  <a:lumMod val="65000"/>
                </a:schemeClr>
              </a:solidFill>
            </a:endParaRPr>
          </a:p>
        </p:txBody>
      </p:sp>
    </p:spTree>
    <p:extLst>
      <p:ext uri="{BB962C8B-B14F-4D97-AF65-F5344CB8AC3E}">
        <p14:creationId xmlns:p14="http://schemas.microsoft.com/office/powerpoint/2010/main" val="1731892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0179F5D-F248-470E-69A3-427C35E135BF}"/>
              </a:ext>
            </a:extLst>
          </p:cNvPr>
          <p:cNvSpPr>
            <a:spLocks noGrp="1"/>
          </p:cNvSpPr>
          <p:nvPr>
            <p:ph type="sldNum" sz="quarter" idx="12"/>
          </p:nvPr>
        </p:nvSpPr>
        <p:spPr/>
        <p:txBody>
          <a:bodyPr/>
          <a:lstStyle/>
          <a:p>
            <a:fld id="{4FAB73BC-B049-4115-A692-8D63A059BFB8}" type="slidenum">
              <a:rPr lang="en-US" smtClean="0"/>
              <a:t>38</a:t>
            </a:fld>
            <a:endParaRPr lang="en-US"/>
          </a:p>
        </p:txBody>
      </p:sp>
      <p:sp>
        <p:nvSpPr>
          <p:cNvPr id="3" name="テキスト ボックス 2">
            <a:extLst>
              <a:ext uri="{FF2B5EF4-FFF2-40B4-BE49-F238E27FC236}">
                <a16:creationId xmlns:a16="http://schemas.microsoft.com/office/drawing/2014/main" id="{2988FE0B-2373-C630-BD8B-3B1A915A150C}"/>
              </a:ext>
            </a:extLst>
          </p:cNvPr>
          <p:cNvSpPr txBox="1"/>
          <p:nvPr/>
        </p:nvSpPr>
        <p:spPr>
          <a:xfrm>
            <a:off x="242888" y="200025"/>
            <a:ext cx="2646878" cy="830997"/>
          </a:xfrm>
          <a:prstGeom prst="rect">
            <a:avLst/>
          </a:prstGeom>
          <a:noFill/>
        </p:spPr>
        <p:txBody>
          <a:bodyPr wrap="none" rtlCol="0">
            <a:spAutoFit/>
          </a:bodyPr>
          <a:lstStyle/>
          <a:p>
            <a:r>
              <a:rPr lang="ja-JP" altLang="en-US" sz="4800"/>
              <a:t>前提知識</a:t>
            </a:r>
            <a:endParaRPr kumimoji="1" lang="en-US" altLang="ja-JP" sz="4800" dirty="0"/>
          </a:p>
        </p:txBody>
      </p:sp>
      <p:pic>
        <p:nvPicPr>
          <p:cNvPr id="5" name="図 4">
            <a:extLst>
              <a:ext uri="{FF2B5EF4-FFF2-40B4-BE49-F238E27FC236}">
                <a16:creationId xmlns:a16="http://schemas.microsoft.com/office/drawing/2014/main" id="{247C2BC4-2C25-C115-A405-0383A9BFCFB4}"/>
              </a:ext>
            </a:extLst>
          </p:cNvPr>
          <p:cNvPicPr>
            <a:picLocks noChangeAspect="1"/>
          </p:cNvPicPr>
          <p:nvPr/>
        </p:nvPicPr>
        <p:blipFill rotWithShape="1">
          <a:blip r:embed="rId4"/>
          <a:srcRect l="11606" t="12890" r="12196" b="11106"/>
          <a:stretch/>
        </p:blipFill>
        <p:spPr>
          <a:xfrm>
            <a:off x="6281006" y="1266474"/>
            <a:ext cx="5781414" cy="4325052"/>
          </a:xfrm>
          <a:prstGeom prst="rect">
            <a:avLst/>
          </a:prstGeom>
        </p:spPr>
      </p:pic>
      <p:sp>
        <p:nvSpPr>
          <p:cNvPr id="7" name="テキスト ボックス 6">
            <a:extLst>
              <a:ext uri="{FF2B5EF4-FFF2-40B4-BE49-F238E27FC236}">
                <a16:creationId xmlns:a16="http://schemas.microsoft.com/office/drawing/2014/main" id="{BCF053C1-CFDA-952F-5962-FDD638088A87}"/>
              </a:ext>
            </a:extLst>
          </p:cNvPr>
          <p:cNvSpPr txBox="1"/>
          <p:nvPr/>
        </p:nvSpPr>
        <p:spPr>
          <a:xfrm>
            <a:off x="129580" y="2364776"/>
            <a:ext cx="2492990" cy="646331"/>
          </a:xfrm>
          <a:prstGeom prst="rect">
            <a:avLst/>
          </a:prstGeom>
          <a:noFill/>
        </p:spPr>
        <p:txBody>
          <a:bodyPr wrap="none" rtlCol="0">
            <a:spAutoFit/>
          </a:bodyPr>
          <a:lstStyle/>
          <a:p>
            <a:r>
              <a:rPr kumimoji="1" lang="ja-JP" altLang="en-US" sz="3600"/>
              <a:t>ガウス分布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06D5FD1-14F9-5FAD-B03A-C4771BA2E11A}"/>
                  </a:ext>
                </a:extLst>
              </p:cNvPr>
              <p:cNvSpPr txBox="1"/>
              <p:nvPr/>
            </p:nvSpPr>
            <p:spPr>
              <a:xfrm>
                <a:off x="0" y="3272939"/>
                <a:ext cx="6466449" cy="13639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400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ad>
                            <m:radPr>
                              <m:degHide m:val="on"/>
                              <m:ctrlPr>
                                <a:rPr kumimoji="1" lang="en-US" altLang="ja-JP" sz="4000" i="1" smtClean="0">
                                  <a:latin typeface="Cambria Math" panose="02040503050406030204" pitchFamily="18" charset="0"/>
                                </a:rPr>
                              </m:ctrlPr>
                            </m:radPr>
                            <m:deg/>
                            <m:e>
                              <m:r>
                                <a:rPr kumimoji="1" lang="en-US" altLang="ja-JP" sz="4000" b="0" i="1" smtClean="0">
                                  <a:latin typeface="Cambria Math" panose="02040503050406030204" pitchFamily="18" charset="0"/>
                                </a:rPr>
                                <m:t>2</m:t>
                              </m:r>
                              <m:r>
                                <a:rPr kumimoji="1" lang="en-US" altLang="ja-JP" sz="4000" b="0" i="1" smtClean="0">
                                  <a:latin typeface="Cambria Math" panose="02040503050406030204" pitchFamily="18" charset="0"/>
                                  <a:ea typeface="Cambria Math" panose="02040503050406030204" pitchFamily="18" charset="0"/>
                                </a:rPr>
                                <m:t>𝜋</m:t>
                              </m:r>
                              <m:sSup>
                                <m:sSupPr>
                                  <m:ctrlPr>
                                    <a:rPr kumimoji="1" lang="en-US" altLang="ja-JP" sz="4000" b="0" i="1" smtClean="0">
                                      <a:latin typeface="Cambria Math" panose="02040503050406030204" pitchFamily="18" charset="0"/>
                                      <a:ea typeface="Cambria Math" panose="02040503050406030204" pitchFamily="18" charset="0"/>
                                    </a:rPr>
                                  </m:ctrlPr>
                                </m:sSupPr>
                                <m:e>
                                  <m:r>
                                    <a:rPr kumimoji="1" lang="en-US" altLang="ja-JP" sz="4000" b="0" i="1" smtClean="0">
                                      <a:latin typeface="Cambria Math" panose="02040503050406030204" pitchFamily="18" charset="0"/>
                                      <a:ea typeface="Cambria Math" panose="02040503050406030204" pitchFamily="18" charset="0"/>
                                    </a:rPr>
                                    <m:t>𝜎</m:t>
                                  </m:r>
                                </m:e>
                                <m:sup>
                                  <m:r>
                                    <a:rPr kumimoji="1" lang="en-US" altLang="ja-JP" sz="4000" b="0" i="1" smtClean="0">
                                      <a:latin typeface="Cambria Math" panose="02040503050406030204" pitchFamily="18" charset="0"/>
                                      <a:ea typeface="Cambria Math" panose="02040503050406030204" pitchFamily="18" charset="0"/>
                                    </a:rPr>
                                    <m:t>2</m:t>
                                  </m:r>
                                </m:sup>
                              </m:sSup>
                            </m:e>
                          </m:rad>
                        </m:den>
                      </m:f>
                      <m:r>
                        <m:rPr>
                          <m:sty m:val="p"/>
                        </m:rPr>
                        <a:rPr kumimoji="1" lang="en-US" altLang="ja-JP" sz="4000" b="0" i="0" smtClean="0">
                          <a:latin typeface="Cambria Math" panose="02040503050406030204" pitchFamily="18" charset="0"/>
                        </a:rPr>
                        <m:t>exp</m:t>
                      </m:r>
                      <m:r>
                        <a:rPr kumimoji="1" lang="en-US" altLang="ja-JP" sz="4000" b="0" i="1" smtClean="0">
                          <a:latin typeface="Cambria Math" panose="02040503050406030204" pitchFamily="18" charset="0"/>
                        </a:rPr>
                        <m:t>⁡(</m:t>
                      </m:r>
                      <m:sSup>
                        <m:sSupPr>
                          <m:ctrlPr>
                            <a:rPr kumimoji="1" lang="en-US" altLang="ja-JP" sz="4000" b="0" i="1" smtClean="0">
                              <a:latin typeface="Cambria Math" panose="02040503050406030204" pitchFamily="18" charset="0"/>
                            </a:rPr>
                          </m:ctrlPr>
                        </m:sSupPr>
                        <m:e>
                          <m:r>
                            <a:rPr lang="en-US" altLang="ja-JP" sz="4000" i="1">
                              <a:latin typeface="Cambria Math" panose="02040503050406030204" pitchFamily="18" charset="0"/>
                            </a:rPr>
                            <m:t>−</m:t>
                          </m:r>
                          <m:d>
                            <m:dPr>
                              <m:ctrlPr>
                                <a:rPr lang="en-US" altLang="ja-JP" sz="4000" i="1">
                                  <a:latin typeface="Cambria Math" panose="02040503050406030204" pitchFamily="18" charset="0"/>
                                </a:rPr>
                              </m:ctrlPr>
                            </m:dPr>
                            <m:e>
                              <m:r>
                                <a:rPr lang="en-US" altLang="ja-JP" sz="4000" i="1">
                                  <a:latin typeface="Cambria Math" panose="02040503050406030204" pitchFamily="18" charset="0"/>
                                </a:rPr>
                                <m:t>𝑥</m:t>
                              </m:r>
                              <m:r>
                                <a:rPr lang="en-US" altLang="ja-JP" sz="4000" i="1">
                                  <a:latin typeface="Cambria Math" panose="02040503050406030204" pitchFamily="18" charset="0"/>
                                </a:rPr>
                                <m:t>−</m:t>
                              </m:r>
                              <m:r>
                                <a:rPr lang="en-US" altLang="ja-JP" sz="4000" i="1">
                                  <a:latin typeface="Cambria Math" panose="02040503050406030204" pitchFamily="18" charset="0"/>
                                  <a:ea typeface="Cambria Math" panose="02040503050406030204" pitchFamily="18" charset="0"/>
                                </a:rPr>
                                <m:t>𝜇</m:t>
                              </m:r>
                            </m:e>
                          </m:d>
                        </m:e>
                        <m:sup>
                          <m:r>
                            <a:rPr kumimoji="1" lang="en-US" altLang="ja-JP" sz="4000" b="0" i="1" smtClean="0">
                              <a:latin typeface="Cambria Math" panose="02040503050406030204" pitchFamily="18" charset="0"/>
                            </a:rPr>
                            <m:t>2</m:t>
                          </m:r>
                        </m:sup>
                      </m:sSup>
                      <m:r>
                        <a:rPr kumimoji="1" lang="en-US" altLang="ja-JP" sz="4000" b="0" i="1" smtClean="0">
                          <a:latin typeface="Cambria Math" panose="02040503050406030204" pitchFamily="18" charset="0"/>
                        </a:rPr>
                        <m:t>/2</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ea typeface="Cambria Math" panose="02040503050406030204" pitchFamily="18" charset="0"/>
                            </a:rPr>
                            <m:t>𝜎</m:t>
                          </m:r>
                        </m:e>
                        <m:sup>
                          <m:r>
                            <a:rPr kumimoji="1" lang="en-US" altLang="ja-JP" sz="4000" b="0" i="1" smtClean="0">
                              <a:latin typeface="Cambria Math" panose="02040503050406030204" pitchFamily="18" charset="0"/>
                            </a:rPr>
                            <m:t>2</m:t>
                          </m:r>
                        </m:sup>
                      </m:sSup>
                      <m:r>
                        <a:rPr kumimoji="1" lang="en-US" altLang="ja-JP" sz="4000" b="0" i="1" smtClean="0">
                          <a:latin typeface="Cambria Math" panose="02040503050406030204" pitchFamily="18" charset="0"/>
                        </a:rPr>
                        <m:t>)</m:t>
                      </m:r>
                    </m:oMath>
                  </m:oMathPara>
                </a14:m>
                <a:endParaRPr kumimoji="1" lang="ja-JP" altLang="en-US" sz="4000"/>
              </a:p>
            </p:txBody>
          </p:sp>
        </mc:Choice>
        <mc:Fallback xmlns="">
          <p:sp>
            <p:nvSpPr>
              <p:cNvPr id="8" name="テキスト ボックス 7">
                <a:extLst>
                  <a:ext uri="{FF2B5EF4-FFF2-40B4-BE49-F238E27FC236}">
                    <a16:creationId xmlns:a16="http://schemas.microsoft.com/office/drawing/2014/main" id="{A06D5FD1-14F9-5FAD-B03A-C4771BA2E11A}"/>
                  </a:ext>
                </a:extLst>
              </p:cNvPr>
              <p:cNvSpPr txBox="1">
                <a:spLocks noRot="1" noChangeAspect="1" noMove="1" noResize="1" noEditPoints="1" noAdjustHandles="1" noChangeArrowheads="1" noChangeShapeType="1" noTextEdit="1"/>
              </p:cNvSpPr>
              <p:nvPr/>
            </p:nvSpPr>
            <p:spPr>
              <a:xfrm>
                <a:off x="0" y="3272939"/>
                <a:ext cx="6466449" cy="1363963"/>
              </a:xfrm>
              <a:prstGeom prst="rect">
                <a:avLst/>
              </a:prstGeom>
              <a:blipFill>
                <a:blip r:embed="rId5"/>
                <a:stretch>
                  <a:fillRect r="-588" b="-6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361A677-B8E6-CCA7-46C8-F5AEC7CE1CA4}"/>
                  </a:ext>
                </a:extLst>
              </p:cNvPr>
              <p:cNvSpPr txBox="1"/>
              <p:nvPr/>
            </p:nvSpPr>
            <p:spPr>
              <a:xfrm>
                <a:off x="2440514" y="5160566"/>
                <a:ext cx="2086918" cy="1200329"/>
              </a:xfrm>
              <a:prstGeom prst="rect">
                <a:avLst/>
              </a:prstGeom>
              <a:noFill/>
            </p:spPr>
            <p:txBody>
              <a:bodyPr wrap="none" rtlCol="0">
                <a:spAutoFit/>
              </a:bodyPr>
              <a:lstStyle/>
              <a:p>
                <a14:m>
                  <m:oMath xmlns:m="http://schemas.openxmlformats.org/officeDocument/2006/math">
                    <m:r>
                      <a:rPr kumimoji="1" lang="en-US" altLang="ja-JP" sz="2400" b="0" i="1" smtClean="0">
                        <a:latin typeface="Cambria Math" panose="02040503050406030204" pitchFamily="18" charset="0"/>
                        <a:ea typeface="Cambria Math" panose="02040503050406030204" pitchFamily="18" charset="0"/>
                      </a:rPr>
                      <m:t>𝜎</m:t>
                    </m:r>
                  </m:oMath>
                </a14:m>
                <a:r>
                  <a:rPr kumimoji="1" lang="en-US" altLang="ja-JP" sz="2400" dirty="0"/>
                  <a:t>  </a:t>
                </a:r>
                <a:r>
                  <a:rPr kumimoji="1" lang="ja-JP" altLang="en-US" sz="2400"/>
                  <a:t>：標準偏差</a:t>
                </a:r>
                <a:endParaRPr lang="en-US" altLang="ja-JP" sz="2400" dirty="0"/>
              </a:p>
              <a:p>
                <a14:m>
                  <m:oMath xmlns:m="http://schemas.openxmlformats.org/officeDocument/2006/math">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ea typeface="Cambria Math" panose="02040503050406030204" pitchFamily="18" charset="0"/>
                          </a:rPr>
                          <m:t>𝜎</m:t>
                        </m:r>
                      </m:e>
                      <m:sup>
                        <m:r>
                          <a:rPr kumimoji="1" lang="en-US" altLang="ja-JP" sz="2400" b="0" i="1" smtClean="0">
                            <a:latin typeface="Cambria Math" panose="02040503050406030204" pitchFamily="18" charset="0"/>
                          </a:rPr>
                          <m:t>2</m:t>
                        </m:r>
                      </m:sup>
                    </m:sSup>
                  </m:oMath>
                </a14:m>
                <a:r>
                  <a:rPr kumimoji="1" lang="ja-JP" altLang="en-US" sz="2400"/>
                  <a:t>：分散</a:t>
                </a:r>
                <a:endParaRPr kumimoji="1" lang="en-US" altLang="ja-JP" sz="2400" dirty="0"/>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𝜇</m:t>
                    </m:r>
                  </m:oMath>
                </a14:m>
                <a:r>
                  <a:rPr kumimoji="1" lang="en-US" altLang="ja-JP" sz="2400" dirty="0"/>
                  <a:t>  </a:t>
                </a:r>
                <a:r>
                  <a:rPr kumimoji="1" lang="ja-JP" altLang="en-US" sz="2400"/>
                  <a:t>：平均</a:t>
                </a:r>
              </a:p>
            </p:txBody>
          </p:sp>
        </mc:Choice>
        <mc:Fallback xmlns="">
          <p:sp>
            <p:nvSpPr>
              <p:cNvPr id="4" name="テキスト ボックス 3">
                <a:extLst>
                  <a:ext uri="{FF2B5EF4-FFF2-40B4-BE49-F238E27FC236}">
                    <a16:creationId xmlns:a16="http://schemas.microsoft.com/office/drawing/2014/main" id="{A361A677-B8E6-CCA7-46C8-F5AEC7CE1CA4}"/>
                  </a:ext>
                </a:extLst>
              </p:cNvPr>
              <p:cNvSpPr txBox="1">
                <a:spLocks noRot="1" noChangeAspect="1" noMove="1" noResize="1" noEditPoints="1" noAdjustHandles="1" noChangeArrowheads="1" noChangeShapeType="1" noTextEdit="1"/>
              </p:cNvSpPr>
              <p:nvPr/>
            </p:nvSpPr>
            <p:spPr>
              <a:xfrm>
                <a:off x="2440514" y="5160566"/>
                <a:ext cx="2086918" cy="1200329"/>
              </a:xfrm>
              <a:prstGeom prst="rect">
                <a:avLst/>
              </a:prstGeom>
              <a:blipFill>
                <a:blip r:embed="rId6"/>
                <a:stretch>
                  <a:fillRect l="-606" t="-4211" r="-3636" b="-11579"/>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60FE7FB7-2ED1-46DB-AC46-E3893399F353}"/>
              </a:ext>
            </a:extLst>
          </p:cNvPr>
          <p:cNvSpPr txBox="1"/>
          <p:nvPr/>
        </p:nvSpPr>
        <p:spPr>
          <a:xfrm>
            <a:off x="8848547" y="5451350"/>
            <a:ext cx="646331" cy="369332"/>
          </a:xfrm>
          <a:prstGeom prst="rect">
            <a:avLst/>
          </a:prstGeom>
          <a:noFill/>
        </p:spPr>
        <p:txBody>
          <a:bodyPr wrap="none" rtlCol="0">
            <a:spAutoFit/>
          </a:bodyPr>
          <a:lstStyle/>
          <a:p>
            <a:r>
              <a:rPr lang="ja-JP" altLang="en-US"/>
              <a:t>平均</a:t>
            </a: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5F0098A-722F-A510-EA87-733A2B27DB18}"/>
                  </a:ext>
                </a:extLst>
              </p:cNvPr>
              <p:cNvSpPr txBox="1"/>
              <p:nvPr/>
            </p:nvSpPr>
            <p:spPr>
              <a:xfrm>
                <a:off x="9885587" y="5472941"/>
                <a:ext cx="453201" cy="369332"/>
              </a:xfrm>
              <a:prstGeom prst="rect">
                <a:avLst/>
              </a:prstGeom>
              <a:noFill/>
            </p:spPr>
            <p:txBody>
              <a:bodyPr wrap="none" rtlCol="0">
                <a:spAutoFit/>
              </a:bodyPr>
              <a:lstStyle/>
              <a:p>
                <a:r>
                  <a:rPr kumimoji="1" lang="en-US" altLang="ja-JP" dirty="0"/>
                  <a:t>1</a:t>
                </a:r>
                <a14:m>
                  <m:oMath xmlns:m="http://schemas.openxmlformats.org/officeDocument/2006/math">
                    <m:r>
                      <a:rPr kumimoji="1" lang="en-US" altLang="ja-JP" sz="1800" b="0" i="1" smtClean="0">
                        <a:latin typeface="Cambria Math" panose="02040503050406030204" pitchFamily="18" charset="0"/>
                        <a:ea typeface="Cambria Math" panose="02040503050406030204" pitchFamily="18" charset="0"/>
                      </a:rPr>
                      <m:t>𝜎</m:t>
                    </m:r>
                  </m:oMath>
                </a14:m>
                <a:endParaRPr kumimoji="1" lang="ja-JP" altLang="en-US"/>
              </a:p>
            </p:txBody>
          </p:sp>
        </mc:Choice>
        <mc:Fallback xmlns="">
          <p:sp>
            <p:nvSpPr>
              <p:cNvPr id="10" name="テキスト ボックス 9">
                <a:extLst>
                  <a:ext uri="{FF2B5EF4-FFF2-40B4-BE49-F238E27FC236}">
                    <a16:creationId xmlns:a16="http://schemas.microsoft.com/office/drawing/2014/main" id="{F5F0098A-722F-A510-EA87-733A2B27DB18}"/>
                  </a:ext>
                </a:extLst>
              </p:cNvPr>
              <p:cNvSpPr txBox="1">
                <a:spLocks noRot="1" noChangeAspect="1" noMove="1" noResize="1" noEditPoints="1" noAdjustHandles="1" noChangeArrowheads="1" noChangeShapeType="1" noTextEdit="1"/>
              </p:cNvSpPr>
              <p:nvPr/>
            </p:nvSpPr>
            <p:spPr>
              <a:xfrm>
                <a:off x="9885587" y="5472941"/>
                <a:ext cx="453201" cy="369332"/>
              </a:xfrm>
              <a:prstGeom prst="rect">
                <a:avLst/>
              </a:prstGeom>
              <a:blipFill>
                <a:blip r:embed="rId7"/>
                <a:stretch>
                  <a:fillRect l="-10811" t="-10345" b="-3103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05C8A97-033A-EF0F-2C9E-364D174E7C93}"/>
                  </a:ext>
                </a:extLst>
              </p:cNvPr>
              <p:cNvSpPr txBox="1"/>
              <p:nvPr/>
            </p:nvSpPr>
            <p:spPr>
              <a:xfrm>
                <a:off x="10829033" y="5470491"/>
                <a:ext cx="453201" cy="369332"/>
              </a:xfrm>
              <a:prstGeom prst="rect">
                <a:avLst/>
              </a:prstGeom>
              <a:noFill/>
            </p:spPr>
            <p:txBody>
              <a:bodyPr wrap="none" rtlCol="0">
                <a:spAutoFit/>
              </a:bodyPr>
              <a:lstStyle/>
              <a:p>
                <a:r>
                  <a:rPr lang="en-US" altLang="ja-JP" dirty="0"/>
                  <a:t>2</a:t>
                </a:r>
                <a14:m>
                  <m:oMath xmlns:m="http://schemas.openxmlformats.org/officeDocument/2006/math">
                    <m:r>
                      <a:rPr kumimoji="1" lang="en-US" altLang="ja-JP" sz="1800" b="0" i="1" smtClean="0">
                        <a:latin typeface="Cambria Math" panose="02040503050406030204" pitchFamily="18" charset="0"/>
                        <a:ea typeface="Cambria Math" panose="02040503050406030204" pitchFamily="18" charset="0"/>
                      </a:rPr>
                      <m:t>𝜎</m:t>
                    </m:r>
                  </m:oMath>
                </a14:m>
                <a:endParaRPr kumimoji="1" lang="ja-JP" altLang="en-US"/>
              </a:p>
            </p:txBody>
          </p:sp>
        </mc:Choice>
        <mc:Fallback xmlns="">
          <p:sp>
            <p:nvSpPr>
              <p:cNvPr id="11" name="テキスト ボックス 10">
                <a:extLst>
                  <a:ext uri="{FF2B5EF4-FFF2-40B4-BE49-F238E27FC236}">
                    <a16:creationId xmlns:a16="http://schemas.microsoft.com/office/drawing/2014/main" id="{105C8A97-033A-EF0F-2C9E-364D174E7C93}"/>
                  </a:ext>
                </a:extLst>
              </p:cNvPr>
              <p:cNvSpPr txBox="1">
                <a:spLocks noRot="1" noChangeAspect="1" noMove="1" noResize="1" noEditPoints="1" noAdjustHandles="1" noChangeArrowheads="1" noChangeShapeType="1" noTextEdit="1"/>
              </p:cNvSpPr>
              <p:nvPr/>
            </p:nvSpPr>
            <p:spPr>
              <a:xfrm>
                <a:off x="10829033" y="5470491"/>
                <a:ext cx="453201" cy="369332"/>
              </a:xfrm>
              <a:prstGeom prst="rect">
                <a:avLst/>
              </a:prstGeom>
              <a:blipFill>
                <a:blip r:embed="rId8"/>
                <a:stretch>
                  <a:fillRect l="-10811" t="-6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465641C-857E-1893-5448-B9661B37022B}"/>
                  </a:ext>
                </a:extLst>
              </p:cNvPr>
              <p:cNvSpPr txBox="1"/>
              <p:nvPr/>
            </p:nvSpPr>
            <p:spPr>
              <a:xfrm>
                <a:off x="11738799" y="5451350"/>
                <a:ext cx="453201" cy="369332"/>
              </a:xfrm>
              <a:prstGeom prst="rect">
                <a:avLst/>
              </a:prstGeom>
              <a:noFill/>
            </p:spPr>
            <p:txBody>
              <a:bodyPr wrap="none" rtlCol="0">
                <a:spAutoFit/>
              </a:bodyPr>
              <a:lstStyle/>
              <a:p>
                <a:r>
                  <a:rPr lang="en-US" altLang="ja-JP" dirty="0"/>
                  <a:t>3</a:t>
                </a:r>
                <a14:m>
                  <m:oMath xmlns:m="http://schemas.openxmlformats.org/officeDocument/2006/math">
                    <m:r>
                      <a:rPr kumimoji="1" lang="en-US" altLang="ja-JP" sz="1800" b="0" i="1" smtClean="0">
                        <a:latin typeface="Cambria Math" panose="02040503050406030204" pitchFamily="18" charset="0"/>
                        <a:ea typeface="Cambria Math" panose="02040503050406030204" pitchFamily="18" charset="0"/>
                      </a:rPr>
                      <m:t>𝜎</m:t>
                    </m:r>
                  </m:oMath>
                </a14:m>
                <a:endParaRPr kumimoji="1" lang="ja-JP" altLang="en-US"/>
              </a:p>
            </p:txBody>
          </p:sp>
        </mc:Choice>
        <mc:Fallback xmlns="">
          <p:sp>
            <p:nvSpPr>
              <p:cNvPr id="12" name="テキスト ボックス 11">
                <a:extLst>
                  <a:ext uri="{FF2B5EF4-FFF2-40B4-BE49-F238E27FC236}">
                    <a16:creationId xmlns:a16="http://schemas.microsoft.com/office/drawing/2014/main" id="{1465641C-857E-1893-5448-B9661B37022B}"/>
                  </a:ext>
                </a:extLst>
              </p:cNvPr>
              <p:cNvSpPr txBox="1">
                <a:spLocks noRot="1" noChangeAspect="1" noMove="1" noResize="1" noEditPoints="1" noAdjustHandles="1" noChangeArrowheads="1" noChangeShapeType="1" noTextEdit="1"/>
              </p:cNvSpPr>
              <p:nvPr/>
            </p:nvSpPr>
            <p:spPr>
              <a:xfrm>
                <a:off x="11738799" y="5451350"/>
                <a:ext cx="453201" cy="369332"/>
              </a:xfrm>
              <a:prstGeom prst="rect">
                <a:avLst/>
              </a:prstGeom>
              <a:blipFill>
                <a:blip r:embed="rId9"/>
                <a:stretch>
                  <a:fillRect l="-10811" t="-6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434AF0C-D400-9FF9-9B40-80DDE70E7384}"/>
                  </a:ext>
                </a:extLst>
              </p:cNvPr>
              <p:cNvSpPr txBox="1"/>
              <p:nvPr/>
            </p:nvSpPr>
            <p:spPr>
              <a:xfrm>
                <a:off x="6274777" y="5492082"/>
                <a:ext cx="554191" cy="369332"/>
              </a:xfrm>
              <a:prstGeom prst="rect">
                <a:avLst/>
              </a:prstGeom>
              <a:noFill/>
            </p:spPr>
            <p:txBody>
              <a:bodyPr wrap="none" rtlCol="0">
                <a:spAutoFit/>
              </a:bodyPr>
              <a:lstStyle/>
              <a:p>
                <a:r>
                  <a:rPr lang="en-US" altLang="ja-JP" dirty="0"/>
                  <a:t>-3</a:t>
                </a:r>
                <a14:m>
                  <m:oMath xmlns:m="http://schemas.openxmlformats.org/officeDocument/2006/math">
                    <m:r>
                      <a:rPr kumimoji="1" lang="en-US" altLang="ja-JP" sz="1800" b="0" i="1" smtClean="0">
                        <a:latin typeface="Cambria Math" panose="02040503050406030204" pitchFamily="18" charset="0"/>
                        <a:ea typeface="Cambria Math" panose="02040503050406030204" pitchFamily="18" charset="0"/>
                      </a:rPr>
                      <m:t>𝜎</m:t>
                    </m:r>
                  </m:oMath>
                </a14:m>
                <a:endParaRPr kumimoji="1" lang="ja-JP" altLang="en-US"/>
              </a:p>
            </p:txBody>
          </p:sp>
        </mc:Choice>
        <mc:Fallback xmlns="">
          <p:sp>
            <p:nvSpPr>
              <p:cNvPr id="13" name="テキスト ボックス 12">
                <a:extLst>
                  <a:ext uri="{FF2B5EF4-FFF2-40B4-BE49-F238E27FC236}">
                    <a16:creationId xmlns:a16="http://schemas.microsoft.com/office/drawing/2014/main" id="{4434AF0C-D400-9FF9-9B40-80DDE70E7384}"/>
                  </a:ext>
                </a:extLst>
              </p:cNvPr>
              <p:cNvSpPr txBox="1">
                <a:spLocks noRot="1" noChangeAspect="1" noMove="1" noResize="1" noEditPoints="1" noAdjustHandles="1" noChangeArrowheads="1" noChangeShapeType="1" noTextEdit="1"/>
              </p:cNvSpPr>
              <p:nvPr/>
            </p:nvSpPr>
            <p:spPr>
              <a:xfrm>
                <a:off x="6274777" y="5492082"/>
                <a:ext cx="554191" cy="369332"/>
              </a:xfrm>
              <a:prstGeom prst="rect">
                <a:avLst/>
              </a:prstGeom>
              <a:blipFill>
                <a:blip r:embed="rId10"/>
                <a:stretch>
                  <a:fillRect l="-6667" t="-6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F68F4F9-6D4D-44D9-5FFC-04B208F11EAC}"/>
                  </a:ext>
                </a:extLst>
              </p:cNvPr>
              <p:cNvSpPr txBox="1"/>
              <p:nvPr/>
            </p:nvSpPr>
            <p:spPr>
              <a:xfrm>
                <a:off x="7099200" y="5470491"/>
                <a:ext cx="554191" cy="369332"/>
              </a:xfrm>
              <a:prstGeom prst="rect">
                <a:avLst/>
              </a:prstGeom>
              <a:noFill/>
            </p:spPr>
            <p:txBody>
              <a:bodyPr wrap="none" rtlCol="0">
                <a:spAutoFit/>
              </a:bodyPr>
              <a:lstStyle/>
              <a:p>
                <a:r>
                  <a:rPr lang="en-US" altLang="ja-JP" dirty="0"/>
                  <a:t>-2</a:t>
                </a:r>
                <a14:m>
                  <m:oMath xmlns:m="http://schemas.openxmlformats.org/officeDocument/2006/math">
                    <m:r>
                      <a:rPr kumimoji="1" lang="en-US" altLang="ja-JP" sz="1800" b="0" i="1" smtClean="0">
                        <a:latin typeface="Cambria Math" panose="02040503050406030204" pitchFamily="18" charset="0"/>
                        <a:ea typeface="Cambria Math" panose="02040503050406030204" pitchFamily="18" charset="0"/>
                      </a:rPr>
                      <m:t>𝜎</m:t>
                    </m:r>
                  </m:oMath>
                </a14:m>
                <a:endParaRPr kumimoji="1" lang="ja-JP" altLang="en-US"/>
              </a:p>
            </p:txBody>
          </p:sp>
        </mc:Choice>
        <mc:Fallback xmlns="">
          <p:sp>
            <p:nvSpPr>
              <p:cNvPr id="14" name="テキスト ボックス 13">
                <a:extLst>
                  <a:ext uri="{FF2B5EF4-FFF2-40B4-BE49-F238E27FC236}">
                    <a16:creationId xmlns:a16="http://schemas.microsoft.com/office/drawing/2014/main" id="{EF68F4F9-6D4D-44D9-5FFC-04B208F11EAC}"/>
                  </a:ext>
                </a:extLst>
              </p:cNvPr>
              <p:cNvSpPr txBox="1">
                <a:spLocks noRot="1" noChangeAspect="1" noMove="1" noResize="1" noEditPoints="1" noAdjustHandles="1" noChangeArrowheads="1" noChangeShapeType="1" noTextEdit="1"/>
              </p:cNvSpPr>
              <p:nvPr/>
            </p:nvSpPr>
            <p:spPr>
              <a:xfrm>
                <a:off x="7099200" y="5470491"/>
                <a:ext cx="554191" cy="369332"/>
              </a:xfrm>
              <a:prstGeom prst="rect">
                <a:avLst/>
              </a:prstGeom>
              <a:blipFill>
                <a:blip r:embed="rId11"/>
                <a:stretch>
                  <a:fillRect l="-11364" t="-666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593DBB4-96D4-B8CE-34CB-9F2336529F96}"/>
                  </a:ext>
                </a:extLst>
              </p:cNvPr>
              <p:cNvSpPr txBox="1"/>
              <p:nvPr/>
            </p:nvSpPr>
            <p:spPr>
              <a:xfrm>
                <a:off x="7958516" y="5443194"/>
                <a:ext cx="554191" cy="369332"/>
              </a:xfrm>
              <a:prstGeom prst="rect">
                <a:avLst/>
              </a:prstGeom>
              <a:noFill/>
            </p:spPr>
            <p:txBody>
              <a:bodyPr wrap="square" rtlCol="0">
                <a:spAutoFit/>
              </a:bodyPr>
              <a:lstStyle/>
              <a:p>
                <a:r>
                  <a:rPr kumimoji="1" lang="en-US" altLang="ja-JP" dirty="0"/>
                  <a:t>-1</a:t>
                </a:r>
                <a14:m>
                  <m:oMath xmlns:m="http://schemas.openxmlformats.org/officeDocument/2006/math">
                    <m:r>
                      <a:rPr kumimoji="1" lang="en-US" altLang="ja-JP" sz="1800" b="0" i="1" smtClean="0">
                        <a:latin typeface="Cambria Math" panose="02040503050406030204" pitchFamily="18" charset="0"/>
                        <a:ea typeface="Cambria Math" panose="02040503050406030204" pitchFamily="18" charset="0"/>
                      </a:rPr>
                      <m:t>𝜎</m:t>
                    </m:r>
                  </m:oMath>
                </a14:m>
                <a:endParaRPr kumimoji="1" lang="ja-JP" altLang="en-US"/>
              </a:p>
            </p:txBody>
          </p:sp>
        </mc:Choice>
        <mc:Fallback xmlns="">
          <p:sp>
            <p:nvSpPr>
              <p:cNvPr id="15" name="テキスト ボックス 14">
                <a:extLst>
                  <a:ext uri="{FF2B5EF4-FFF2-40B4-BE49-F238E27FC236}">
                    <a16:creationId xmlns:a16="http://schemas.microsoft.com/office/drawing/2014/main" id="{5593DBB4-96D4-B8CE-34CB-9F2336529F96}"/>
                  </a:ext>
                </a:extLst>
              </p:cNvPr>
              <p:cNvSpPr txBox="1">
                <a:spLocks noRot="1" noChangeAspect="1" noMove="1" noResize="1" noEditPoints="1" noAdjustHandles="1" noChangeArrowheads="1" noChangeShapeType="1" noTextEdit="1"/>
              </p:cNvSpPr>
              <p:nvPr/>
            </p:nvSpPr>
            <p:spPr>
              <a:xfrm>
                <a:off x="7958516" y="5443194"/>
                <a:ext cx="554191" cy="369332"/>
              </a:xfrm>
              <a:prstGeom prst="rect">
                <a:avLst/>
              </a:prstGeom>
              <a:blipFill>
                <a:blip r:embed="rId12"/>
                <a:stretch>
                  <a:fillRect l="-8889" t="-6667" b="-26667"/>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9D1070FD-1CF7-D439-E5AA-A7E351EAFE44}"/>
              </a:ext>
            </a:extLst>
          </p:cNvPr>
          <p:cNvCxnSpPr/>
          <p:nvPr/>
        </p:nvCxnSpPr>
        <p:spPr>
          <a:xfrm>
            <a:off x="8235611" y="5861414"/>
            <a:ext cx="18765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F954AA8-11AD-826C-6B63-719998B7419E}"/>
              </a:ext>
            </a:extLst>
          </p:cNvPr>
          <p:cNvCxnSpPr>
            <a:cxnSpLocks/>
          </p:cNvCxnSpPr>
          <p:nvPr/>
        </p:nvCxnSpPr>
        <p:spPr>
          <a:xfrm flipV="1">
            <a:off x="7279548" y="6180069"/>
            <a:ext cx="3794221" cy="2391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146CE54-CF86-6670-0A4B-77C421497865}"/>
              </a:ext>
            </a:extLst>
          </p:cNvPr>
          <p:cNvCxnSpPr>
            <a:cxnSpLocks/>
          </p:cNvCxnSpPr>
          <p:nvPr/>
        </p:nvCxnSpPr>
        <p:spPr>
          <a:xfrm flipV="1">
            <a:off x="6466449" y="6521895"/>
            <a:ext cx="5498950" cy="1914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700BFB7C-53CC-5DB4-5364-9E2BC10BC539}"/>
              </a:ext>
            </a:extLst>
          </p:cNvPr>
          <p:cNvSpPr txBox="1"/>
          <p:nvPr/>
        </p:nvSpPr>
        <p:spPr>
          <a:xfrm>
            <a:off x="8927223" y="5853822"/>
            <a:ext cx="577402" cy="338554"/>
          </a:xfrm>
          <a:prstGeom prst="rect">
            <a:avLst/>
          </a:prstGeom>
          <a:noFill/>
        </p:spPr>
        <p:txBody>
          <a:bodyPr wrap="none" rtlCol="0">
            <a:spAutoFit/>
          </a:bodyPr>
          <a:lstStyle/>
          <a:p>
            <a:r>
              <a:rPr kumimoji="1" lang="en-US" altLang="ja-JP" sz="1600" dirty="0"/>
              <a:t>68%</a:t>
            </a:r>
            <a:endParaRPr kumimoji="1" lang="ja-JP" altLang="en-US" sz="1600"/>
          </a:p>
        </p:txBody>
      </p:sp>
      <p:sp>
        <p:nvSpPr>
          <p:cNvPr id="25" name="テキスト ボックス 24">
            <a:extLst>
              <a:ext uri="{FF2B5EF4-FFF2-40B4-BE49-F238E27FC236}">
                <a16:creationId xmlns:a16="http://schemas.microsoft.com/office/drawing/2014/main" id="{157ED391-D5F8-6127-A3F1-D17F9846B563}"/>
              </a:ext>
            </a:extLst>
          </p:cNvPr>
          <p:cNvSpPr txBox="1"/>
          <p:nvPr/>
        </p:nvSpPr>
        <p:spPr>
          <a:xfrm>
            <a:off x="8927223" y="6191618"/>
            <a:ext cx="577402" cy="338554"/>
          </a:xfrm>
          <a:prstGeom prst="rect">
            <a:avLst/>
          </a:prstGeom>
          <a:noFill/>
        </p:spPr>
        <p:txBody>
          <a:bodyPr wrap="none" rtlCol="0">
            <a:spAutoFit/>
          </a:bodyPr>
          <a:lstStyle/>
          <a:p>
            <a:r>
              <a:rPr lang="en-US" altLang="ja-JP" sz="1600" dirty="0"/>
              <a:t>95</a:t>
            </a:r>
            <a:r>
              <a:rPr kumimoji="1" lang="en-US" altLang="ja-JP" sz="1600" dirty="0"/>
              <a:t>%</a:t>
            </a:r>
            <a:endParaRPr kumimoji="1" lang="ja-JP" altLang="en-US" sz="1600"/>
          </a:p>
        </p:txBody>
      </p:sp>
      <p:sp>
        <p:nvSpPr>
          <p:cNvPr id="26" name="テキスト ボックス 25">
            <a:extLst>
              <a:ext uri="{FF2B5EF4-FFF2-40B4-BE49-F238E27FC236}">
                <a16:creationId xmlns:a16="http://schemas.microsoft.com/office/drawing/2014/main" id="{BE2BC0A4-C4EF-093A-9F5E-BA16F585A187}"/>
              </a:ext>
            </a:extLst>
          </p:cNvPr>
          <p:cNvSpPr txBox="1"/>
          <p:nvPr/>
        </p:nvSpPr>
        <p:spPr>
          <a:xfrm>
            <a:off x="8802107" y="6568086"/>
            <a:ext cx="744114" cy="338554"/>
          </a:xfrm>
          <a:prstGeom prst="rect">
            <a:avLst/>
          </a:prstGeom>
          <a:noFill/>
        </p:spPr>
        <p:txBody>
          <a:bodyPr wrap="none" rtlCol="0">
            <a:spAutoFit/>
          </a:bodyPr>
          <a:lstStyle/>
          <a:p>
            <a:r>
              <a:rPr lang="en-US" altLang="ja-JP" sz="1600" dirty="0"/>
              <a:t>99.7</a:t>
            </a:r>
            <a:r>
              <a:rPr kumimoji="1" lang="en-US" altLang="ja-JP" sz="1600" dirty="0"/>
              <a:t>%</a:t>
            </a:r>
            <a:endParaRPr kumimoji="1" lang="ja-JP" altLang="en-US" sz="1600"/>
          </a:p>
        </p:txBody>
      </p:sp>
    </p:spTree>
    <p:extLst>
      <p:ext uri="{BB962C8B-B14F-4D97-AF65-F5344CB8AC3E}">
        <p14:creationId xmlns:p14="http://schemas.microsoft.com/office/powerpoint/2010/main" val="2410244475"/>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B1BA464-2ADB-5151-3FD1-3D8B8B90B2BC}"/>
              </a:ext>
            </a:extLst>
          </p:cNvPr>
          <p:cNvSpPr>
            <a:spLocks noGrp="1"/>
          </p:cNvSpPr>
          <p:nvPr>
            <p:ph type="sldNum" sz="quarter" idx="12"/>
          </p:nvPr>
        </p:nvSpPr>
        <p:spPr/>
        <p:txBody>
          <a:bodyPr/>
          <a:lstStyle/>
          <a:p>
            <a:fld id="{4FAB73BC-B049-4115-A692-8D63A059BFB8}" type="slidenum">
              <a:rPr lang="en-US" smtClean="0"/>
              <a:t>39</a:t>
            </a:fld>
            <a:endParaRPr lang="en-US"/>
          </a:p>
        </p:txBody>
      </p:sp>
      <p:sp>
        <p:nvSpPr>
          <p:cNvPr id="3" name="テキスト ボックス 2">
            <a:extLst>
              <a:ext uri="{FF2B5EF4-FFF2-40B4-BE49-F238E27FC236}">
                <a16:creationId xmlns:a16="http://schemas.microsoft.com/office/drawing/2014/main" id="{2A30C8AC-D436-80B9-E5BE-1DB65D41E520}"/>
              </a:ext>
            </a:extLst>
          </p:cNvPr>
          <p:cNvSpPr txBox="1"/>
          <p:nvPr/>
        </p:nvSpPr>
        <p:spPr>
          <a:xfrm>
            <a:off x="242888" y="200025"/>
            <a:ext cx="5724644" cy="830997"/>
          </a:xfrm>
          <a:prstGeom prst="rect">
            <a:avLst/>
          </a:prstGeom>
          <a:noFill/>
        </p:spPr>
        <p:txBody>
          <a:bodyPr wrap="none" rtlCol="0">
            <a:spAutoFit/>
          </a:bodyPr>
          <a:lstStyle/>
          <a:p>
            <a:r>
              <a:rPr lang="en-US" altLang="ja-JP" sz="4800" dirty="0"/>
              <a:t>①</a:t>
            </a:r>
            <a:r>
              <a:rPr lang="ja-JP" altLang="en-US" sz="4800"/>
              <a:t>近傍の確率の計算</a:t>
            </a:r>
            <a:endParaRPr lang="en-US" altLang="ja-JP" sz="4800" dirty="0"/>
          </a:p>
        </p:txBody>
      </p:sp>
      <p:sp>
        <p:nvSpPr>
          <p:cNvPr id="4" name="テキスト ボックス 3">
            <a:extLst>
              <a:ext uri="{FF2B5EF4-FFF2-40B4-BE49-F238E27FC236}">
                <a16:creationId xmlns:a16="http://schemas.microsoft.com/office/drawing/2014/main" id="{345A3E73-32A9-A79D-07FB-0ED64C564A68}"/>
              </a:ext>
            </a:extLst>
          </p:cNvPr>
          <p:cNvSpPr txBox="1"/>
          <p:nvPr/>
        </p:nvSpPr>
        <p:spPr>
          <a:xfrm>
            <a:off x="242888" y="1472339"/>
            <a:ext cx="9376285" cy="584775"/>
          </a:xfrm>
          <a:prstGeom prst="rect">
            <a:avLst/>
          </a:prstGeom>
          <a:noFill/>
        </p:spPr>
        <p:txBody>
          <a:bodyPr wrap="none" rtlCol="0">
            <a:spAutoFit/>
          </a:bodyPr>
          <a:lstStyle/>
          <a:p>
            <a:r>
              <a:rPr kumimoji="1" lang="ja-JP" altLang="en-US" sz="3200"/>
              <a:t>データポイント間の距離</a:t>
            </a:r>
            <a:r>
              <a:rPr kumimoji="1" lang="en-US" altLang="ja-JP" sz="3200" dirty="0"/>
              <a:t> </a:t>
            </a:r>
            <a:r>
              <a:rPr kumimoji="1" lang="ja-JP" altLang="en-US" sz="3200"/>
              <a:t>→</a:t>
            </a:r>
            <a:r>
              <a:rPr kumimoji="1" lang="en-US" altLang="ja-JP" sz="3200" dirty="0"/>
              <a:t> </a:t>
            </a:r>
            <a:r>
              <a:rPr kumimoji="1" lang="ja-JP" altLang="en-US" sz="3200"/>
              <a:t>条件付き確率</a:t>
            </a:r>
            <a:r>
              <a:rPr kumimoji="1" lang="en-US" altLang="ja-JP" sz="3200" dirty="0"/>
              <a:t>.  </a:t>
            </a:r>
            <a:r>
              <a:rPr kumimoji="1" lang="ja-JP" altLang="en-US" sz="3200"/>
              <a:t>に変換</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B604B3C-FE38-5BC2-9CF1-446196FB7299}"/>
                  </a:ext>
                </a:extLst>
              </p:cNvPr>
              <p:cNvSpPr txBox="1"/>
              <p:nvPr/>
            </p:nvSpPr>
            <p:spPr>
              <a:xfrm>
                <a:off x="242888" y="2251023"/>
                <a:ext cx="8840497" cy="494815"/>
              </a:xfrm>
              <a:prstGeom prst="rect">
                <a:avLst/>
              </a:prstGeom>
              <a:noFill/>
            </p:spPr>
            <p:txBody>
              <a:bodyPr wrap="none" rtlCol="0">
                <a:spAutoFit/>
              </a:bodyPr>
              <a:lstStyle/>
              <a:p>
                <a:r>
                  <a:rPr lang="ja-JP" altLang="en-US" sz="2400"/>
                  <a:t>データポイント</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𝑖</m:t>
                        </m:r>
                      </m:sub>
                    </m:sSub>
                  </m:oMath>
                </a14:m>
                <a:r>
                  <a:rPr lang="ja-JP" altLang="en-US" sz="2400"/>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𝑗</m:t>
                        </m:r>
                      </m:sub>
                    </m:sSub>
                  </m:oMath>
                </a14:m>
                <a:r>
                  <a:rPr lang="ja-JP" altLang="en-US" sz="2400"/>
                  <a:t>の類似度を、条件付き確率</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𝑖</m:t>
                        </m:r>
                      </m:sub>
                    </m:sSub>
                  </m:oMath>
                </a14:m>
                <a:r>
                  <a:rPr lang="ja-JP" altLang="en-US" sz="2400"/>
                  <a:t>として表現</a:t>
                </a:r>
                <a:endParaRPr kumimoji="1" lang="ja-JP" altLang="en-US" sz="2400"/>
              </a:p>
            </p:txBody>
          </p:sp>
        </mc:Choice>
        <mc:Fallback xmlns="">
          <p:sp>
            <p:nvSpPr>
              <p:cNvPr id="5" name="テキスト ボックス 4">
                <a:extLst>
                  <a:ext uri="{FF2B5EF4-FFF2-40B4-BE49-F238E27FC236}">
                    <a16:creationId xmlns:a16="http://schemas.microsoft.com/office/drawing/2014/main" id="{BB604B3C-FE38-5BC2-9CF1-446196FB7299}"/>
                  </a:ext>
                </a:extLst>
              </p:cNvPr>
              <p:cNvSpPr txBox="1">
                <a:spLocks noRot="1" noChangeAspect="1" noMove="1" noResize="1" noEditPoints="1" noAdjustHandles="1" noChangeArrowheads="1" noChangeShapeType="1" noTextEdit="1"/>
              </p:cNvSpPr>
              <p:nvPr/>
            </p:nvSpPr>
            <p:spPr>
              <a:xfrm>
                <a:off x="242888" y="2251023"/>
                <a:ext cx="8840497" cy="494815"/>
              </a:xfrm>
              <a:prstGeom prst="rect">
                <a:avLst/>
              </a:prstGeom>
              <a:blipFill>
                <a:blip r:embed="rId4"/>
                <a:stretch>
                  <a:fillRect l="-1148" t="-7500" r="-143"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0F62C3F-4BF8-FAE3-B626-7D9137BAB46C}"/>
                  </a:ext>
                </a:extLst>
              </p:cNvPr>
              <p:cNvSpPr txBox="1"/>
              <p:nvPr/>
            </p:nvSpPr>
            <p:spPr>
              <a:xfrm>
                <a:off x="242888" y="2939747"/>
                <a:ext cx="8090163" cy="491417"/>
              </a:xfrm>
              <a:prstGeom prst="rect">
                <a:avLst/>
              </a:prstGeom>
              <a:noFill/>
            </p:spPr>
            <p:txBody>
              <a:bodyPr wrap="none" rtlCol="0">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𝑗</m:t>
                        </m:r>
                      </m:sub>
                    </m:sSub>
                    <m:r>
                      <a:rPr lang="ja-JP" altLang="en-US" sz="2400" i="1">
                        <a:latin typeface="Cambria Math" panose="02040503050406030204" pitchFamily="18" charset="0"/>
                      </a:rPr>
                      <m:t>は</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𝑖</m:t>
                        </m:r>
                      </m:sub>
                    </m:sSub>
                  </m:oMath>
                </a14:m>
                <a:r>
                  <a:rPr kumimoji="1" lang="ja-JP" altLang="en-US" sz="2400"/>
                  <a:t>を中心とした</a:t>
                </a:r>
                <a:r>
                  <a:rPr kumimoji="1" lang="ja-JP" altLang="en-US" sz="2400" b="1"/>
                  <a:t>正規分布</a:t>
                </a:r>
                <a:r>
                  <a:rPr kumimoji="1" lang="ja-JP" altLang="en-US" sz="2400"/>
                  <a:t>に基づいて選択されると仮定</a:t>
                </a:r>
              </a:p>
            </p:txBody>
          </p:sp>
        </mc:Choice>
        <mc:Fallback xmlns="">
          <p:sp>
            <p:nvSpPr>
              <p:cNvPr id="6" name="テキスト ボックス 5">
                <a:extLst>
                  <a:ext uri="{FF2B5EF4-FFF2-40B4-BE49-F238E27FC236}">
                    <a16:creationId xmlns:a16="http://schemas.microsoft.com/office/drawing/2014/main" id="{80F62C3F-4BF8-FAE3-B626-7D9137BAB46C}"/>
                  </a:ext>
                </a:extLst>
              </p:cNvPr>
              <p:cNvSpPr txBox="1">
                <a:spLocks noRot="1" noChangeAspect="1" noMove="1" noResize="1" noEditPoints="1" noAdjustHandles="1" noChangeArrowheads="1" noChangeShapeType="1" noTextEdit="1"/>
              </p:cNvSpPr>
              <p:nvPr/>
            </p:nvSpPr>
            <p:spPr>
              <a:xfrm>
                <a:off x="242888" y="2939747"/>
                <a:ext cx="8090163" cy="491417"/>
              </a:xfrm>
              <a:prstGeom prst="rect">
                <a:avLst/>
              </a:prstGeom>
              <a:blipFill>
                <a:blip r:embed="rId5"/>
                <a:stretch>
                  <a:fillRect t="-7500" r="-157"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BAC388F-CD6F-E535-9E1F-0C33351094C9}"/>
                  </a:ext>
                </a:extLst>
              </p:cNvPr>
              <p:cNvSpPr txBox="1"/>
              <p:nvPr/>
            </p:nvSpPr>
            <p:spPr>
              <a:xfrm>
                <a:off x="552944" y="4079664"/>
                <a:ext cx="5707973" cy="22448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 </m:t>
                      </m:r>
                      <m:f>
                        <m:fPr>
                          <m:ctrlPr>
                            <a:rPr kumimoji="1" lang="en-US" altLang="ja-JP" sz="3200" b="0" i="1" smtClean="0">
                              <a:latin typeface="Cambria Math" panose="02040503050406030204" pitchFamily="18" charset="0"/>
                            </a:rPr>
                          </m:ctrlPr>
                        </m:fPr>
                        <m:num>
                          <m:r>
                            <m:rPr>
                              <m:sty m:val="p"/>
                            </m:rPr>
                            <a:rPr lang="en-US" altLang="ja-JP" sz="3200">
                              <a:latin typeface="Cambria Math" panose="02040503050406030204" pitchFamily="18" charset="0"/>
                            </a:rPr>
                            <m:t>exp</m:t>
                          </m:r>
                          <m:r>
                            <a:rPr lang="en-US" altLang="ja-JP" sz="3200" i="1">
                              <a:latin typeface="Cambria Math" panose="02040503050406030204" pitchFamily="18" charset="0"/>
                            </a:rPr>
                            <m:t>⁡(−</m:t>
                          </m:r>
                          <m:f>
                            <m:fPr>
                              <m:ctrlPr>
                                <a:rPr lang="en-US" altLang="ja-JP" sz="3200" i="1" smtClean="0">
                                  <a:latin typeface="Cambria Math" panose="02040503050406030204" pitchFamily="18" charset="0"/>
                                </a:rPr>
                              </m:ctrlPr>
                            </m:fPr>
                            <m:num>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𝑥</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𝑥</m:t>
                                          </m:r>
                                        </m:e>
                                        <m:sub>
                                          <m:r>
                                            <a:rPr lang="en-US" altLang="ja-JP" sz="3200" i="1">
                                              <a:latin typeface="Cambria Math" panose="02040503050406030204" pitchFamily="18" charset="0"/>
                                            </a:rPr>
                                            <m:t>𝑗</m:t>
                                          </m:r>
                                        </m:sub>
                                      </m:sSub>
                                    </m:e>
                                  </m:d>
                                </m:e>
                                <m:sup>
                                  <m:r>
                                    <a:rPr lang="en-US" altLang="ja-JP" sz="3200" i="1">
                                      <a:latin typeface="Cambria Math" panose="02040503050406030204" pitchFamily="18" charset="0"/>
                                    </a:rPr>
                                    <m:t>2</m:t>
                                  </m:r>
                                </m:sup>
                              </m:sSup>
                            </m:num>
                            <m:den>
                              <m:r>
                                <a:rPr lang="en-US" altLang="ja-JP" sz="3200" i="1" smtClean="0">
                                  <a:latin typeface="Cambria Math" panose="02040503050406030204" pitchFamily="18" charset="0"/>
                                </a:rPr>
                                <m:t>2</m:t>
                              </m:r>
                              <m:sSup>
                                <m:sSupPr>
                                  <m:ctrlPr>
                                    <a:rPr lang="en-US" altLang="ja-JP" sz="3200" i="1" smtClean="0">
                                      <a:latin typeface="Cambria Math" panose="02040503050406030204" pitchFamily="18" charset="0"/>
                                    </a:rPr>
                                  </m:ctrlPr>
                                </m:sSupPr>
                                <m:e>
                                  <m:sSub>
                                    <m:sSubPr>
                                      <m:ctrlPr>
                                        <a:rPr lang="en-US" altLang="ja-JP" sz="3200" i="1" smtClean="0">
                                          <a:latin typeface="Cambria Math" panose="02040503050406030204" pitchFamily="18" charset="0"/>
                                        </a:rPr>
                                      </m:ctrlPr>
                                    </m:sSubPr>
                                    <m:e>
                                      <m:r>
                                        <a:rPr lang="en-US" altLang="ja-JP" sz="3200" i="1" smtClean="0">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rPr>
                                        <m:t>𝑖</m:t>
                                      </m:r>
                                    </m:sub>
                                  </m:sSub>
                                </m:e>
                                <m:sup>
                                  <m:r>
                                    <a:rPr lang="en-US" altLang="ja-JP" sz="3200" i="1">
                                      <a:latin typeface="Cambria Math" panose="02040503050406030204" pitchFamily="18" charset="0"/>
                                    </a:rPr>
                                    <m:t>2</m:t>
                                  </m:r>
                                </m:sup>
                              </m:sSup>
                            </m:den>
                          </m:f>
                          <m:r>
                            <a:rPr lang="en-US" altLang="ja-JP" sz="3200" b="0" i="1" smtClean="0">
                              <a:latin typeface="Cambria Math" panose="02040503050406030204" pitchFamily="18" charset="0"/>
                            </a:rPr>
                            <m:t>)</m:t>
                          </m:r>
                        </m:num>
                        <m:den>
                          <m:nary>
                            <m:naryPr>
                              <m:chr m:val="∑"/>
                              <m:limLoc m:val="subSup"/>
                              <m:supHide m:val="on"/>
                              <m:ctrlPr>
                                <a:rPr kumimoji="1" lang="en-US" altLang="ja-JP" sz="3200" b="0" i="1" smtClean="0">
                                  <a:latin typeface="Cambria Math" panose="02040503050406030204" pitchFamily="18" charset="0"/>
                                </a:rPr>
                              </m:ctrlPr>
                            </m:naryPr>
                            <m:sub>
                              <m:r>
                                <m:rPr>
                                  <m:brk m:alnAt="9"/>
                                </m:rPr>
                                <a:rPr kumimoji="1" lang="en-US" altLang="ja-JP" sz="3200" b="0" i="1" smtClean="0">
                                  <a:latin typeface="Cambria Math" panose="02040503050406030204" pitchFamily="18" charset="0"/>
                                </a:rPr>
                                <m:t>𝑘</m:t>
                              </m:r>
                              <m:r>
                                <a:rPr kumimoji="1" lang="en-US" altLang="ja-JP" sz="3200" b="0" i="1" smtClean="0">
                                  <a:latin typeface="Cambria Math" panose="02040503050406030204" pitchFamily="18" charset="0"/>
                                  <a:ea typeface="Cambria Math" panose="02040503050406030204" pitchFamily="18" charset="0"/>
                                </a:rPr>
                                <m:t>≠</m:t>
                              </m:r>
                              <m:r>
                                <a:rPr kumimoji="1" lang="en-US" altLang="ja-JP" sz="3200" b="0" i="1" smtClean="0">
                                  <a:latin typeface="Cambria Math" panose="02040503050406030204" pitchFamily="18" charset="0"/>
                                  <a:ea typeface="Cambria Math" panose="02040503050406030204" pitchFamily="18" charset="0"/>
                                </a:rPr>
                                <m:t>𝑖</m:t>
                              </m:r>
                            </m:sub>
                            <m:sup/>
                            <m:e>
                              <m:r>
                                <m:rPr>
                                  <m:sty m:val="p"/>
                                </m:rPr>
                                <a:rPr kumimoji="1" lang="en-US" altLang="ja-JP" sz="3200" b="0" i="0" smtClean="0">
                                  <a:latin typeface="Cambria Math" panose="02040503050406030204" pitchFamily="18" charset="0"/>
                                </a:rPr>
                                <m:t>exp</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d>
                                        <m:dPr>
                                          <m:begChr m:val="‖"/>
                                          <m:endChr m:val="‖"/>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𝑘</m:t>
                                              </m:r>
                                            </m:sub>
                                          </m:sSub>
                                        </m:e>
                                      </m:d>
                                    </m:e>
                                    <m:sup>
                                      <m:r>
                                        <a:rPr kumimoji="1" lang="en-US" altLang="ja-JP" sz="3200" b="0" i="1" smtClean="0">
                                          <a:latin typeface="Cambria Math" panose="02040503050406030204" pitchFamily="18" charset="0"/>
                                        </a:rPr>
                                        <m:t>2</m:t>
                                      </m:r>
                                    </m:sup>
                                  </m:sSup>
                                </m:num>
                                <m:den>
                                  <m:r>
                                    <a:rPr kumimoji="1" lang="en-US" altLang="ja-JP" sz="3200" b="0" i="1" smtClean="0">
                                      <a:latin typeface="Cambria Math" panose="02040503050406030204" pitchFamily="18" charset="0"/>
                                    </a:rPr>
                                    <m:t>2</m:t>
                                  </m:r>
                                  <m:sSup>
                                    <m:sSupPr>
                                      <m:ctrlPr>
                                        <a:rPr kumimoji="1" lang="en-US" altLang="ja-JP" sz="3200" b="0" i="1" smtClean="0">
                                          <a:latin typeface="Cambria Math" panose="02040503050406030204" pitchFamily="18" charset="0"/>
                                        </a:rPr>
                                      </m:ctrlPr>
                                    </m:sSup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e>
                          </m:nary>
                        </m:den>
                      </m:f>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DBAC388F-CD6F-E535-9E1F-0C33351094C9}"/>
                  </a:ext>
                </a:extLst>
              </p:cNvPr>
              <p:cNvSpPr txBox="1">
                <a:spLocks noRot="1" noChangeAspect="1" noMove="1" noResize="1" noEditPoints="1" noAdjustHandles="1" noChangeArrowheads="1" noChangeShapeType="1" noTextEdit="1"/>
              </p:cNvSpPr>
              <p:nvPr/>
            </p:nvSpPr>
            <p:spPr>
              <a:xfrm>
                <a:off x="552944" y="4079664"/>
                <a:ext cx="5707973" cy="2244845"/>
              </a:xfrm>
              <a:prstGeom prst="rect">
                <a:avLst/>
              </a:prstGeom>
              <a:blipFill>
                <a:blip r:embed="rId6"/>
                <a:stretch>
                  <a:fillRect b="-44068"/>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FAC95777-AE6B-7966-86F2-6AFBD2989A80}"/>
              </a:ext>
            </a:extLst>
          </p:cNvPr>
          <p:cNvSpPr txBox="1"/>
          <p:nvPr/>
        </p:nvSpPr>
        <p:spPr>
          <a:xfrm>
            <a:off x="5796017" y="4755143"/>
            <a:ext cx="2311851" cy="400110"/>
          </a:xfrm>
          <a:prstGeom prst="rect">
            <a:avLst/>
          </a:prstGeom>
          <a:noFill/>
        </p:spPr>
        <p:txBody>
          <a:bodyPr wrap="none" rtlCol="0">
            <a:spAutoFit/>
          </a:bodyPr>
          <a:lstStyle/>
          <a:p>
            <a:r>
              <a:rPr lang="en-US" altLang="ja-JP" sz="2000" dirty="0"/>
              <a:t>j</a:t>
            </a:r>
            <a:r>
              <a:rPr kumimoji="1" lang="ja-JP" altLang="en-US" sz="2000"/>
              <a:t>が近傍である確率</a:t>
            </a:r>
          </a:p>
        </p:txBody>
      </p:sp>
      <p:sp>
        <p:nvSpPr>
          <p:cNvPr id="11" name="テキスト ボックス 10">
            <a:extLst>
              <a:ext uri="{FF2B5EF4-FFF2-40B4-BE49-F238E27FC236}">
                <a16:creationId xmlns:a16="http://schemas.microsoft.com/office/drawing/2014/main" id="{D015B02C-402A-92EE-9099-BCAF198EA79E}"/>
              </a:ext>
            </a:extLst>
          </p:cNvPr>
          <p:cNvSpPr txBox="1"/>
          <p:nvPr/>
        </p:nvSpPr>
        <p:spPr>
          <a:xfrm>
            <a:off x="6218409" y="5378214"/>
            <a:ext cx="1467068" cy="400110"/>
          </a:xfrm>
          <a:prstGeom prst="rect">
            <a:avLst/>
          </a:prstGeom>
          <a:noFill/>
        </p:spPr>
        <p:txBody>
          <a:bodyPr wrap="none" rtlCol="0">
            <a:spAutoFit/>
          </a:bodyPr>
          <a:lstStyle/>
          <a:p>
            <a:r>
              <a:rPr kumimoji="1" lang="ja-JP" altLang="en-US" sz="2000"/>
              <a:t>全体の確率</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90731F1A-0134-7A25-93E5-C69036FB0731}"/>
                  </a:ext>
                </a:extLst>
              </p:cNvPr>
              <p:cNvSpPr txBox="1"/>
              <p:nvPr/>
            </p:nvSpPr>
            <p:spPr>
              <a:xfrm>
                <a:off x="8575130" y="5356083"/>
                <a:ext cx="3428054" cy="12818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𝑖</m:t>
                          </m:r>
                        </m:sub>
                      </m:sSub>
                      <m:r>
                        <a:rPr lang="en-US" altLang="ja-JP" sz="2400" b="0" i="0"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𝑗</m:t>
                          </m:r>
                        </m:sub>
                      </m:sSub>
                      <m:r>
                        <a:rPr lang="ja-JP" altLang="en-US" sz="2400" i="1">
                          <a:latin typeface="Cambria Math" panose="02040503050406030204" pitchFamily="18" charset="0"/>
                        </a:rPr>
                        <m:t>：</m:t>
                      </m:r>
                      <m:r>
                        <a:rPr lang="ja-JP" altLang="en-US" sz="2400" i="1" smtClean="0">
                          <a:latin typeface="Cambria Math" panose="02040503050406030204" pitchFamily="18" charset="0"/>
                        </a:rPr>
                        <m:t>データポイント</m:t>
                      </m:r>
                    </m:oMath>
                  </m:oMathPara>
                </a14:m>
                <a:endParaRPr lang="en-US" altLang="ja-JP" sz="2400" dirty="0"/>
              </a:p>
              <a:p>
                <a:r>
                  <a:rPr lang="ja-JP" altLang="en-US" sz="2400"/>
                  <a:t>分散</a:t>
                </a:r>
                <a14:m>
                  <m:oMath xmlns:m="http://schemas.openxmlformats.org/officeDocument/2006/math">
                    <m:sSup>
                      <m:sSupPr>
                        <m:ctrlPr>
                          <a:rPr lang="en-US" altLang="ja-JP" sz="2400" i="1" smtClean="0">
                            <a:latin typeface="Cambria Math" panose="02040503050406030204" pitchFamily="18" charset="0"/>
                          </a:rPr>
                        </m:ctrlPr>
                      </m:sSupPr>
                      <m:e>
                        <m:sSub>
                          <m:sSubPr>
                            <m:ctrlPr>
                              <a:rPr lang="en-US" altLang="ja-JP" sz="2400" i="1" smtClean="0">
                                <a:latin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rPr>
                              <m:t>𝑖</m:t>
                            </m:r>
                          </m:sub>
                        </m:sSub>
                      </m:e>
                      <m:sup>
                        <m:r>
                          <a:rPr lang="en-US" altLang="ja-JP" sz="2400" i="1">
                            <a:latin typeface="Cambria Math" panose="02040503050406030204" pitchFamily="18" charset="0"/>
                          </a:rPr>
                          <m:t>2</m:t>
                        </m:r>
                      </m:sup>
                    </m:sSup>
                  </m:oMath>
                </a14:m>
                <a:r>
                  <a:rPr kumimoji="1" lang="ja-JP" altLang="en-US" sz="2400"/>
                  <a:t>は後述で調整</a:t>
                </a:r>
                <a:endParaRPr kumimoji="1" lang="en-US" altLang="ja-JP" sz="2400" dirty="0"/>
              </a:p>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 </m:t>
                          </m:r>
                        </m:sub>
                      </m:sSub>
                      <m:r>
                        <a:rPr kumimoji="1" lang="en-US" altLang="ja-JP" sz="2400" b="0" i="1" smtClean="0">
                          <a:latin typeface="Cambria Math" panose="02040503050406030204" pitchFamily="18" charset="0"/>
                        </a:rPr>
                        <m:t>=0</m:t>
                      </m:r>
                    </m:oMath>
                  </m:oMathPara>
                </a14:m>
                <a:endParaRPr kumimoji="1" lang="ja-JP" altLang="en-US" sz="2400"/>
              </a:p>
            </p:txBody>
          </p:sp>
        </mc:Choice>
        <mc:Fallback xmlns="">
          <p:sp>
            <p:nvSpPr>
              <p:cNvPr id="13" name="テキスト ボックス 12">
                <a:extLst>
                  <a:ext uri="{FF2B5EF4-FFF2-40B4-BE49-F238E27FC236}">
                    <a16:creationId xmlns:a16="http://schemas.microsoft.com/office/drawing/2014/main" id="{90731F1A-0134-7A25-93E5-C69036FB0731}"/>
                  </a:ext>
                </a:extLst>
              </p:cNvPr>
              <p:cNvSpPr txBox="1">
                <a:spLocks noRot="1" noChangeAspect="1" noMove="1" noResize="1" noEditPoints="1" noAdjustHandles="1" noChangeArrowheads="1" noChangeShapeType="1" noTextEdit="1"/>
              </p:cNvSpPr>
              <p:nvPr/>
            </p:nvSpPr>
            <p:spPr>
              <a:xfrm>
                <a:off x="8575130" y="5356083"/>
                <a:ext cx="3428054" cy="1281826"/>
              </a:xfrm>
              <a:prstGeom prst="rect">
                <a:avLst/>
              </a:prstGeom>
              <a:blipFill>
                <a:blip r:embed="rId7"/>
                <a:stretch>
                  <a:fillRect l="-2952" b="-490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07036971"/>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74AB62C-F347-294C-77F9-60C249D4B53D}"/>
              </a:ext>
            </a:extLst>
          </p:cNvPr>
          <p:cNvSpPr txBox="1"/>
          <p:nvPr/>
        </p:nvSpPr>
        <p:spPr>
          <a:xfrm>
            <a:off x="242888" y="200025"/>
            <a:ext cx="8696611" cy="830997"/>
          </a:xfrm>
          <a:prstGeom prst="rect">
            <a:avLst/>
          </a:prstGeom>
          <a:noFill/>
        </p:spPr>
        <p:txBody>
          <a:bodyPr wrap="none" rtlCol="0">
            <a:spAutoFit/>
          </a:bodyPr>
          <a:lstStyle/>
          <a:p>
            <a:r>
              <a:rPr kumimoji="1" lang="ja-JP" altLang="en-US" sz="4800"/>
              <a:t>教師なし学習のメリット・デメリット</a:t>
            </a:r>
            <a:endParaRPr kumimoji="1" lang="en-US" altLang="ja-JP" sz="4800" dirty="0"/>
          </a:p>
        </p:txBody>
      </p:sp>
      <p:sp>
        <p:nvSpPr>
          <p:cNvPr id="6" name="テキスト ボックス 5">
            <a:extLst>
              <a:ext uri="{FF2B5EF4-FFF2-40B4-BE49-F238E27FC236}">
                <a16:creationId xmlns:a16="http://schemas.microsoft.com/office/drawing/2014/main" id="{49A2C85B-95FB-F251-DF18-750343DBD7D7}"/>
              </a:ext>
            </a:extLst>
          </p:cNvPr>
          <p:cNvSpPr txBox="1"/>
          <p:nvPr/>
        </p:nvSpPr>
        <p:spPr>
          <a:xfrm>
            <a:off x="599988" y="1682683"/>
            <a:ext cx="1826141" cy="584775"/>
          </a:xfrm>
          <a:prstGeom prst="rect">
            <a:avLst/>
          </a:prstGeom>
          <a:noFill/>
        </p:spPr>
        <p:txBody>
          <a:bodyPr wrap="none" rtlCol="0">
            <a:spAutoFit/>
          </a:bodyPr>
          <a:lstStyle/>
          <a:p>
            <a:r>
              <a:rPr kumimoji="1" lang="ja-JP" altLang="en-US" sz="3200"/>
              <a:t>メリット</a:t>
            </a:r>
            <a:endParaRPr kumimoji="1" lang="en-US" altLang="ja-JP" sz="3200" dirty="0"/>
          </a:p>
        </p:txBody>
      </p:sp>
      <p:sp>
        <p:nvSpPr>
          <p:cNvPr id="7" name="テキスト ボックス 6">
            <a:extLst>
              <a:ext uri="{FF2B5EF4-FFF2-40B4-BE49-F238E27FC236}">
                <a16:creationId xmlns:a16="http://schemas.microsoft.com/office/drawing/2014/main" id="{D2DFD29B-215C-2FEA-BFF0-6F8270BD1379}"/>
              </a:ext>
            </a:extLst>
          </p:cNvPr>
          <p:cNvSpPr txBox="1"/>
          <p:nvPr/>
        </p:nvSpPr>
        <p:spPr>
          <a:xfrm>
            <a:off x="599988" y="4030469"/>
            <a:ext cx="2236510" cy="584775"/>
          </a:xfrm>
          <a:prstGeom prst="rect">
            <a:avLst/>
          </a:prstGeom>
          <a:noFill/>
        </p:spPr>
        <p:txBody>
          <a:bodyPr wrap="none" rtlCol="0">
            <a:spAutoFit/>
          </a:bodyPr>
          <a:lstStyle/>
          <a:p>
            <a:r>
              <a:rPr kumimoji="1" lang="ja-JP" altLang="en-US" sz="3200"/>
              <a:t>デメリット</a:t>
            </a:r>
            <a:endParaRPr kumimoji="1" lang="en-US" altLang="ja-JP" sz="3200" dirty="0"/>
          </a:p>
        </p:txBody>
      </p:sp>
      <p:sp>
        <p:nvSpPr>
          <p:cNvPr id="8" name="テキスト ボックス 7">
            <a:extLst>
              <a:ext uri="{FF2B5EF4-FFF2-40B4-BE49-F238E27FC236}">
                <a16:creationId xmlns:a16="http://schemas.microsoft.com/office/drawing/2014/main" id="{BE8A913A-13D9-1D09-17D4-84828CFAA1F3}"/>
              </a:ext>
            </a:extLst>
          </p:cNvPr>
          <p:cNvSpPr txBox="1"/>
          <p:nvPr/>
        </p:nvSpPr>
        <p:spPr>
          <a:xfrm>
            <a:off x="835572" y="2165234"/>
            <a:ext cx="11151475" cy="13245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ja-JP" altLang="en-US" sz="2800"/>
              <a:t>正解・不正解が不明瞭な場合にも利用できる</a:t>
            </a:r>
            <a:endParaRPr kumimoji="1" lang="en-US" altLang="ja-JP" sz="2800" dirty="0"/>
          </a:p>
          <a:p>
            <a:pPr marL="285750" indent="-285750">
              <a:lnSpc>
                <a:spcPct val="150000"/>
              </a:lnSpc>
              <a:buFont typeface="Arial" panose="020B0604020202020204" pitchFamily="34" charset="0"/>
              <a:buChar char="•"/>
            </a:pPr>
            <a:r>
              <a:rPr kumimoji="1" lang="ja-JP" altLang="en-US" sz="2800"/>
              <a:t>人間が発見できていない</a:t>
            </a:r>
            <a:r>
              <a:rPr kumimoji="1" lang="ja-JP" altLang="en-US" sz="2800">
                <a:solidFill>
                  <a:srgbClr val="FF0000"/>
                </a:solidFill>
              </a:rPr>
              <a:t>新たなパターン</a:t>
            </a:r>
            <a:r>
              <a:rPr kumimoji="1" lang="ja-JP" altLang="en-US" sz="2800"/>
              <a:t>を見つけることができる</a:t>
            </a:r>
          </a:p>
        </p:txBody>
      </p:sp>
      <p:sp>
        <p:nvSpPr>
          <p:cNvPr id="9" name="テキスト ボックス 8">
            <a:extLst>
              <a:ext uri="{FF2B5EF4-FFF2-40B4-BE49-F238E27FC236}">
                <a16:creationId xmlns:a16="http://schemas.microsoft.com/office/drawing/2014/main" id="{14D8D33C-C13D-2A61-33E5-02B54B21F45D}"/>
              </a:ext>
            </a:extLst>
          </p:cNvPr>
          <p:cNvSpPr txBox="1"/>
          <p:nvPr/>
        </p:nvSpPr>
        <p:spPr>
          <a:xfrm>
            <a:off x="835572" y="4590541"/>
            <a:ext cx="11151475" cy="13245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ja-JP" altLang="en-US" sz="2800"/>
              <a:t>正解がないため、学習結果の</a:t>
            </a:r>
            <a:r>
              <a:rPr kumimoji="1" lang="ja-JP" altLang="en-US" sz="2800">
                <a:solidFill>
                  <a:srgbClr val="FF0000"/>
                </a:solidFill>
              </a:rPr>
              <a:t>精度が低くなる</a:t>
            </a:r>
            <a:r>
              <a:rPr kumimoji="1" lang="ja-JP" altLang="en-US" sz="2800"/>
              <a:t>傾向がある</a:t>
            </a:r>
            <a:endParaRPr kumimoji="1" lang="en-US" altLang="ja-JP" sz="2800" dirty="0"/>
          </a:p>
          <a:p>
            <a:pPr marL="285750" indent="-285750">
              <a:lnSpc>
                <a:spcPct val="150000"/>
              </a:lnSpc>
              <a:buFont typeface="Arial" panose="020B0604020202020204" pitchFamily="34" charset="0"/>
              <a:buChar char="•"/>
            </a:pPr>
            <a:r>
              <a:rPr kumimoji="1" lang="ja-JP" altLang="en-US" sz="2800"/>
              <a:t>発見したパターンが</a:t>
            </a:r>
            <a:r>
              <a:rPr kumimoji="1" lang="ja-JP" altLang="en-US" sz="2800">
                <a:solidFill>
                  <a:srgbClr val="FF0000"/>
                </a:solidFill>
              </a:rPr>
              <a:t>役に立たない</a:t>
            </a:r>
            <a:r>
              <a:rPr kumimoji="1" lang="ja-JP" altLang="en-US" sz="2800"/>
              <a:t>可能性がある</a:t>
            </a:r>
            <a:endParaRPr kumimoji="1" lang="en-US" altLang="ja-JP" sz="2800" dirty="0"/>
          </a:p>
        </p:txBody>
      </p:sp>
      <p:sp>
        <p:nvSpPr>
          <p:cNvPr id="2" name="スライド番号プレースホルダー 1">
            <a:extLst>
              <a:ext uri="{FF2B5EF4-FFF2-40B4-BE49-F238E27FC236}">
                <a16:creationId xmlns:a16="http://schemas.microsoft.com/office/drawing/2014/main" id="{C0DE4D45-B448-8431-E3DC-A2C244E58305}"/>
              </a:ext>
            </a:extLst>
          </p:cNvPr>
          <p:cNvSpPr>
            <a:spLocks noGrp="1"/>
          </p:cNvSpPr>
          <p:nvPr>
            <p:ph type="sldNum" sz="quarter" idx="12"/>
          </p:nvPr>
        </p:nvSpPr>
        <p:spPr/>
        <p:txBody>
          <a:bodyPr/>
          <a:lstStyle/>
          <a:p>
            <a:fld id="{4FAB73BC-B049-4115-A692-8D63A059BFB8}" type="slidenum">
              <a:rPr lang="en-US" smtClean="0"/>
              <a:t>4</a:t>
            </a:fld>
            <a:endParaRPr lang="en-US"/>
          </a:p>
        </p:txBody>
      </p:sp>
    </p:spTree>
    <p:extLst>
      <p:ext uri="{BB962C8B-B14F-4D97-AF65-F5344CB8AC3E}">
        <p14:creationId xmlns:p14="http://schemas.microsoft.com/office/powerpoint/2010/main" val="245449118"/>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B1BA464-2ADB-5151-3FD1-3D8B8B90B2BC}"/>
              </a:ext>
            </a:extLst>
          </p:cNvPr>
          <p:cNvSpPr>
            <a:spLocks noGrp="1"/>
          </p:cNvSpPr>
          <p:nvPr>
            <p:ph type="sldNum" sz="quarter" idx="12"/>
          </p:nvPr>
        </p:nvSpPr>
        <p:spPr/>
        <p:txBody>
          <a:bodyPr/>
          <a:lstStyle/>
          <a:p>
            <a:fld id="{4FAB73BC-B049-4115-A692-8D63A059BFB8}" type="slidenum">
              <a:rPr lang="en-US" smtClean="0"/>
              <a:t>40</a:t>
            </a:fld>
            <a:endParaRPr lang="en-US"/>
          </a:p>
        </p:txBody>
      </p:sp>
      <p:sp>
        <p:nvSpPr>
          <p:cNvPr id="3" name="テキスト ボックス 2">
            <a:extLst>
              <a:ext uri="{FF2B5EF4-FFF2-40B4-BE49-F238E27FC236}">
                <a16:creationId xmlns:a16="http://schemas.microsoft.com/office/drawing/2014/main" id="{2A30C8AC-D436-80B9-E5BE-1DB65D41E520}"/>
              </a:ext>
            </a:extLst>
          </p:cNvPr>
          <p:cNvSpPr txBox="1"/>
          <p:nvPr/>
        </p:nvSpPr>
        <p:spPr>
          <a:xfrm>
            <a:off x="242888" y="200025"/>
            <a:ext cx="6955750" cy="830997"/>
          </a:xfrm>
          <a:prstGeom prst="rect">
            <a:avLst/>
          </a:prstGeom>
          <a:noFill/>
        </p:spPr>
        <p:txBody>
          <a:bodyPr wrap="none" rtlCol="0">
            <a:spAutoFit/>
          </a:bodyPr>
          <a:lstStyle/>
          <a:p>
            <a:r>
              <a:rPr lang="en-US" altLang="ja-JP" sz="4800" dirty="0"/>
              <a:t>②</a:t>
            </a:r>
            <a:r>
              <a:rPr lang="ja-JP" altLang="en-US" sz="4800"/>
              <a:t>低次元での確率の計算</a:t>
            </a:r>
            <a:endParaRPr lang="en-US" altLang="ja-JP" sz="4800" dirty="0"/>
          </a:p>
        </p:txBody>
      </p:sp>
      <p:sp>
        <p:nvSpPr>
          <p:cNvPr id="4" name="テキスト ボックス 3">
            <a:extLst>
              <a:ext uri="{FF2B5EF4-FFF2-40B4-BE49-F238E27FC236}">
                <a16:creationId xmlns:a16="http://schemas.microsoft.com/office/drawing/2014/main" id="{345A3E73-32A9-A79D-07FB-0ED64C564A68}"/>
              </a:ext>
            </a:extLst>
          </p:cNvPr>
          <p:cNvSpPr txBox="1"/>
          <p:nvPr/>
        </p:nvSpPr>
        <p:spPr>
          <a:xfrm>
            <a:off x="242888" y="1472339"/>
            <a:ext cx="9565439" cy="584775"/>
          </a:xfrm>
          <a:prstGeom prst="rect">
            <a:avLst/>
          </a:prstGeom>
          <a:noFill/>
        </p:spPr>
        <p:txBody>
          <a:bodyPr wrap="none" rtlCol="0">
            <a:spAutoFit/>
          </a:bodyPr>
          <a:lstStyle/>
          <a:p>
            <a:r>
              <a:rPr lang="ja-JP" altLang="en-US" sz="3200"/>
              <a:t>次元削減後のデータポイントも</a:t>
            </a:r>
            <a:r>
              <a:rPr kumimoji="1" lang="ja-JP" altLang="en-US" sz="3200"/>
              <a:t>条件付き確率に変換</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B604B3C-FE38-5BC2-9CF1-446196FB7299}"/>
                  </a:ext>
                </a:extLst>
              </p:cNvPr>
              <p:cNvSpPr txBox="1"/>
              <p:nvPr/>
            </p:nvSpPr>
            <p:spPr>
              <a:xfrm>
                <a:off x="242888" y="2251023"/>
                <a:ext cx="8962133" cy="494815"/>
              </a:xfrm>
              <a:prstGeom prst="rect">
                <a:avLst/>
              </a:prstGeom>
              <a:noFill/>
            </p:spPr>
            <p:txBody>
              <a:bodyPr wrap="none" rtlCol="0">
                <a:spAutoFit/>
              </a:bodyPr>
              <a:lstStyle/>
              <a:p>
                <a:r>
                  <a:rPr lang="ja-JP" altLang="en-US" sz="2400"/>
                  <a:t>データポイント</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𝑖</m:t>
                        </m:r>
                      </m:sub>
                    </m:sSub>
                  </m:oMath>
                </a14:m>
                <a:r>
                  <a:rPr lang="ja-JP" altLang="en-US" sz="2400"/>
                  <a:t>と</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𝑗</m:t>
                        </m:r>
                      </m:sub>
                    </m:sSub>
                  </m:oMath>
                </a14:m>
                <a:r>
                  <a:rPr lang="ja-JP" altLang="en-US" sz="2400"/>
                  <a:t>の類似度を、条件付き確率</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𝑖</m:t>
                        </m:r>
                      </m:sub>
                    </m:sSub>
                  </m:oMath>
                </a14:m>
                <a:r>
                  <a:rPr lang="ja-JP" altLang="en-US" sz="2400"/>
                  <a:t>として表現</a:t>
                </a:r>
                <a:endParaRPr kumimoji="1" lang="ja-JP" altLang="en-US" sz="2400"/>
              </a:p>
            </p:txBody>
          </p:sp>
        </mc:Choice>
        <mc:Fallback xmlns="">
          <p:sp>
            <p:nvSpPr>
              <p:cNvPr id="5" name="テキスト ボックス 4">
                <a:extLst>
                  <a:ext uri="{FF2B5EF4-FFF2-40B4-BE49-F238E27FC236}">
                    <a16:creationId xmlns:a16="http://schemas.microsoft.com/office/drawing/2014/main" id="{BB604B3C-FE38-5BC2-9CF1-446196FB7299}"/>
                  </a:ext>
                </a:extLst>
              </p:cNvPr>
              <p:cNvSpPr txBox="1">
                <a:spLocks noRot="1" noChangeAspect="1" noMove="1" noResize="1" noEditPoints="1" noAdjustHandles="1" noChangeArrowheads="1" noChangeShapeType="1" noTextEdit="1"/>
              </p:cNvSpPr>
              <p:nvPr/>
            </p:nvSpPr>
            <p:spPr>
              <a:xfrm>
                <a:off x="242888" y="2251023"/>
                <a:ext cx="8962133" cy="494815"/>
              </a:xfrm>
              <a:prstGeom prst="rect">
                <a:avLst/>
              </a:prstGeom>
              <a:blipFill>
                <a:blip r:embed="rId3"/>
                <a:stretch>
                  <a:fillRect l="-1133" t="-7500"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0F62C3F-4BF8-FAE3-B626-7D9137BAB46C}"/>
                  </a:ext>
                </a:extLst>
              </p:cNvPr>
              <p:cNvSpPr txBox="1"/>
              <p:nvPr/>
            </p:nvSpPr>
            <p:spPr>
              <a:xfrm>
                <a:off x="242888" y="2951881"/>
                <a:ext cx="8211800" cy="491417"/>
              </a:xfrm>
              <a:prstGeom prst="rect">
                <a:avLst/>
              </a:prstGeom>
              <a:noFill/>
            </p:spPr>
            <p:txBody>
              <a:bodyPr wrap="none" rtlCol="0">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𝑗</m:t>
                        </m:r>
                      </m:sub>
                    </m:sSub>
                    <m:r>
                      <a:rPr lang="ja-JP" altLang="en-US" sz="2400" i="1">
                        <a:latin typeface="Cambria Math" panose="02040503050406030204" pitchFamily="18" charset="0"/>
                      </a:rPr>
                      <m:t>は</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𝑖</m:t>
                        </m:r>
                      </m:sub>
                    </m:sSub>
                  </m:oMath>
                </a14:m>
                <a:r>
                  <a:rPr kumimoji="1" lang="ja-JP" altLang="en-US" sz="2400"/>
                  <a:t>を中心とした</a:t>
                </a:r>
                <a:r>
                  <a:rPr kumimoji="1" lang="ja-JP" altLang="en-US" sz="2400" b="1"/>
                  <a:t>正規分布</a:t>
                </a:r>
                <a:r>
                  <a:rPr kumimoji="1" lang="ja-JP" altLang="en-US" sz="2400"/>
                  <a:t>に基づいて選択されると仮定</a:t>
                </a:r>
              </a:p>
            </p:txBody>
          </p:sp>
        </mc:Choice>
        <mc:Fallback xmlns="">
          <p:sp>
            <p:nvSpPr>
              <p:cNvPr id="6" name="テキスト ボックス 5">
                <a:extLst>
                  <a:ext uri="{FF2B5EF4-FFF2-40B4-BE49-F238E27FC236}">
                    <a16:creationId xmlns:a16="http://schemas.microsoft.com/office/drawing/2014/main" id="{80F62C3F-4BF8-FAE3-B626-7D9137BAB46C}"/>
                  </a:ext>
                </a:extLst>
              </p:cNvPr>
              <p:cNvSpPr txBox="1">
                <a:spLocks noRot="1" noChangeAspect="1" noMove="1" noResize="1" noEditPoints="1" noAdjustHandles="1" noChangeArrowheads="1" noChangeShapeType="1" noTextEdit="1"/>
              </p:cNvSpPr>
              <p:nvPr/>
            </p:nvSpPr>
            <p:spPr>
              <a:xfrm>
                <a:off x="242888" y="2951881"/>
                <a:ext cx="8211800" cy="491417"/>
              </a:xfrm>
              <a:prstGeom prst="rect">
                <a:avLst/>
              </a:prstGeom>
              <a:blipFill>
                <a:blip r:embed="rId4"/>
                <a:stretch>
                  <a:fillRect l="-155" t="-7500"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BAC388F-CD6F-E535-9E1F-0C33351094C9}"/>
                  </a:ext>
                </a:extLst>
              </p:cNvPr>
              <p:cNvSpPr txBox="1"/>
              <p:nvPr/>
            </p:nvSpPr>
            <p:spPr>
              <a:xfrm>
                <a:off x="402931" y="4283162"/>
                <a:ext cx="7020640" cy="16401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b="0" i="1" smtClean="0">
                              <a:latin typeface="Cambria Math" panose="02040503050406030204" pitchFamily="18" charset="0"/>
                            </a:rPr>
                            <m:t>𝑞</m:t>
                          </m:r>
                        </m:e>
                        <m:sub>
                          <m:r>
                            <a:rPr kumimoji="1" lang="en-US" altLang="ja-JP" sz="4000" b="0" i="1" smtClean="0">
                              <a:latin typeface="Cambria Math" panose="02040503050406030204" pitchFamily="18" charset="0"/>
                            </a:rPr>
                            <m:t>𝑗</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 </m:t>
                      </m:r>
                      <m:f>
                        <m:fPr>
                          <m:ctrlPr>
                            <a:rPr kumimoji="1" lang="en-US" altLang="ja-JP" sz="4000" b="0" i="1" smtClean="0">
                              <a:latin typeface="Cambria Math" panose="02040503050406030204" pitchFamily="18" charset="0"/>
                            </a:rPr>
                          </m:ctrlPr>
                        </m:fPr>
                        <m:num>
                          <m:r>
                            <m:rPr>
                              <m:sty m:val="p"/>
                            </m:rPr>
                            <a:rPr lang="en-US" altLang="ja-JP" sz="4000">
                              <a:latin typeface="Cambria Math" panose="02040503050406030204" pitchFamily="18" charset="0"/>
                            </a:rPr>
                            <m:t>exp</m:t>
                          </m:r>
                          <m:r>
                            <a:rPr lang="en-US" altLang="ja-JP" sz="4000" i="1">
                              <a:latin typeface="Cambria Math" panose="02040503050406030204" pitchFamily="18" charset="0"/>
                            </a:rPr>
                            <m:t>⁡(−</m:t>
                          </m:r>
                          <m:sSup>
                            <m:sSupPr>
                              <m:ctrlPr>
                                <a:rPr lang="en-US" altLang="ja-JP" sz="4000" i="1">
                                  <a:latin typeface="Cambria Math" panose="02040503050406030204" pitchFamily="18" charset="0"/>
                                </a:rPr>
                              </m:ctrlPr>
                            </m:sSupPr>
                            <m:e>
                              <m:d>
                                <m:dPr>
                                  <m:begChr m:val="‖"/>
                                  <m:endChr m:val="‖"/>
                                  <m:ctrlPr>
                                    <a:rPr lang="en-US" altLang="ja-JP" sz="4000" i="1">
                                      <a:latin typeface="Cambria Math" panose="02040503050406030204" pitchFamily="18" charset="0"/>
                                    </a:rPr>
                                  </m:ctrlPr>
                                </m:dPr>
                                <m:e>
                                  <m:sSub>
                                    <m:sSubPr>
                                      <m:ctrlPr>
                                        <a:rPr lang="en-US" altLang="ja-JP" sz="4000" i="1">
                                          <a:latin typeface="Cambria Math" panose="02040503050406030204" pitchFamily="18" charset="0"/>
                                        </a:rPr>
                                      </m:ctrlPr>
                                    </m:sSubPr>
                                    <m:e>
                                      <m:r>
                                        <a:rPr lang="en-US" altLang="ja-JP" sz="4000" b="0" i="1" smtClean="0">
                                          <a:latin typeface="Cambria Math" panose="02040503050406030204" pitchFamily="18" charset="0"/>
                                        </a:rPr>
                                        <m:t>𝑦</m:t>
                                      </m:r>
                                    </m:e>
                                    <m:sub>
                                      <m:r>
                                        <a:rPr lang="en-US" altLang="ja-JP" sz="4000" i="1">
                                          <a:latin typeface="Cambria Math" panose="02040503050406030204" pitchFamily="18" charset="0"/>
                                        </a:rPr>
                                        <m:t>𝑖</m:t>
                                      </m:r>
                                    </m:sub>
                                  </m:sSub>
                                  <m:r>
                                    <a:rPr lang="en-US" altLang="ja-JP" sz="4000" i="1">
                                      <a:latin typeface="Cambria Math" panose="02040503050406030204" pitchFamily="18" charset="0"/>
                                    </a:rPr>
                                    <m:t>−</m:t>
                                  </m:r>
                                  <m:sSub>
                                    <m:sSubPr>
                                      <m:ctrlPr>
                                        <a:rPr lang="en-US" altLang="ja-JP" sz="4000" i="1">
                                          <a:latin typeface="Cambria Math" panose="02040503050406030204" pitchFamily="18" charset="0"/>
                                        </a:rPr>
                                      </m:ctrlPr>
                                    </m:sSubPr>
                                    <m:e>
                                      <m:r>
                                        <a:rPr lang="en-US" altLang="ja-JP" sz="4000" b="0" i="1" smtClean="0">
                                          <a:latin typeface="Cambria Math" panose="02040503050406030204" pitchFamily="18" charset="0"/>
                                        </a:rPr>
                                        <m:t>𝑦</m:t>
                                      </m:r>
                                    </m:e>
                                    <m:sub>
                                      <m:r>
                                        <a:rPr lang="en-US" altLang="ja-JP" sz="4000" i="1">
                                          <a:latin typeface="Cambria Math" panose="02040503050406030204" pitchFamily="18" charset="0"/>
                                        </a:rPr>
                                        <m:t>𝑗</m:t>
                                      </m:r>
                                    </m:sub>
                                  </m:sSub>
                                </m:e>
                              </m:d>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um>
                        <m:den>
                          <m:nary>
                            <m:naryPr>
                              <m:chr m:val="∑"/>
                              <m:limLoc m:val="subSup"/>
                              <m:supHide m:val="on"/>
                              <m:ctrlPr>
                                <a:rPr kumimoji="1" lang="en-US" altLang="ja-JP" sz="4000" b="0" i="1" smtClean="0">
                                  <a:latin typeface="Cambria Math" panose="02040503050406030204" pitchFamily="18" charset="0"/>
                                </a:rPr>
                              </m:ctrlPr>
                            </m:naryPr>
                            <m:sub>
                              <m:r>
                                <m:rPr>
                                  <m:brk m:alnAt="9"/>
                                </m:rPr>
                                <a:rPr kumimoji="1" lang="en-US" altLang="ja-JP" sz="4000" b="0" i="1" smtClean="0">
                                  <a:latin typeface="Cambria Math" panose="02040503050406030204" pitchFamily="18" charset="0"/>
                                </a:rPr>
                                <m:t>𝑘</m:t>
                              </m:r>
                              <m:r>
                                <a:rPr kumimoji="1" lang="en-US" altLang="ja-JP" sz="4000" b="0" i="1" smtClean="0">
                                  <a:latin typeface="Cambria Math" panose="02040503050406030204" pitchFamily="18" charset="0"/>
                                  <a:ea typeface="Cambria Math" panose="02040503050406030204" pitchFamily="18" charset="0"/>
                                </a:rPr>
                                <m:t>≠</m:t>
                              </m:r>
                              <m:r>
                                <a:rPr kumimoji="1" lang="en-US" altLang="ja-JP" sz="4000" b="0" i="1" smtClean="0">
                                  <a:latin typeface="Cambria Math" panose="02040503050406030204" pitchFamily="18" charset="0"/>
                                  <a:ea typeface="Cambria Math" panose="02040503050406030204" pitchFamily="18" charset="0"/>
                                </a:rPr>
                                <m:t>𝑖</m:t>
                              </m:r>
                            </m:sub>
                            <m:sup/>
                            <m:e>
                              <m:r>
                                <m:rPr>
                                  <m:sty m:val="p"/>
                                </m:rPr>
                                <a:rPr kumimoji="1" lang="en-US" altLang="ja-JP" sz="4000" b="0" i="0" smtClean="0">
                                  <a:latin typeface="Cambria Math" panose="02040503050406030204" pitchFamily="18" charset="0"/>
                                </a:rPr>
                                <m:t>exp</m:t>
                              </m:r>
                              <m:r>
                                <a:rPr kumimoji="1" lang="en-US" altLang="ja-JP" sz="4000" b="0" i="1" smtClean="0">
                                  <a:latin typeface="Cambria Math" panose="02040503050406030204" pitchFamily="18" charset="0"/>
                                </a:rPr>
                                <m:t>⁡(−</m:t>
                              </m:r>
                              <m:sSup>
                                <m:sSupPr>
                                  <m:ctrlPr>
                                    <a:rPr lang="en-US" altLang="ja-JP" sz="4000" i="1">
                                      <a:latin typeface="Cambria Math" panose="02040503050406030204" pitchFamily="18" charset="0"/>
                                    </a:rPr>
                                  </m:ctrlPr>
                                </m:sSupPr>
                                <m:e>
                                  <m:d>
                                    <m:dPr>
                                      <m:begChr m:val="‖"/>
                                      <m:endChr m:val="‖"/>
                                      <m:ctrlPr>
                                        <a:rPr lang="en-US" altLang="ja-JP" sz="4000" i="1">
                                          <a:latin typeface="Cambria Math" panose="02040503050406030204" pitchFamily="18" charset="0"/>
                                        </a:rPr>
                                      </m:ctrlPr>
                                    </m:dPr>
                                    <m:e>
                                      <m:sSub>
                                        <m:sSubPr>
                                          <m:ctrlPr>
                                            <a:rPr lang="en-US" altLang="ja-JP" sz="4000" i="1">
                                              <a:latin typeface="Cambria Math" panose="02040503050406030204" pitchFamily="18" charset="0"/>
                                            </a:rPr>
                                          </m:ctrlPr>
                                        </m:sSubPr>
                                        <m:e>
                                          <m:r>
                                            <a:rPr lang="en-US" altLang="ja-JP" sz="4000" b="0" i="1" smtClean="0">
                                              <a:latin typeface="Cambria Math" panose="02040503050406030204" pitchFamily="18" charset="0"/>
                                            </a:rPr>
                                            <m:t>𝑦</m:t>
                                          </m:r>
                                        </m:e>
                                        <m:sub>
                                          <m:r>
                                            <a:rPr lang="en-US" altLang="ja-JP" sz="4000" i="1">
                                              <a:latin typeface="Cambria Math" panose="02040503050406030204" pitchFamily="18" charset="0"/>
                                            </a:rPr>
                                            <m:t>𝑖</m:t>
                                          </m:r>
                                        </m:sub>
                                      </m:sSub>
                                      <m:r>
                                        <a:rPr lang="en-US" altLang="ja-JP" sz="4000" i="1">
                                          <a:latin typeface="Cambria Math" panose="02040503050406030204" pitchFamily="18" charset="0"/>
                                        </a:rPr>
                                        <m:t>−</m:t>
                                      </m:r>
                                      <m:sSub>
                                        <m:sSubPr>
                                          <m:ctrlPr>
                                            <a:rPr lang="en-US" altLang="ja-JP" sz="4000" i="1">
                                              <a:latin typeface="Cambria Math" panose="02040503050406030204" pitchFamily="18" charset="0"/>
                                            </a:rPr>
                                          </m:ctrlPr>
                                        </m:sSubPr>
                                        <m:e>
                                          <m:r>
                                            <a:rPr lang="en-US" altLang="ja-JP" sz="4000" b="0" i="1" smtClean="0">
                                              <a:latin typeface="Cambria Math" panose="02040503050406030204" pitchFamily="18" charset="0"/>
                                            </a:rPr>
                                            <m:t>𝑦</m:t>
                                          </m:r>
                                        </m:e>
                                        <m:sub>
                                          <m:r>
                                            <a:rPr lang="en-US" altLang="ja-JP" sz="4000" b="0" i="1" smtClean="0">
                                              <a:latin typeface="Cambria Math" panose="02040503050406030204" pitchFamily="18" charset="0"/>
                                            </a:rPr>
                                            <m:t>𝑘</m:t>
                                          </m:r>
                                        </m:sub>
                                      </m:sSub>
                                    </m:e>
                                  </m:d>
                                </m:e>
                                <m:sup>
                                  <m:r>
                                    <a:rPr lang="en-US" altLang="ja-JP" sz="4000" i="1">
                                      <a:latin typeface="Cambria Math" panose="02040503050406030204" pitchFamily="18" charset="0"/>
                                    </a:rPr>
                                    <m:t>2</m:t>
                                  </m:r>
                                </m:sup>
                              </m:sSup>
                              <m:r>
                                <a:rPr kumimoji="1" lang="en-US" altLang="ja-JP" sz="4000" b="0" i="1" smtClean="0">
                                  <a:latin typeface="Cambria Math" panose="02040503050406030204" pitchFamily="18" charset="0"/>
                                </a:rPr>
                                <m:t>)</m:t>
                              </m:r>
                            </m:e>
                          </m:nary>
                        </m:den>
                      </m:f>
                    </m:oMath>
                  </m:oMathPara>
                </a14:m>
                <a:endParaRPr kumimoji="1" lang="ja-JP" altLang="en-US" sz="4000"/>
              </a:p>
            </p:txBody>
          </p:sp>
        </mc:Choice>
        <mc:Fallback xmlns="">
          <p:sp>
            <p:nvSpPr>
              <p:cNvPr id="7" name="テキスト ボックス 6">
                <a:extLst>
                  <a:ext uri="{FF2B5EF4-FFF2-40B4-BE49-F238E27FC236}">
                    <a16:creationId xmlns:a16="http://schemas.microsoft.com/office/drawing/2014/main" id="{DBAC388F-CD6F-E535-9E1F-0C33351094C9}"/>
                  </a:ext>
                </a:extLst>
              </p:cNvPr>
              <p:cNvSpPr txBox="1">
                <a:spLocks noRot="1" noChangeAspect="1" noMove="1" noResize="1" noEditPoints="1" noAdjustHandles="1" noChangeArrowheads="1" noChangeShapeType="1" noTextEdit="1"/>
              </p:cNvSpPr>
              <p:nvPr/>
            </p:nvSpPr>
            <p:spPr>
              <a:xfrm>
                <a:off x="402931" y="4283162"/>
                <a:ext cx="7020640" cy="1640129"/>
              </a:xfrm>
              <a:prstGeom prst="rect">
                <a:avLst/>
              </a:prstGeom>
              <a:blipFill>
                <a:blip r:embed="rId5"/>
                <a:stretch>
                  <a:fillRect t="-5385" b="-9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90731F1A-0134-7A25-93E5-C69036FB0731}"/>
                  </a:ext>
                </a:extLst>
              </p:cNvPr>
              <p:cNvSpPr txBox="1"/>
              <p:nvPr/>
            </p:nvSpPr>
            <p:spPr>
              <a:xfrm>
                <a:off x="8454688" y="5264392"/>
                <a:ext cx="3604513" cy="13177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𝑦</m:t>
                          </m:r>
                        </m:e>
                        <m:sub>
                          <m:r>
                            <a:rPr lang="en-US" altLang="ja-JP" sz="2400" i="1">
                              <a:latin typeface="Cambria Math" panose="02040503050406030204" pitchFamily="18" charset="0"/>
                            </a:rPr>
                            <m:t>𝑗</m:t>
                          </m:r>
                        </m:sub>
                      </m:sSub>
                      <m:r>
                        <a:rPr lang="ja-JP" altLang="en-US" sz="2400" i="1">
                          <a:latin typeface="Cambria Math" panose="02040503050406030204" pitchFamily="18" charset="0"/>
                        </a:rPr>
                        <m:t>：</m:t>
                      </m:r>
                      <m:r>
                        <a:rPr lang="ja-JP" altLang="en-US" sz="2400" i="1" smtClean="0">
                          <a:latin typeface="Cambria Math" panose="02040503050406030204" pitchFamily="18" charset="0"/>
                        </a:rPr>
                        <m:t>データポイント</m:t>
                      </m:r>
                    </m:oMath>
                  </m:oMathPara>
                </a14:m>
                <a:endParaRPr lang="en-US" altLang="ja-JP" sz="2400" i="1" dirty="0">
                  <a:latin typeface="Cambria Math" panose="02040503050406030204" pitchFamily="18" charset="0"/>
                </a:endParaRPr>
              </a:p>
              <a:p>
                <a14:m>
                  <m:oMath xmlns:m="http://schemas.openxmlformats.org/officeDocument/2006/math">
                    <m:sSup>
                      <m:sSupPr>
                        <m:ctrlPr>
                          <a:rPr lang="en-US" altLang="ja-JP" sz="2400" i="1" smtClean="0">
                            <a:latin typeface="Cambria Math" panose="02040503050406030204" pitchFamily="18" charset="0"/>
                          </a:rPr>
                        </m:ctrlPr>
                      </m:sSupPr>
                      <m:e>
                        <m:sSub>
                          <m:sSubPr>
                            <m:ctrlPr>
                              <a:rPr lang="en-US" altLang="ja-JP" sz="2400" i="1" smtClean="0">
                                <a:latin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rPr>
                              <m:t>𝑖</m:t>
                            </m:r>
                          </m:sub>
                        </m:sSub>
                      </m:e>
                      <m:sup>
                        <m:r>
                          <a:rPr lang="en-US" altLang="ja-JP" sz="2400" i="1">
                            <a:latin typeface="Cambria Math" panose="02040503050406030204" pitchFamily="18" charset="0"/>
                          </a:rPr>
                          <m:t>2</m:t>
                        </m:r>
                      </m:sup>
                    </m:sSup>
                  </m:oMath>
                </a14:m>
                <a:r>
                  <a:rPr kumimoji="1" lang="ja-JP" altLang="en-US" sz="2400"/>
                  <a:t>は</a:t>
                </a:r>
                <a:r>
                  <a:rPr lang="en-US" altLang="ja-JP" sz="2400" dirty="0"/>
                  <a:t>1/</a:t>
                </a:r>
                <a14:m>
                  <m:oMath xmlns:m="http://schemas.openxmlformats.org/officeDocument/2006/math">
                    <m:rad>
                      <m:radPr>
                        <m:degHide m:val="on"/>
                        <m:ctrlPr>
                          <a:rPr lang="en-US" altLang="ja-JP" sz="2400" i="1" smtClean="0">
                            <a:latin typeface="Cambria Math" panose="02040503050406030204" pitchFamily="18" charset="0"/>
                          </a:rPr>
                        </m:ctrlPr>
                      </m:radPr>
                      <m:deg/>
                      <m:e>
                        <m:r>
                          <a:rPr lang="en-US" altLang="ja-JP" sz="2400" b="0" i="1" smtClean="0">
                            <a:latin typeface="Cambria Math" panose="02040503050406030204" pitchFamily="18" charset="0"/>
                          </a:rPr>
                          <m:t>2</m:t>
                        </m:r>
                      </m:e>
                    </m:rad>
                  </m:oMath>
                </a14:m>
                <a:r>
                  <a:rPr kumimoji="1" lang="ja-JP" altLang="en-US" sz="2400"/>
                  <a:t>で</a:t>
                </a:r>
                <a:r>
                  <a:rPr lang="ja-JP" altLang="en-US" sz="2400"/>
                  <a:t>固定</a:t>
                </a:r>
                <a:endParaRPr kumimoji="1" lang="en-US" altLang="ja-JP" sz="2400" dirty="0"/>
              </a:p>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 </m:t>
                          </m:r>
                        </m:sub>
                      </m:sSub>
                      <m:r>
                        <a:rPr kumimoji="1" lang="en-US" altLang="ja-JP" sz="2400" b="0" i="1" smtClean="0">
                          <a:latin typeface="Cambria Math" panose="02040503050406030204" pitchFamily="18" charset="0"/>
                        </a:rPr>
                        <m:t>=0</m:t>
                      </m:r>
                    </m:oMath>
                  </m:oMathPara>
                </a14:m>
                <a:endParaRPr kumimoji="1" lang="ja-JP" altLang="en-US" sz="2400"/>
              </a:p>
            </p:txBody>
          </p:sp>
        </mc:Choice>
        <mc:Fallback xmlns="">
          <p:sp>
            <p:nvSpPr>
              <p:cNvPr id="13" name="テキスト ボックス 12">
                <a:extLst>
                  <a:ext uri="{FF2B5EF4-FFF2-40B4-BE49-F238E27FC236}">
                    <a16:creationId xmlns:a16="http://schemas.microsoft.com/office/drawing/2014/main" id="{90731F1A-0134-7A25-93E5-C69036FB0731}"/>
                  </a:ext>
                </a:extLst>
              </p:cNvPr>
              <p:cNvSpPr txBox="1">
                <a:spLocks noRot="1" noChangeAspect="1" noMove="1" noResize="1" noEditPoints="1" noAdjustHandles="1" noChangeArrowheads="1" noChangeShapeType="1" noTextEdit="1"/>
              </p:cNvSpPr>
              <p:nvPr/>
            </p:nvSpPr>
            <p:spPr>
              <a:xfrm>
                <a:off x="8454688" y="5264392"/>
                <a:ext cx="3604513" cy="1317797"/>
              </a:xfrm>
              <a:prstGeom prst="rect">
                <a:avLst/>
              </a:prstGeom>
              <a:blipFill>
                <a:blip r:embed="rId6"/>
                <a:stretch>
                  <a:fillRect b="-47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4198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4524FC5-EB58-5213-B261-91FA67CD339A}"/>
              </a:ext>
            </a:extLst>
          </p:cNvPr>
          <p:cNvSpPr>
            <a:spLocks noGrp="1"/>
          </p:cNvSpPr>
          <p:nvPr>
            <p:ph type="sldNum" sz="quarter" idx="12"/>
          </p:nvPr>
        </p:nvSpPr>
        <p:spPr/>
        <p:txBody>
          <a:bodyPr/>
          <a:lstStyle/>
          <a:p>
            <a:fld id="{4FAB73BC-B049-4115-A692-8D63A059BFB8}" type="slidenum">
              <a:rPr lang="en-US" smtClean="0"/>
              <a:t>41</a:t>
            </a:fld>
            <a:endParaRPr lang="en-US"/>
          </a:p>
        </p:txBody>
      </p:sp>
      <p:sp>
        <p:nvSpPr>
          <p:cNvPr id="4" name="テキスト ボックス 3">
            <a:extLst>
              <a:ext uri="{FF2B5EF4-FFF2-40B4-BE49-F238E27FC236}">
                <a16:creationId xmlns:a16="http://schemas.microsoft.com/office/drawing/2014/main" id="{90F1848F-44A8-5393-DDE8-33098D2CDE79}"/>
              </a:ext>
            </a:extLst>
          </p:cNvPr>
          <p:cNvSpPr txBox="1"/>
          <p:nvPr/>
        </p:nvSpPr>
        <p:spPr>
          <a:xfrm>
            <a:off x="242888" y="200025"/>
            <a:ext cx="3259226" cy="830997"/>
          </a:xfrm>
          <a:prstGeom prst="rect">
            <a:avLst/>
          </a:prstGeom>
          <a:noFill/>
        </p:spPr>
        <p:txBody>
          <a:bodyPr wrap="none" rtlCol="0">
            <a:spAutoFit/>
          </a:bodyPr>
          <a:lstStyle/>
          <a:p>
            <a:r>
              <a:rPr lang="en-US" altLang="ja-JP" sz="4800" dirty="0"/>
              <a:t>SNE</a:t>
            </a:r>
            <a:r>
              <a:rPr lang="ja-JP" altLang="en-US" sz="4800"/>
              <a:t>の方法</a:t>
            </a:r>
            <a:endParaRPr kumimoji="1" lang="en-US" altLang="ja-JP" sz="4800" dirty="0"/>
          </a:p>
        </p:txBody>
      </p:sp>
      <p:sp>
        <p:nvSpPr>
          <p:cNvPr id="5" name="テキスト ボックス 4">
            <a:extLst>
              <a:ext uri="{FF2B5EF4-FFF2-40B4-BE49-F238E27FC236}">
                <a16:creationId xmlns:a16="http://schemas.microsoft.com/office/drawing/2014/main" id="{2B81F249-D8AC-5EB7-40CC-D82C04931792}"/>
              </a:ext>
            </a:extLst>
          </p:cNvPr>
          <p:cNvSpPr txBox="1"/>
          <p:nvPr/>
        </p:nvSpPr>
        <p:spPr>
          <a:xfrm>
            <a:off x="1424573" y="1509431"/>
            <a:ext cx="5827236" cy="4622676"/>
          </a:xfrm>
          <a:prstGeom prst="rect">
            <a:avLst/>
          </a:prstGeom>
          <a:noFill/>
        </p:spPr>
        <p:txBody>
          <a:bodyPr wrap="none" rtlCol="0">
            <a:spAutoFit/>
          </a:bodyPr>
          <a:lstStyle/>
          <a:p>
            <a:pPr>
              <a:lnSpc>
                <a:spcPct val="150000"/>
              </a:lnSpc>
            </a:pPr>
            <a:r>
              <a:rPr kumimoji="1" lang="en-US" altLang="ja-JP" sz="4000" dirty="0">
                <a:solidFill>
                  <a:schemeClr val="bg1">
                    <a:lumMod val="65000"/>
                  </a:schemeClr>
                </a:solidFill>
              </a:rPr>
              <a:t>①</a:t>
            </a:r>
            <a:r>
              <a:rPr lang="ja-JP" altLang="en-US" sz="4000">
                <a:solidFill>
                  <a:schemeClr val="bg1">
                    <a:lumMod val="65000"/>
                  </a:schemeClr>
                </a:solidFill>
              </a:rPr>
              <a:t>近傍の確率の計算</a:t>
            </a:r>
            <a:endParaRPr lang="en-US" altLang="ja-JP" sz="4000" dirty="0">
              <a:solidFill>
                <a:schemeClr val="bg1">
                  <a:lumMod val="65000"/>
                </a:schemeClr>
              </a:solidFill>
            </a:endParaRPr>
          </a:p>
          <a:p>
            <a:pPr>
              <a:lnSpc>
                <a:spcPct val="150000"/>
              </a:lnSpc>
            </a:pPr>
            <a:r>
              <a:rPr lang="en-US" altLang="ja-JP" sz="4000" dirty="0">
                <a:solidFill>
                  <a:schemeClr val="bg1">
                    <a:lumMod val="65000"/>
                  </a:schemeClr>
                </a:solidFill>
              </a:rPr>
              <a:t>②</a:t>
            </a:r>
            <a:r>
              <a:rPr lang="ja-JP" altLang="en-US" sz="4000">
                <a:solidFill>
                  <a:schemeClr val="bg1">
                    <a:lumMod val="65000"/>
                  </a:schemeClr>
                </a:solidFill>
              </a:rPr>
              <a:t>低次元での確率の計算</a:t>
            </a:r>
            <a:endParaRPr lang="en-US" altLang="ja-JP" sz="4000" dirty="0">
              <a:solidFill>
                <a:schemeClr val="bg1">
                  <a:lumMod val="65000"/>
                </a:schemeClr>
              </a:solidFill>
            </a:endParaRPr>
          </a:p>
          <a:p>
            <a:pPr>
              <a:lnSpc>
                <a:spcPct val="150000"/>
              </a:lnSpc>
            </a:pPr>
            <a:r>
              <a:rPr lang="en-US" altLang="ja-JP" sz="4000" dirty="0"/>
              <a:t>③</a:t>
            </a:r>
            <a:r>
              <a:rPr lang="ja-JP" altLang="en-US" sz="4000"/>
              <a:t>損失関数の設計</a:t>
            </a:r>
            <a:endParaRPr lang="en-US" altLang="ja-JP" sz="4000" dirty="0"/>
          </a:p>
          <a:p>
            <a:pPr>
              <a:lnSpc>
                <a:spcPct val="150000"/>
              </a:lnSpc>
            </a:pPr>
            <a:r>
              <a:rPr lang="en-US" altLang="ja-JP" sz="4000" dirty="0"/>
              <a:t>④Perplexity(</a:t>
            </a:r>
            <a:r>
              <a:rPr lang="ja-JP" altLang="en-US" sz="4000"/>
              <a:t>困惑度</a:t>
            </a:r>
            <a:r>
              <a:rPr lang="en-US" altLang="ja-JP" sz="4000" dirty="0"/>
              <a:t>)</a:t>
            </a:r>
          </a:p>
          <a:p>
            <a:pPr>
              <a:lnSpc>
                <a:spcPct val="150000"/>
              </a:lnSpc>
            </a:pPr>
            <a:r>
              <a:rPr lang="en-US" altLang="ja-JP" sz="4000" dirty="0"/>
              <a:t>⑤</a:t>
            </a:r>
            <a:r>
              <a:rPr lang="ja-JP" altLang="en-US" sz="4000"/>
              <a:t>損失関数の最適化</a:t>
            </a:r>
            <a:endParaRPr lang="en-US" altLang="ja-JP" sz="4000" dirty="0"/>
          </a:p>
        </p:txBody>
      </p:sp>
    </p:spTree>
    <p:extLst>
      <p:ext uri="{BB962C8B-B14F-4D97-AF65-F5344CB8AC3E}">
        <p14:creationId xmlns:p14="http://schemas.microsoft.com/office/powerpoint/2010/main" val="3077024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DDA892A-F79F-693D-F350-7A36C1CCF1EE}"/>
              </a:ext>
            </a:extLst>
          </p:cNvPr>
          <p:cNvSpPr>
            <a:spLocks noGrp="1"/>
          </p:cNvSpPr>
          <p:nvPr>
            <p:ph type="sldNum" sz="quarter" idx="12"/>
          </p:nvPr>
        </p:nvSpPr>
        <p:spPr/>
        <p:txBody>
          <a:bodyPr/>
          <a:lstStyle/>
          <a:p>
            <a:fld id="{4FAB73BC-B049-4115-A692-8D63A059BFB8}" type="slidenum">
              <a:rPr lang="en-US" smtClean="0"/>
              <a:t>42</a:t>
            </a:fld>
            <a:endParaRPr lang="en-US"/>
          </a:p>
        </p:txBody>
      </p:sp>
      <p:sp>
        <p:nvSpPr>
          <p:cNvPr id="3" name="テキスト ボックス 2">
            <a:extLst>
              <a:ext uri="{FF2B5EF4-FFF2-40B4-BE49-F238E27FC236}">
                <a16:creationId xmlns:a16="http://schemas.microsoft.com/office/drawing/2014/main" id="{676D2FF6-202F-DC09-755B-348A487E1DB0}"/>
              </a:ext>
            </a:extLst>
          </p:cNvPr>
          <p:cNvSpPr txBox="1"/>
          <p:nvPr/>
        </p:nvSpPr>
        <p:spPr>
          <a:xfrm>
            <a:off x="242888" y="200025"/>
            <a:ext cx="5109091" cy="830997"/>
          </a:xfrm>
          <a:prstGeom prst="rect">
            <a:avLst/>
          </a:prstGeom>
          <a:noFill/>
        </p:spPr>
        <p:txBody>
          <a:bodyPr wrap="none" rtlCol="0">
            <a:spAutoFit/>
          </a:bodyPr>
          <a:lstStyle/>
          <a:p>
            <a:r>
              <a:rPr lang="en-US" altLang="ja-JP" sz="4800" dirty="0"/>
              <a:t>③</a:t>
            </a:r>
            <a:r>
              <a:rPr lang="ja-JP" altLang="en-US" sz="4800"/>
              <a:t>損失関数の設計</a:t>
            </a:r>
            <a:endParaRPr lang="en-US" altLang="ja-JP" sz="4800" dirty="0"/>
          </a:p>
        </p:txBody>
      </p:sp>
      <p:sp>
        <p:nvSpPr>
          <p:cNvPr id="4" name="テキスト ボックス 3">
            <a:extLst>
              <a:ext uri="{FF2B5EF4-FFF2-40B4-BE49-F238E27FC236}">
                <a16:creationId xmlns:a16="http://schemas.microsoft.com/office/drawing/2014/main" id="{2EF5CEA1-CA4A-06E4-6D1F-85367E096F74}"/>
              </a:ext>
            </a:extLst>
          </p:cNvPr>
          <p:cNvSpPr txBox="1"/>
          <p:nvPr/>
        </p:nvSpPr>
        <p:spPr>
          <a:xfrm>
            <a:off x="242888" y="1933449"/>
            <a:ext cx="4472699" cy="646331"/>
          </a:xfrm>
          <a:prstGeom prst="rect">
            <a:avLst/>
          </a:prstGeom>
          <a:noFill/>
        </p:spPr>
        <p:txBody>
          <a:bodyPr wrap="none" rtlCol="0">
            <a:spAutoFit/>
          </a:bodyPr>
          <a:lstStyle/>
          <a:p>
            <a:r>
              <a:rPr kumimoji="1" lang="en-US" altLang="ja-JP" sz="3600" dirty="0"/>
              <a:t>KL</a:t>
            </a:r>
            <a:r>
              <a:rPr kumimoji="1" lang="ja-JP" altLang="en-US" sz="3600"/>
              <a:t>ダイバージェンス</a:t>
            </a:r>
          </a:p>
        </p:txBody>
      </p:sp>
      <p:sp>
        <p:nvSpPr>
          <p:cNvPr id="5" name="テキスト ボックス 4">
            <a:extLst>
              <a:ext uri="{FF2B5EF4-FFF2-40B4-BE49-F238E27FC236}">
                <a16:creationId xmlns:a16="http://schemas.microsoft.com/office/drawing/2014/main" id="{14F90ADA-D7BC-1F88-B2DC-A347828742E2}"/>
              </a:ext>
            </a:extLst>
          </p:cNvPr>
          <p:cNvSpPr txBox="1"/>
          <p:nvPr/>
        </p:nvSpPr>
        <p:spPr>
          <a:xfrm>
            <a:off x="4928461" y="2118115"/>
            <a:ext cx="5150769" cy="461665"/>
          </a:xfrm>
          <a:prstGeom prst="rect">
            <a:avLst/>
          </a:prstGeom>
          <a:noFill/>
        </p:spPr>
        <p:txBody>
          <a:bodyPr wrap="none" rtlCol="0">
            <a:spAutoFit/>
          </a:bodyPr>
          <a:lstStyle/>
          <a:p>
            <a:r>
              <a:rPr lang="ja-JP" altLang="en-US" sz="2400"/>
              <a:t>確率分布どうしの差異</a:t>
            </a:r>
            <a:r>
              <a:rPr lang="en-US" altLang="ja-JP" sz="2400" dirty="0"/>
              <a:t>(</a:t>
            </a:r>
            <a:r>
              <a:rPr lang="ja-JP" altLang="en-US" sz="2400"/>
              <a:t>距離</a:t>
            </a:r>
            <a:r>
              <a:rPr lang="en-US" altLang="ja-JP" sz="2400" dirty="0"/>
              <a:t>)</a:t>
            </a:r>
            <a:r>
              <a:rPr lang="ja-JP" altLang="en-US" sz="2400"/>
              <a:t>を測る</a:t>
            </a:r>
            <a:endParaRPr kumimoji="1" lang="ja-JP" altLang="en-US" sz="240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04ABA51-0306-D1CE-B3B2-DCAABCF4BA30}"/>
                  </a:ext>
                </a:extLst>
              </p:cNvPr>
              <p:cNvSpPr txBox="1"/>
              <p:nvPr/>
            </p:nvSpPr>
            <p:spPr>
              <a:xfrm>
                <a:off x="934932" y="3026702"/>
                <a:ext cx="9144298" cy="1655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r>
                        <a:rPr kumimoji="1" lang="en-US" altLang="ja-JP" sz="4000" b="0" i="1" smtClean="0">
                          <a:latin typeface="Cambria Math" panose="02040503050406030204" pitchFamily="18" charset="0"/>
                        </a:rPr>
                        <m:t>= </m:t>
                      </m:r>
                      <m:nary>
                        <m:naryPr>
                          <m:chr m:val="∑"/>
                          <m:supHide m:val="on"/>
                          <m:ctrlPr>
                            <a:rPr kumimoji="1" lang="en-US" altLang="ja-JP" sz="4000" b="0" i="1" smtClean="0">
                              <a:latin typeface="Cambria Math" panose="02040503050406030204" pitchFamily="18" charset="0"/>
                            </a:rPr>
                          </m:ctrlPr>
                        </m:naryPr>
                        <m:sub>
                          <m:r>
                            <m:rPr>
                              <m:brk m:alnAt="7"/>
                            </m:rPr>
                            <a:rPr kumimoji="1" lang="en-US" altLang="ja-JP" sz="4000" b="0" i="1" smtClean="0">
                              <a:latin typeface="Cambria Math" panose="02040503050406030204" pitchFamily="18" charset="0"/>
                            </a:rPr>
                            <m:t>𝑖</m:t>
                          </m:r>
                        </m:sub>
                        <m:sup/>
                        <m:e>
                          <m:r>
                            <a:rPr kumimoji="1" lang="en-US" altLang="ja-JP" sz="4000" b="0" i="1" smtClean="0">
                              <a:latin typeface="Cambria Math" panose="02040503050406030204" pitchFamily="18" charset="0"/>
                            </a:rPr>
                            <m:t>𝐾𝐿</m:t>
                          </m:r>
                          <m:r>
                            <a:rPr kumimoji="1" lang="en-US" altLang="ja-JP" sz="4000" b="0" i="1" smtClean="0">
                              <a:latin typeface="Cambria Math" panose="02040503050406030204" pitchFamily="18" charset="0"/>
                            </a:rPr>
                            <m:t>(</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𝑃</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m:t>
                          </m:r>
                          <m:d>
                            <m:dPr>
                              <m:begChr m:val="|"/>
                              <m:ctrlPr>
                                <a:rPr kumimoji="1" lang="en-US" altLang="ja-JP" sz="4000" b="0" i="1" smtClean="0">
                                  <a:latin typeface="Cambria Math" panose="02040503050406030204" pitchFamily="18" charset="0"/>
                                </a:rPr>
                              </m:ctrlPr>
                            </m:dPr>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𝑄</m:t>
                                  </m:r>
                                </m:e>
                                <m:sub>
                                  <m:r>
                                    <a:rPr kumimoji="1" lang="en-US" altLang="ja-JP" sz="4000" b="0" i="1" smtClean="0">
                                      <a:latin typeface="Cambria Math" panose="02040503050406030204" pitchFamily="18" charset="0"/>
                                    </a:rPr>
                                    <m:t>𝑖</m:t>
                                  </m:r>
                                </m:sub>
                              </m:sSub>
                            </m:e>
                          </m:d>
                          <m:r>
                            <a:rPr kumimoji="1" lang="en-US" altLang="ja-JP" sz="4000" b="0" i="1" smtClean="0">
                              <a:latin typeface="Cambria Math" panose="02040503050406030204" pitchFamily="18" charset="0"/>
                            </a:rPr>
                            <m:t>= </m:t>
                          </m:r>
                          <m:nary>
                            <m:naryPr>
                              <m:chr m:val="∑"/>
                              <m:supHide m:val="on"/>
                              <m:ctrlPr>
                                <a:rPr kumimoji="1" lang="en-US" altLang="ja-JP" sz="4000" b="0" i="1" smtClean="0">
                                  <a:latin typeface="Cambria Math" panose="02040503050406030204" pitchFamily="18" charset="0"/>
                                </a:rPr>
                              </m:ctrlPr>
                            </m:naryPr>
                            <m:sub>
                              <m:r>
                                <m:rPr>
                                  <m:brk m:alnAt="7"/>
                                </m:rPr>
                                <a:rPr kumimoji="1" lang="en-US" altLang="ja-JP" sz="4000" b="0" i="1" smtClean="0">
                                  <a:latin typeface="Cambria Math" panose="02040503050406030204" pitchFamily="18" charset="0"/>
                                </a:rPr>
                                <m:t>𝑖</m:t>
                              </m:r>
                            </m:sub>
                            <m:sup/>
                            <m:e>
                              <m:nary>
                                <m:naryPr>
                                  <m:chr m:val="∑"/>
                                  <m:supHide m:val="on"/>
                                  <m:ctrlPr>
                                    <a:rPr kumimoji="1" lang="en-US" altLang="ja-JP" sz="4000" b="0" i="1" smtClean="0">
                                      <a:latin typeface="Cambria Math" panose="02040503050406030204" pitchFamily="18" charset="0"/>
                                    </a:rPr>
                                  </m:ctrlPr>
                                </m:naryPr>
                                <m:sub>
                                  <m:r>
                                    <m:rPr>
                                      <m:brk m:alnAt="7"/>
                                    </m:rPr>
                                    <a:rPr kumimoji="1" lang="en-US" altLang="ja-JP" sz="4000" b="0" i="1" smtClean="0">
                                      <a:latin typeface="Cambria Math" panose="02040503050406030204" pitchFamily="18" charset="0"/>
                                    </a:rPr>
                                    <m:t>𝑗</m:t>
                                  </m:r>
                                </m:sub>
                                <m:sup/>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𝑗</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𝑖</m:t>
                                      </m:r>
                                    </m:sub>
                                  </m:sSub>
                                  <m:func>
                                    <m:funcPr>
                                      <m:ctrlPr>
                                        <a:rPr kumimoji="1" lang="en-US" altLang="ja-JP" sz="4000" b="0" i="1" smtClean="0">
                                          <a:latin typeface="Cambria Math" panose="02040503050406030204" pitchFamily="18" charset="0"/>
                                        </a:rPr>
                                      </m:ctrlPr>
                                    </m:funcPr>
                                    <m:fName>
                                      <m:r>
                                        <m:rPr>
                                          <m:sty m:val="p"/>
                                        </m:rPr>
                                        <a:rPr kumimoji="1" lang="en-US" altLang="ja-JP" sz="4000" b="0" i="0" smtClean="0">
                                          <a:latin typeface="Cambria Math" panose="02040503050406030204" pitchFamily="18" charset="0"/>
                                        </a:rPr>
                                        <m:t>log</m:t>
                                      </m:r>
                                    </m:fName>
                                    <m:e>
                                      <m:f>
                                        <m:fPr>
                                          <m:ctrlPr>
                                            <a:rPr kumimoji="1" lang="en-US" altLang="ja-JP" sz="4000" b="0" i="1" smtClean="0">
                                              <a:latin typeface="Cambria Math" panose="02040503050406030204" pitchFamily="18" charset="0"/>
                                            </a:rPr>
                                          </m:ctrlPr>
                                        </m:fPr>
                                        <m:num>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𝑗</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𝑖</m:t>
                                              </m:r>
                                            </m:sub>
                                          </m:sSub>
                                        </m:num>
                                        <m:den>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𝑞</m:t>
                                              </m:r>
                                            </m:e>
                                            <m:sub>
                                              <m:r>
                                                <a:rPr kumimoji="1" lang="en-US" altLang="ja-JP" sz="4000" b="0" i="1" smtClean="0">
                                                  <a:latin typeface="Cambria Math" panose="02040503050406030204" pitchFamily="18" charset="0"/>
                                                </a:rPr>
                                                <m:t>𝑗</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𝑖</m:t>
                                              </m:r>
                                            </m:sub>
                                          </m:sSub>
                                        </m:den>
                                      </m:f>
                                    </m:e>
                                  </m:func>
                                </m:e>
                              </m:nary>
                            </m:e>
                          </m:nary>
                        </m:e>
                      </m:nary>
                    </m:oMath>
                  </m:oMathPara>
                </a14:m>
                <a:endParaRPr kumimoji="1" lang="ja-JP" altLang="en-US" sz="4000"/>
              </a:p>
            </p:txBody>
          </p:sp>
        </mc:Choice>
        <mc:Fallback xmlns="">
          <p:sp>
            <p:nvSpPr>
              <p:cNvPr id="6" name="テキスト ボックス 5">
                <a:extLst>
                  <a:ext uri="{FF2B5EF4-FFF2-40B4-BE49-F238E27FC236}">
                    <a16:creationId xmlns:a16="http://schemas.microsoft.com/office/drawing/2014/main" id="{904ABA51-0306-D1CE-B3B2-DCAABCF4BA30}"/>
                  </a:ext>
                </a:extLst>
              </p:cNvPr>
              <p:cNvSpPr txBox="1">
                <a:spLocks noRot="1" noChangeAspect="1" noMove="1" noResize="1" noEditPoints="1" noAdjustHandles="1" noChangeArrowheads="1" noChangeShapeType="1" noTextEdit="1"/>
              </p:cNvSpPr>
              <p:nvPr/>
            </p:nvSpPr>
            <p:spPr>
              <a:xfrm>
                <a:off x="934932" y="3026702"/>
                <a:ext cx="9144298" cy="1655646"/>
              </a:xfrm>
              <a:prstGeom prst="rect">
                <a:avLst/>
              </a:prstGeom>
              <a:blipFill>
                <a:blip r:embed="rId4"/>
                <a:stretch>
                  <a:fillRect l="-6796" t="-131298" b="-1763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2623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B1BA464-2ADB-5151-3FD1-3D8B8B90B2BC}"/>
              </a:ext>
            </a:extLst>
          </p:cNvPr>
          <p:cNvSpPr>
            <a:spLocks noGrp="1"/>
          </p:cNvSpPr>
          <p:nvPr>
            <p:ph type="sldNum" sz="quarter" idx="12"/>
          </p:nvPr>
        </p:nvSpPr>
        <p:spPr/>
        <p:txBody>
          <a:bodyPr/>
          <a:lstStyle/>
          <a:p>
            <a:fld id="{4FAB73BC-B049-4115-A692-8D63A059BFB8}" type="slidenum">
              <a:rPr lang="en-US" smtClean="0"/>
              <a:t>43</a:t>
            </a:fld>
            <a:endParaRPr lang="en-US"/>
          </a:p>
        </p:txBody>
      </p:sp>
      <p:sp>
        <p:nvSpPr>
          <p:cNvPr id="3" name="テキスト ボックス 2">
            <a:extLst>
              <a:ext uri="{FF2B5EF4-FFF2-40B4-BE49-F238E27FC236}">
                <a16:creationId xmlns:a16="http://schemas.microsoft.com/office/drawing/2014/main" id="{2A30C8AC-D436-80B9-E5BE-1DB65D41E520}"/>
              </a:ext>
            </a:extLst>
          </p:cNvPr>
          <p:cNvSpPr txBox="1"/>
          <p:nvPr/>
        </p:nvSpPr>
        <p:spPr>
          <a:xfrm>
            <a:off x="242888" y="200025"/>
            <a:ext cx="5724644" cy="830997"/>
          </a:xfrm>
          <a:prstGeom prst="rect">
            <a:avLst/>
          </a:prstGeom>
          <a:noFill/>
        </p:spPr>
        <p:txBody>
          <a:bodyPr wrap="none" rtlCol="0">
            <a:spAutoFit/>
          </a:bodyPr>
          <a:lstStyle/>
          <a:p>
            <a:r>
              <a:rPr lang="en-US" altLang="ja-JP" sz="4800" dirty="0">
                <a:solidFill>
                  <a:schemeClr val="tx1">
                    <a:lumMod val="50000"/>
                    <a:lumOff val="50000"/>
                  </a:schemeClr>
                </a:solidFill>
              </a:rPr>
              <a:t>①</a:t>
            </a:r>
            <a:r>
              <a:rPr lang="ja-JP" altLang="en-US" sz="4800">
                <a:solidFill>
                  <a:schemeClr val="tx1">
                    <a:lumMod val="50000"/>
                    <a:lumOff val="50000"/>
                  </a:schemeClr>
                </a:solidFill>
              </a:rPr>
              <a:t>近傍の確率の計算</a:t>
            </a:r>
            <a:endParaRPr lang="en-US" altLang="ja-JP" sz="4800" dirty="0">
              <a:solidFill>
                <a:schemeClr val="tx1">
                  <a:lumMod val="50000"/>
                  <a:lumOff val="50000"/>
                </a:schemeClr>
              </a:solidFill>
            </a:endParaRPr>
          </a:p>
        </p:txBody>
      </p:sp>
      <p:sp>
        <p:nvSpPr>
          <p:cNvPr id="4" name="テキスト ボックス 3">
            <a:extLst>
              <a:ext uri="{FF2B5EF4-FFF2-40B4-BE49-F238E27FC236}">
                <a16:creationId xmlns:a16="http://schemas.microsoft.com/office/drawing/2014/main" id="{345A3E73-32A9-A79D-07FB-0ED64C564A68}"/>
              </a:ext>
            </a:extLst>
          </p:cNvPr>
          <p:cNvSpPr txBox="1"/>
          <p:nvPr/>
        </p:nvSpPr>
        <p:spPr>
          <a:xfrm>
            <a:off x="242888" y="1472339"/>
            <a:ext cx="9376285" cy="584775"/>
          </a:xfrm>
          <a:prstGeom prst="rect">
            <a:avLst/>
          </a:prstGeom>
          <a:noFill/>
        </p:spPr>
        <p:txBody>
          <a:bodyPr wrap="none" rtlCol="0">
            <a:spAutoFit/>
          </a:bodyPr>
          <a:lstStyle/>
          <a:p>
            <a:r>
              <a:rPr kumimoji="1" lang="ja-JP" altLang="en-US" sz="3200">
                <a:solidFill>
                  <a:schemeClr val="tx1">
                    <a:lumMod val="50000"/>
                    <a:lumOff val="50000"/>
                  </a:schemeClr>
                </a:solidFill>
              </a:rPr>
              <a:t>データポイント間の距離</a:t>
            </a:r>
            <a:r>
              <a:rPr kumimoji="1" lang="en-US" altLang="ja-JP" sz="3200" dirty="0">
                <a:solidFill>
                  <a:schemeClr val="tx1">
                    <a:lumMod val="50000"/>
                    <a:lumOff val="50000"/>
                  </a:schemeClr>
                </a:solidFill>
              </a:rPr>
              <a:t> </a:t>
            </a:r>
            <a:r>
              <a:rPr kumimoji="1" lang="ja-JP" altLang="en-US" sz="3200">
                <a:solidFill>
                  <a:schemeClr val="tx1">
                    <a:lumMod val="50000"/>
                    <a:lumOff val="50000"/>
                  </a:schemeClr>
                </a:solidFill>
              </a:rPr>
              <a:t>→</a:t>
            </a:r>
            <a:r>
              <a:rPr kumimoji="1" lang="en-US" altLang="ja-JP" sz="3200" dirty="0">
                <a:solidFill>
                  <a:schemeClr val="tx1">
                    <a:lumMod val="50000"/>
                    <a:lumOff val="50000"/>
                  </a:schemeClr>
                </a:solidFill>
              </a:rPr>
              <a:t> </a:t>
            </a:r>
            <a:r>
              <a:rPr kumimoji="1" lang="ja-JP" altLang="en-US" sz="3200">
                <a:solidFill>
                  <a:schemeClr val="tx1">
                    <a:lumMod val="50000"/>
                    <a:lumOff val="50000"/>
                  </a:schemeClr>
                </a:solidFill>
              </a:rPr>
              <a:t>条件付き確率</a:t>
            </a:r>
            <a:r>
              <a:rPr kumimoji="1" lang="en-US" altLang="ja-JP" sz="3200" dirty="0">
                <a:solidFill>
                  <a:schemeClr val="tx1">
                    <a:lumMod val="50000"/>
                    <a:lumOff val="50000"/>
                  </a:schemeClr>
                </a:solidFill>
              </a:rPr>
              <a:t>.  </a:t>
            </a:r>
            <a:r>
              <a:rPr kumimoji="1" lang="ja-JP" altLang="en-US" sz="3200">
                <a:solidFill>
                  <a:schemeClr val="tx1">
                    <a:lumMod val="50000"/>
                    <a:lumOff val="50000"/>
                  </a:schemeClr>
                </a:solidFill>
              </a:rPr>
              <a:t>に変換</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B604B3C-FE38-5BC2-9CF1-446196FB7299}"/>
                  </a:ext>
                </a:extLst>
              </p:cNvPr>
              <p:cNvSpPr txBox="1"/>
              <p:nvPr/>
            </p:nvSpPr>
            <p:spPr>
              <a:xfrm>
                <a:off x="242888" y="2251023"/>
                <a:ext cx="8840497" cy="494815"/>
              </a:xfrm>
              <a:prstGeom prst="rect">
                <a:avLst/>
              </a:prstGeom>
              <a:noFill/>
            </p:spPr>
            <p:txBody>
              <a:bodyPr wrap="none" rtlCol="0">
                <a:spAutoFit/>
              </a:bodyPr>
              <a:lstStyle/>
              <a:p>
                <a:r>
                  <a:rPr lang="ja-JP" altLang="en-US" sz="2400">
                    <a:solidFill>
                      <a:schemeClr val="tx1">
                        <a:lumMod val="50000"/>
                        <a:lumOff val="50000"/>
                      </a:schemeClr>
                    </a:solidFill>
                  </a:rPr>
                  <a:t>データポイント</a:t>
                </a:r>
                <a14:m>
                  <m:oMath xmlns:m="http://schemas.openxmlformats.org/officeDocument/2006/math">
                    <m:sSub>
                      <m:sSubPr>
                        <m:ctrlPr>
                          <a:rPr lang="en-US" altLang="ja-JP" sz="2400" i="1" smtClean="0">
                            <a:solidFill>
                              <a:schemeClr val="tx1">
                                <a:lumMod val="50000"/>
                                <a:lumOff val="50000"/>
                              </a:schemeClr>
                            </a:solidFill>
                            <a:latin typeface="Cambria Math" panose="02040503050406030204" pitchFamily="18" charset="0"/>
                          </a:rPr>
                        </m:ctrlPr>
                      </m:sSubPr>
                      <m:e>
                        <m:r>
                          <a:rPr lang="en-US" altLang="ja-JP" sz="2400" b="0" i="1" smtClean="0">
                            <a:solidFill>
                              <a:schemeClr val="tx1">
                                <a:lumMod val="50000"/>
                                <a:lumOff val="50000"/>
                              </a:schemeClr>
                            </a:solidFill>
                            <a:latin typeface="Cambria Math" panose="02040503050406030204" pitchFamily="18" charset="0"/>
                          </a:rPr>
                          <m:t>𝑥</m:t>
                        </m:r>
                      </m:e>
                      <m:sub>
                        <m:r>
                          <a:rPr lang="en-US" altLang="ja-JP" sz="2400" b="0" i="1" smtClean="0">
                            <a:solidFill>
                              <a:schemeClr val="tx1">
                                <a:lumMod val="50000"/>
                                <a:lumOff val="50000"/>
                              </a:schemeClr>
                            </a:solidFill>
                            <a:latin typeface="Cambria Math" panose="02040503050406030204" pitchFamily="18" charset="0"/>
                          </a:rPr>
                          <m:t>𝑖</m:t>
                        </m:r>
                      </m:sub>
                    </m:sSub>
                  </m:oMath>
                </a14:m>
                <a:r>
                  <a:rPr lang="ja-JP" altLang="en-US" sz="2400">
                    <a:solidFill>
                      <a:schemeClr val="tx1">
                        <a:lumMod val="50000"/>
                        <a:lumOff val="50000"/>
                      </a:schemeClr>
                    </a:solidFill>
                  </a:rPr>
                  <a:t>と</a:t>
                </a:r>
                <a14:m>
                  <m:oMath xmlns:m="http://schemas.openxmlformats.org/officeDocument/2006/math">
                    <m:sSub>
                      <m:sSubPr>
                        <m:ctrlPr>
                          <a:rPr lang="en-US" altLang="ja-JP" sz="2400" i="1">
                            <a:solidFill>
                              <a:schemeClr val="tx1">
                                <a:lumMod val="50000"/>
                                <a:lumOff val="50000"/>
                              </a:schemeClr>
                            </a:solidFill>
                            <a:latin typeface="Cambria Math" panose="02040503050406030204" pitchFamily="18" charset="0"/>
                          </a:rPr>
                        </m:ctrlPr>
                      </m:sSubPr>
                      <m:e>
                        <m:r>
                          <a:rPr lang="en-US" altLang="ja-JP" sz="2400" i="1">
                            <a:solidFill>
                              <a:schemeClr val="tx1">
                                <a:lumMod val="50000"/>
                                <a:lumOff val="50000"/>
                              </a:schemeClr>
                            </a:solidFill>
                            <a:latin typeface="Cambria Math" panose="02040503050406030204" pitchFamily="18" charset="0"/>
                          </a:rPr>
                          <m:t>𝑥</m:t>
                        </m:r>
                      </m:e>
                      <m:sub>
                        <m:r>
                          <a:rPr lang="en-US" altLang="ja-JP" sz="2400" b="0" i="1" smtClean="0">
                            <a:solidFill>
                              <a:schemeClr val="tx1">
                                <a:lumMod val="50000"/>
                                <a:lumOff val="50000"/>
                              </a:schemeClr>
                            </a:solidFill>
                            <a:latin typeface="Cambria Math" panose="02040503050406030204" pitchFamily="18" charset="0"/>
                          </a:rPr>
                          <m:t>𝑗</m:t>
                        </m:r>
                      </m:sub>
                    </m:sSub>
                  </m:oMath>
                </a14:m>
                <a:r>
                  <a:rPr lang="ja-JP" altLang="en-US" sz="2400">
                    <a:solidFill>
                      <a:schemeClr val="tx1">
                        <a:lumMod val="50000"/>
                        <a:lumOff val="50000"/>
                      </a:schemeClr>
                    </a:solidFill>
                  </a:rPr>
                  <a:t>の類似度を、条件付き確率</a:t>
                </a:r>
                <a14:m>
                  <m:oMath xmlns:m="http://schemas.openxmlformats.org/officeDocument/2006/math">
                    <m:sSub>
                      <m:sSubPr>
                        <m:ctrlPr>
                          <a:rPr lang="en-US" altLang="ja-JP" sz="2400" i="1" smtClean="0">
                            <a:solidFill>
                              <a:schemeClr val="tx1">
                                <a:lumMod val="50000"/>
                                <a:lumOff val="50000"/>
                              </a:schemeClr>
                            </a:solidFill>
                            <a:latin typeface="Cambria Math" panose="02040503050406030204" pitchFamily="18" charset="0"/>
                          </a:rPr>
                        </m:ctrlPr>
                      </m:sSubPr>
                      <m:e>
                        <m:r>
                          <a:rPr lang="en-US" altLang="ja-JP" sz="2400" b="0" i="1" smtClean="0">
                            <a:solidFill>
                              <a:schemeClr val="tx1">
                                <a:lumMod val="50000"/>
                                <a:lumOff val="50000"/>
                              </a:schemeClr>
                            </a:solidFill>
                            <a:latin typeface="Cambria Math" panose="02040503050406030204" pitchFamily="18" charset="0"/>
                          </a:rPr>
                          <m:t>𝑝</m:t>
                        </m:r>
                      </m:e>
                      <m:sub>
                        <m:r>
                          <a:rPr lang="en-US" altLang="ja-JP" sz="2400" b="0" i="1" smtClean="0">
                            <a:solidFill>
                              <a:schemeClr val="tx1">
                                <a:lumMod val="50000"/>
                                <a:lumOff val="50000"/>
                              </a:schemeClr>
                            </a:solidFill>
                            <a:latin typeface="Cambria Math" panose="02040503050406030204" pitchFamily="18" charset="0"/>
                          </a:rPr>
                          <m:t>𝑗</m:t>
                        </m:r>
                        <m:r>
                          <a:rPr lang="en-US" altLang="ja-JP" sz="2400" b="0" i="1" smtClean="0">
                            <a:solidFill>
                              <a:schemeClr val="tx1">
                                <a:lumMod val="50000"/>
                                <a:lumOff val="50000"/>
                              </a:schemeClr>
                            </a:solidFill>
                            <a:latin typeface="Cambria Math" panose="02040503050406030204" pitchFamily="18" charset="0"/>
                          </a:rPr>
                          <m:t>|</m:t>
                        </m:r>
                        <m:r>
                          <a:rPr lang="en-US" altLang="ja-JP" sz="2400" b="0" i="1" smtClean="0">
                            <a:solidFill>
                              <a:schemeClr val="tx1">
                                <a:lumMod val="50000"/>
                                <a:lumOff val="50000"/>
                              </a:schemeClr>
                            </a:solidFill>
                            <a:latin typeface="Cambria Math" panose="02040503050406030204" pitchFamily="18" charset="0"/>
                          </a:rPr>
                          <m:t>𝑖</m:t>
                        </m:r>
                      </m:sub>
                    </m:sSub>
                  </m:oMath>
                </a14:m>
                <a:r>
                  <a:rPr lang="ja-JP" altLang="en-US" sz="2400">
                    <a:solidFill>
                      <a:schemeClr val="tx1">
                        <a:lumMod val="50000"/>
                        <a:lumOff val="50000"/>
                      </a:schemeClr>
                    </a:solidFill>
                  </a:rPr>
                  <a:t>として表現</a:t>
                </a:r>
                <a:endParaRPr kumimoji="1" lang="ja-JP" altLang="en-US" sz="2400">
                  <a:solidFill>
                    <a:schemeClr val="tx1">
                      <a:lumMod val="50000"/>
                      <a:lumOff val="50000"/>
                    </a:schemeClr>
                  </a:solidFill>
                </a:endParaRPr>
              </a:p>
            </p:txBody>
          </p:sp>
        </mc:Choice>
        <mc:Fallback xmlns="">
          <p:sp>
            <p:nvSpPr>
              <p:cNvPr id="5" name="テキスト ボックス 4">
                <a:extLst>
                  <a:ext uri="{FF2B5EF4-FFF2-40B4-BE49-F238E27FC236}">
                    <a16:creationId xmlns:a16="http://schemas.microsoft.com/office/drawing/2014/main" id="{BB604B3C-FE38-5BC2-9CF1-446196FB7299}"/>
                  </a:ext>
                </a:extLst>
              </p:cNvPr>
              <p:cNvSpPr txBox="1">
                <a:spLocks noRot="1" noChangeAspect="1" noMove="1" noResize="1" noEditPoints="1" noAdjustHandles="1" noChangeArrowheads="1" noChangeShapeType="1" noTextEdit="1"/>
              </p:cNvSpPr>
              <p:nvPr/>
            </p:nvSpPr>
            <p:spPr>
              <a:xfrm>
                <a:off x="242888" y="2251023"/>
                <a:ext cx="8840497" cy="494815"/>
              </a:xfrm>
              <a:prstGeom prst="rect">
                <a:avLst/>
              </a:prstGeom>
              <a:blipFill>
                <a:blip r:embed="rId2"/>
                <a:stretch>
                  <a:fillRect l="-1148" t="-7500" r="-143"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0F62C3F-4BF8-FAE3-B626-7D9137BAB46C}"/>
                  </a:ext>
                </a:extLst>
              </p:cNvPr>
              <p:cNvSpPr txBox="1"/>
              <p:nvPr/>
            </p:nvSpPr>
            <p:spPr>
              <a:xfrm>
                <a:off x="242888" y="2939747"/>
                <a:ext cx="8090163" cy="491417"/>
              </a:xfrm>
              <a:prstGeom prst="rect">
                <a:avLst/>
              </a:prstGeom>
              <a:noFill/>
            </p:spPr>
            <p:txBody>
              <a:bodyPr wrap="none" rtlCol="0">
                <a:spAutoFit/>
              </a:bodyPr>
              <a:lstStyle/>
              <a:p>
                <a14:m>
                  <m:oMath xmlns:m="http://schemas.openxmlformats.org/officeDocument/2006/math">
                    <m:sSub>
                      <m:sSubPr>
                        <m:ctrlPr>
                          <a:rPr lang="en-US" altLang="ja-JP" sz="2400" i="1" smtClean="0">
                            <a:solidFill>
                              <a:schemeClr val="tx1">
                                <a:lumMod val="50000"/>
                                <a:lumOff val="50000"/>
                              </a:schemeClr>
                            </a:solidFill>
                            <a:latin typeface="Cambria Math" panose="02040503050406030204" pitchFamily="18" charset="0"/>
                          </a:rPr>
                        </m:ctrlPr>
                      </m:sSubPr>
                      <m:e>
                        <m:r>
                          <a:rPr lang="en-US" altLang="ja-JP" sz="2400" b="0" i="1" smtClean="0">
                            <a:solidFill>
                              <a:schemeClr val="tx1">
                                <a:lumMod val="50000"/>
                                <a:lumOff val="50000"/>
                              </a:schemeClr>
                            </a:solidFill>
                            <a:latin typeface="Cambria Math" panose="02040503050406030204" pitchFamily="18" charset="0"/>
                          </a:rPr>
                          <m:t>𝑥</m:t>
                        </m:r>
                      </m:e>
                      <m:sub>
                        <m:r>
                          <a:rPr lang="en-US" altLang="ja-JP" sz="2400" b="0" i="1" smtClean="0">
                            <a:solidFill>
                              <a:schemeClr val="tx1">
                                <a:lumMod val="50000"/>
                                <a:lumOff val="50000"/>
                              </a:schemeClr>
                            </a:solidFill>
                            <a:latin typeface="Cambria Math" panose="02040503050406030204" pitchFamily="18" charset="0"/>
                          </a:rPr>
                          <m:t>𝑗</m:t>
                        </m:r>
                      </m:sub>
                    </m:sSub>
                    <m:r>
                      <a:rPr lang="ja-JP" altLang="en-US" sz="2400" i="1">
                        <a:solidFill>
                          <a:schemeClr val="tx1">
                            <a:lumMod val="50000"/>
                            <a:lumOff val="50000"/>
                          </a:schemeClr>
                        </a:solidFill>
                        <a:latin typeface="Cambria Math" panose="02040503050406030204" pitchFamily="18" charset="0"/>
                      </a:rPr>
                      <m:t>は</m:t>
                    </m:r>
                    <m:sSub>
                      <m:sSubPr>
                        <m:ctrlPr>
                          <a:rPr lang="en-US" altLang="ja-JP" sz="2400" i="1">
                            <a:solidFill>
                              <a:schemeClr val="tx1">
                                <a:lumMod val="50000"/>
                                <a:lumOff val="50000"/>
                              </a:schemeClr>
                            </a:solidFill>
                            <a:latin typeface="Cambria Math" panose="02040503050406030204" pitchFamily="18" charset="0"/>
                          </a:rPr>
                        </m:ctrlPr>
                      </m:sSubPr>
                      <m:e>
                        <m:r>
                          <a:rPr lang="en-US" altLang="ja-JP" sz="2400" i="1">
                            <a:solidFill>
                              <a:schemeClr val="tx1">
                                <a:lumMod val="50000"/>
                                <a:lumOff val="50000"/>
                              </a:schemeClr>
                            </a:solidFill>
                            <a:latin typeface="Cambria Math" panose="02040503050406030204" pitchFamily="18" charset="0"/>
                          </a:rPr>
                          <m:t>𝑥</m:t>
                        </m:r>
                      </m:e>
                      <m:sub>
                        <m:r>
                          <a:rPr lang="en-US" altLang="ja-JP" sz="2400" b="0" i="1" smtClean="0">
                            <a:solidFill>
                              <a:schemeClr val="tx1">
                                <a:lumMod val="50000"/>
                                <a:lumOff val="50000"/>
                              </a:schemeClr>
                            </a:solidFill>
                            <a:latin typeface="Cambria Math" panose="02040503050406030204" pitchFamily="18" charset="0"/>
                          </a:rPr>
                          <m:t>𝑖</m:t>
                        </m:r>
                      </m:sub>
                    </m:sSub>
                  </m:oMath>
                </a14:m>
                <a:r>
                  <a:rPr kumimoji="1" lang="ja-JP" altLang="en-US" sz="2400">
                    <a:solidFill>
                      <a:schemeClr val="tx1">
                        <a:lumMod val="50000"/>
                        <a:lumOff val="50000"/>
                      </a:schemeClr>
                    </a:solidFill>
                  </a:rPr>
                  <a:t>を中心とした</a:t>
                </a:r>
                <a:r>
                  <a:rPr kumimoji="1" lang="ja-JP" altLang="en-US" sz="2400" b="1">
                    <a:solidFill>
                      <a:schemeClr val="tx1">
                        <a:lumMod val="50000"/>
                        <a:lumOff val="50000"/>
                      </a:schemeClr>
                    </a:solidFill>
                  </a:rPr>
                  <a:t>正規分布</a:t>
                </a:r>
                <a:r>
                  <a:rPr kumimoji="1" lang="ja-JP" altLang="en-US" sz="2400">
                    <a:solidFill>
                      <a:schemeClr val="tx1">
                        <a:lumMod val="50000"/>
                        <a:lumOff val="50000"/>
                      </a:schemeClr>
                    </a:solidFill>
                  </a:rPr>
                  <a:t>に基づいて選択されると仮定</a:t>
                </a:r>
              </a:p>
            </p:txBody>
          </p:sp>
        </mc:Choice>
        <mc:Fallback xmlns="">
          <p:sp>
            <p:nvSpPr>
              <p:cNvPr id="6" name="テキスト ボックス 5">
                <a:extLst>
                  <a:ext uri="{FF2B5EF4-FFF2-40B4-BE49-F238E27FC236}">
                    <a16:creationId xmlns:a16="http://schemas.microsoft.com/office/drawing/2014/main" id="{80F62C3F-4BF8-FAE3-B626-7D9137BAB46C}"/>
                  </a:ext>
                </a:extLst>
              </p:cNvPr>
              <p:cNvSpPr txBox="1">
                <a:spLocks noRot="1" noChangeAspect="1" noMove="1" noResize="1" noEditPoints="1" noAdjustHandles="1" noChangeArrowheads="1" noChangeShapeType="1" noTextEdit="1"/>
              </p:cNvSpPr>
              <p:nvPr/>
            </p:nvSpPr>
            <p:spPr>
              <a:xfrm>
                <a:off x="242888" y="2939747"/>
                <a:ext cx="8090163" cy="491417"/>
              </a:xfrm>
              <a:prstGeom prst="rect">
                <a:avLst/>
              </a:prstGeom>
              <a:blipFill>
                <a:blip r:embed="rId3"/>
                <a:stretch>
                  <a:fillRect t="-7500" r="-157"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BAC388F-CD6F-E535-9E1F-0C33351094C9}"/>
                  </a:ext>
                </a:extLst>
              </p:cNvPr>
              <p:cNvSpPr txBox="1"/>
              <p:nvPr/>
            </p:nvSpPr>
            <p:spPr>
              <a:xfrm>
                <a:off x="552944" y="4079664"/>
                <a:ext cx="5707973" cy="22448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1">
                                  <a:lumMod val="50000"/>
                                  <a:lumOff val="50000"/>
                                </a:schemeClr>
                              </a:solidFill>
                              <a:latin typeface="Cambria Math" panose="02040503050406030204" pitchFamily="18" charset="0"/>
                            </a:rPr>
                          </m:ctrlPr>
                        </m:sSubPr>
                        <m:e>
                          <m:r>
                            <a:rPr kumimoji="1" lang="en-US" altLang="ja-JP" sz="3200" b="0" i="1" smtClean="0">
                              <a:solidFill>
                                <a:schemeClr val="tx1">
                                  <a:lumMod val="50000"/>
                                  <a:lumOff val="50000"/>
                                </a:schemeClr>
                              </a:solidFill>
                              <a:latin typeface="Cambria Math" panose="02040503050406030204" pitchFamily="18" charset="0"/>
                            </a:rPr>
                            <m:t>𝑝</m:t>
                          </m:r>
                        </m:e>
                        <m:sub>
                          <m:r>
                            <a:rPr kumimoji="1" lang="en-US" altLang="ja-JP" sz="3200" b="0" i="1" smtClean="0">
                              <a:solidFill>
                                <a:schemeClr val="tx1">
                                  <a:lumMod val="50000"/>
                                  <a:lumOff val="50000"/>
                                </a:schemeClr>
                              </a:solidFill>
                              <a:latin typeface="Cambria Math" panose="02040503050406030204" pitchFamily="18" charset="0"/>
                            </a:rPr>
                            <m:t>𝑗</m:t>
                          </m:r>
                          <m:r>
                            <a:rPr kumimoji="1" lang="en-US" altLang="ja-JP" sz="3200" b="0" i="1" smtClean="0">
                              <a:solidFill>
                                <a:schemeClr val="tx1">
                                  <a:lumMod val="50000"/>
                                  <a:lumOff val="50000"/>
                                </a:schemeClr>
                              </a:solidFill>
                              <a:latin typeface="Cambria Math" panose="02040503050406030204" pitchFamily="18" charset="0"/>
                            </a:rPr>
                            <m:t>|</m:t>
                          </m:r>
                          <m:r>
                            <a:rPr kumimoji="1" lang="en-US" altLang="ja-JP" sz="3200" b="0" i="1" smtClean="0">
                              <a:solidFill>
                                <a:schemeClr val="tx1">
                                  <a:lumMod val="50000"/>
                                  <a:lumOff val="50000"/>
                                </a:schemeClr>
                              </a:solidFill>
                              <a:latin typeface="Cambria Math" panose="02040503050406030204" pitchFamily="18" charset="0"/>
                            </a:rPr>
                            <m:t>𝑖</m:t>
                          </m:r>
                        </m:sub>
                      </m:sSub>
                      <m:r>
                        <a:rPr kumimoji="1" lang="en-US" altLang="ja-JP" sz="3200" b="0" i="1" smtClean="0">
                          <a:solidFill>
                            <a:schemeClr val="tx1">
                              <a:lumMod val="50000"/>
                              <a:lumOff val="50000"/>
                            </a:schemeClr>
                          </a:solidFill>
                          <a:latin typeface="Cambria Math" panose="02040503050406030204" pitchFamily="18" charset="0"/>
                        </a:rPr>
                        <m:t>= </m:t>
                      </m:r>
                      <m:f>
                        <m:fPr>
                          <m:ctrlPr>
                            <a:rPr kumimoji="1" lang="en-US" altLang="ja-JP" sz="3200" b="0" i="1" smtClean="0">
                              <a:solidFill>
                                <a:schemeClr val="tx1">
                                  <a:lumMod val="50000"/>
                                  <a:lumOff val="50000"/>
                                </a:schemeClr>
                              </a:solidFill>
                              <a:latin typeface="Cambria Math" panose="02040503050406030204" pitchFamily="18" charset="0"/>
                            </a:rPr>
                          </m:ctrlPr>
                        </m:fPr>
                        <m:num>
                          <m:r>
                            <m:rPr>
                              <m:sty m:val="p"/>
                            </m:rPr>
                            <a:rPr lang="en-US" altLang="ja-JP" sz="3200">
                              <a:solidFill>
                                <a:schemeClr val="tx1">
                                  <a:lumMod val="50000"/>
                                  <a:lumOff val="50000"/>
                                </a:schemeClr>
                              </a:solidFill>
                              <a:latin typeface="Cambria Math" panose="02040503050406030204" pitchFamily="18" charset="0"/>
                            </a:rPr>
                            <m:t>exp</m:t>
                          </m:r>
                          <m:r>
                            <a:rPr lang="en-US" altLang="ja-JP" sz="3200" i="1">
                              <a:solidFill>
                                <a:schemeClr val="tx1">
                                  <a:lumMod val="50000"/>
                                  <a:lumOff val="50000"/>
                                </a:schemeClr>
                              </a:solidFill>
                              <a:latin typeface="Cambria Math" panose="02040503050406030204" pitchFamily="18" charset="0"/>
                            </a:rPr>
                            <m:t>⁡(−</m:t>
                          </m:r>
                          <m:f>
                            <m:fPr>
                              <m:ctrlPr>
                                <a:rPr lang="en-US" altLang="ja-JP" sz="3200" i="1" smtClean="0">
                                  <a:solidFill>
                                    <a:schemeClr val="tx1">
                                      <a:lumMod val="50000"/>
                                      <a:lumOff val="50000"/>
                                    </a:schemeClr>
                                  </a:solidFill>
                                  <a:latin typeface="Cambria Math" panose="02040503050406030204" pitchFamily="18" charset="0"/>
                                </a:rPr>
                              </m:ctrlPr>
                            </m:fPr>
                            <m:num>
                              <m:sSup>
                                <m:sSupPr>
                                  <m:ctrlPr>
                                    <a:rPr lang="en-US" altLang="ja-JP" sz="3200" i="1">
                                      <a:solidFill>
                                        <a:schemeClr val="tx1">
                                          <a:lumMod val="50000"/>
                                          <a:lumOff val="50000"/>
                                        </a:schemeClr>
                                      </a:solidFill>
                                      <a:latin typeface="Cambria Math" panose="02040503050406030204" pitchFamily="18" charset="0"/>
                                    </a:rPr>
                                  </m:ctrlPr>
                                </m:sSupPr>
                                <m:e>
                                  <m:d>
                                    <m:dPr>
                                      <m:begChr m:val="‖"/>
                                      <m:endChr m:val="‖"/>
                                      <m:ctrlPr>
                                        <a:rPr lang="en-US" altLang="ja-JP" sz="3200" i="1">
                                          <a:solidFill>
                                            <a:schemeClr val="tx1">
                                              <a:lumMod val="50000"/>
                                              <a:lumOff val="50000"/>
                                            </a:schemeClr>
                                          </a:solidFill>
                                          <a:latin typeface="Cambria Math" panose="02040503050406030204" pitchFamily="18" charset="0"/>
                                        </a:rPr>
                                      </m:ctrlPr>
                                    </m:dPr>
                                    <m:e>
                                      <m:sSub>
                                        <m:sSubPr>
                                          <m:ctrlPr>
                                            <a:rPr lang="en-US" altLang="ja-JP" sz="3200" i="1">
                                              <a:solidFill>
                                                <a:schemeClr val="tx1">
                                                  <a:lumMod val="50000"/>
                                                  <a:lumOff val="50000"/>
                                                </a:schemeClr>
                                              </a:solidFill>
                                              <a:latin typeface="Cambria Math" panose="02040503050406030204" pitchFamily="18" charset="0"/>
                                            </a:rPr>
                                          </m:ctrlPr>
                                        </m:sSubPr>
                                        <m:e>
                                          <m:r>
                                            <a:rPr lang="en-US" altLang="ja-JP" sz="3200" i="1">
                                              <a:solidFill>
                                                <a:schemeClr val="tx1">
                                                  <a:lumMod val="50000"/>
                                                  <a:lumOff val="50000"/>
                                                </a:schemeClr>
                                              </a:solidFill>
                                              <a:latin typeface="Cambria Math" panose="02040503050406030204" pitchFamily="18" charset="0"/>
                                            </a:rPr>
                                            <m:t>𝑥</m:t>
                                          </m:r>
                                        </m:e>
                                        <m:sub>
                                          <m:r>
                                            <a:rPr lang="en-US" altLang="ja-JP" sz="3200" i="1">
                                              <a:solidFill>
                                                <a:schemeClr val="tx1">
                                                  <a:lumMod val="50000"/>
                                                  <a:lumOff val="50000"/>
                                                </a:schemeClr>
                                              </a:solidFill>
                                              <a:latin typeface="Cambria Math" panose="02040503050406030204" pitchFamily="18" charset="0"/>
                                            </a:rPr>
                                            <m:t>𝑖</m:t>
                                          </m:r>
                                        </m:sub>
                                      </m:sSub>
                                      <m:r>
                                        <a:rPr lang="en-US" altLang="ja-JP" sz="3200" i="1">
                                          <a:solidFill>
                                            <a:schemeClr val="tx1">
                                              <a:lumMod val="50000"/>
                                              <a:lumOff val="50000"/>
                                            </a:schemeClr>
                                          </a:solidFill>
                                          <a:latin typeface="Cambria Math" panose="02040503050406030204" pitchFamily="18" charset="0"/>
                                        </a:rPr>
                                        <m:t>−</m:t>
                                      </m:r>
                                      <m:sSub>
                                        <m:sSubPr>
                                          <m:ctrlPr>
                                            <a:rPr lang="en-US" altLang="ja-JP" sz="3200" i="1">
                                              <a:solidFill>
                                                <a:schemeClr val="tx1">
                                                  <a:lumMod val="50000"/>
                                                  <a:lumOff val="50000"/>
                                                </a:schemeClr>
                                              </a:solidFill>
                                              <a:latin typeface="Cambria Math" panose="02040503050406030204" pitchFamily="18" charset="0"/>
                                            </a:rPr>
                                          </m:ctrlPr>
                                        </m:sSubPr>
                                        <m:e>
                                          <m:r>
                                            <a:rPr lang="en-US" altLang="ja-JP" sz="3200" i="1">
                                              <a:solidFill>
                                                <a:schemeClr val="tx1">
                                                  <a:lumMod val="50000"/>
                                                  <a:lumOff val="50000"/>
                                                </a:schemeClr>
                                              </a:solidFill>
                                              <a:latin typeface="Cambria Math" panose="02040503050406030204" pitchFamily="18" charset="0"/>
                                            </a:rPr>
                                            <m:t>𝑥</m:t>
                                          </m:r>
                                        </m:e>
                                        <m:sub>
                                          <m:r>
                                            <a:rPr lang="en-US" altLang="ja-JP" sz="3200" i="1">
                                              <a:solidFill>
                                                <a:schemeClr val="tx1">
                                                  <a:lumMod val="50000"/>
                                                  <a:lumOff val="50000"/>
                                                </a:schemeClr>
                                              </a:solidFill>
                                              <a:latin typeface="Cambria Math" panose="02040503050406030204" pitchFamily="18" charset="0"/>
                                            </a:rPr>
                                            <m:t>𝑗</m:t>
                                          </m:r>
                                        </m:sub>
                                      </m:sSub>
                                    </m:e>
                                  </m:d>
                                </m:e>
                                <m:sup>
                                  <m:r>
                                    <a:rPr lang="en-US" altLang="ja-JP" sz="3200" i="1">
                                      <a:solidFill>
                                        <a:schemeClr val="tx1">
                                          <a:lumMod val="50000"/>
                                          <a:lumOff val="50000"/>
                                        </a:schemeClr>
                                      </a:solidFill>
                                      <a:latin typeface="Cambria Math" panose="02040503050406030204" pitchFamily="18" charset="0"/>
                                    </a:rPr>
                                    <m:t>2</m:t>
                                  </m:r>
                                </m:sup>
                              </m:sSup>
                            </m:num>
                            <m:den>
                              <m:r>
                                <a:rPr lang="en-US" altLang="ja-JP" sz="3200" i="1" smtClean="0">
                                  <a:solidFill>
                                    <a:schemeClr val="tx1">
                                      <a:lumMod val="50000"/>
                                      <a:lumOff val="50000"/>
                                    </a:schemeClr>
                                  </a:solidFill>
                                  <a:latin typeface="Cambria Math" panose="02040503050406030204" pitchFamily="18" charset="0"/>
                                </a:rPr>
                                <m:t>2</m:t>
                              </m:r>
                              <m:sSup>
                                <m:sSupPr>
                                  <m:ctrlPr>
                                    <a:rPr lang="en-US" altLang="ja-JP" sz="3200" i="1" smtClean="0">
                                      <a:solidFill>
                                        <a:schemeClr val="tx1">
                                          <a:lumMod val="50000"/>
                                          <a:lumOff val="50000"/>
                                        </a:schemeClr>
                                      </a:solidFill>
                                      <a:latin typeface="Cambria Math" panose="02040503050406030204" pitchFamily="18" charset="0"/>
                                    </a:rPr>
                                  </m:ctrlPr>
                                </m:sSupPr>
                                <m:e>
                                  <m:sSub>
                                    <m:sSubPr>
                                      <m:ctrlPr>
                                        <a:rPr lang="en-US" altLang="ja-JP" sz="3200" i="1" smtClean="0">
                                          <a:solidFill>
                                            <a:schemeClr val="tx1">
                                              <a:lumMod val="50000"/>
                                              <a:lumOff val="50000"/>
                                            </a:schemeClr>
                                          </a:solidFill>
                                          <a:latin typeface="Cambria Math" panose="02040503050406030204" pitchFamily="18" charset="0"/>
                                        </a:rPr>
                                      </m:ctrlPr>
                                    </m:sSubPr>
                                    <m:e>
                                      <m:r>
                                        <a:rPr lang="en-US" altLang="ja-JP" sz="3200" i="1" smtClean="0">
                                          <a:solidFill>
                                            <a:schemeClr val="tx1">
                                              <a:lumMod val="50000"/>
                                              <a:lumOff val="50000"/>
                                            </a:schemeClr>
                                          </a:solidFill>
                                          <a:latin typeface="Cambria Math" panose="02040503050406030204" pitchFamily="18" charset="0"/>
                                          <a:ea typeface="Cambria Math" panose="02040503050406030204" pitchFamily="18" charset="0"/>
                                        </a:rPr>
                                        <m:t>𝜎</m:t>
                                      </m:r>
                                    </m:e>
                                    <m:sub>
                                      <m:r>
                                        <a:rPr lang="en-US" altLang="ja-JP" sz="3200" b="0" i="1" smtClean="0">
                                          <a:solidFill>
                                            <a:schemeClr val="tx1">
                                              <a:lumMod val="50000"/>
                                              <a:lumOff val="50000"/>
                                            </a:schemeClr>
                                          </a:solidFill>
                                          <a:latin typeface="Cambria Math" panose="02040503050406030204" pitchFamily="18" charset="0"/>
                                        </a:rPr>
                                        <m:t>𝑖</m:t>
                                      </m:r>
                                    </m:sub>
                                  </m:sSub>
                                </m:e>
                                <m:sup>
                                  <m:r>
                                    <a:rPr lang="en-US" altLang="ja-JP" sz="3200" i="1">
                                      <a:solidFill>
                                        <a:schemeClr val="tx1">
                                          <a:lumMod val="50000"/>
                                          <a:lumOff val="50000"/>
                                        </a:schemeClr>
                                      </a:solidFill>
                                      <a:latin typeface="Cambria Math" panose="02040503050406030204" pitchFamily="18" charset="0"/>
                                    </a:rPr>
                                    <m:t>2</m:t>
                                  </m:r>
                                </m:sup>
                              </m:sSup>
                            </m:den>
                          </m:f>
                          <m:r>
                            <a:rPr lang="en-US" altLang="ja-JP" sz="3200" b="0" i="1" smtClean="0">
                              <a:solidFill>
                                <a:schemeClr val="tx1">
                                  <a:lumMod val="50000"/>
                                  <a:lumOff val="50000"/>
                                </a:schemeClr>
                              </a:solidFill>
                              <a:latin typeface="Cambria Math" panose="02040503050406030204" pitchFamily="18" charset="0"/>
                            </a:rPr>
                            <m:t>)</m:t>
                          </m:r>
                        </m:num>
                        <m:den>
                          <m:nary>
                            <m:naryPr>
                              <m:chr m:val="∑"/>
                              <m:limLoc m:val="subSup"/>
                              <m:supHide m:val="on"/>
                              <m:ctrlPr>
                                <a:rPr kumimoji="1" lang="en-US" altLang="ja-JP" sz="3200" b="0" i="1" smtClean="0">
                                  <a:solidFill>
                                    <a:schemeClr val="tx1">
                                      <a:lumMod val="50000"/>
                                      <a:lumOff val="50000"/>
                                    </a:schemeClr>
                                  </a:solidFill>
                                  <a:latin typeface="Cambria Math" panose="02040503050406030204" pitchFamily="18" charset="0"/>
                                </a:rPr>
                              </m:ctrlPr>
                            </m:naryPr>
                            <m:sub>
                              <m:r>
                                <m:rPr>
                                  <m:brk m:alnAt="9"/>
                                </m:rPr>
                                <a:rPr kumimoji="1" lang="en-US" altLang="ja-JP" sz="3200" b="0" i="1" smtClean="0">
                                  <a:solidFill>
                                    <a:schemeClr val="tx1">
                                      <a:lumMod val="50000"/>
                                      <a:lumOff val="50000"/>
                                    </a:schemeClr>
                                  </a:solidFill>
                                  <a:latin typeface="Cambria Math" panose="02040503050406030204" pitchFamily="18" charset="0"/>
                                </a:rPr>
                                <m:t>𝑘</m:t>
                              </m:r>
                              <m:r>
                                <a:rPr kumimoji="1" lang="en-US" altLang="ja-JP" sz="3200" b="0" i="1" smtClean="0">
                                  <a:solidFill>
                                    <a:schemeClr val="tx1">
                                      <a:lumMod val="50000"/>
                                      <a:lumOff val="50000"/>
                                    </a:schemeClr>
                                  </a:solidFill>
                                  <a:latin typeface="Cambria Math" panose="02040503050406030204" pitchFamily="18" charset="0"/>
                                  <a:ea typeface="Cambria Math" panose="02040503050406030204" pitchFamily="18" charset="0"/>
                                </a:rPr>
                                <m:t>≠</m:t>
                              </m:r>
                              <m:r>
                                <a:rPr kumimoji="1" lang="en-US" altLang="ja-JP" sz="3200" b="0" i="1" smtClean="0">
                                  <a:solidFill>
                                    <a:schemeClr val="tx1">
                                      <a:lumMod val="50000"/>
                                      <a:lumOff val="50000"/>
                                    </a:schemeClr>
                                  </a:solidFill>
                                  <a:latin typeface="Cambria Math" panose="02040503050406030204" pitchFamily="18" charset="0"/>
                                  <a:ea typeface="Cambria Math" panose="02040503050406030204" pitchFamily="18" charset="0"/>
                                </a:rPr>
                                <m:t>𝑖</m:t>
                              </m:r>
                            </m:sub>
                            <m:sup/>
                            <m:e>
                              <m:r>
                                <m:rPr>
                                  <m:sty m:val="p"/>
                                </m:rPr>
                                <a:rPr kumimoji="1" lang="en-US" altLang="ja-JP" sz="3200" b="0" i="0" smtClean="0">
                                  <a:solidFill>
                                    <a:schemeClr val="tx1">
                                      <a:lumMod val="50000"/>
                                      <a:lumOff val="50000"/>
                                    </a:schemeClr>
                                  </a:solidFill>
                                  <a:latin typeface="Cambria Math" panose="02040503050406030204" pitchFamily="18" charset="0"/>
                                </a:rPr>
                                <m:t>exp</m:t>
                              </m:r>
                              <m:r>
                                <a:rPr kumimoji="1" lang="en-US" altLang="ja-JP" sz="3200" b="0" i="1" smtClean="0">
                                  <a:solidFill>
                                    <a:schemeClr val="tx1">
                                      <a:lumMod val="50000"/>
                                      <a:lumOff val="50000"/>
                                    </a:schemeClr>
                                  </a:solidFill>
                                  <a:latin typeface="Cambria Math" panose="02040503050406030204" pitchFamily="18" charset="0"/>
                                </a:rPr>
                                <m:t>⁡(−</m:t>
                              </m:r>
                              <m:f>
                                <m:fPr>
                                  <m:ctrlPr>
                                    <a:rPr kumimoji="1" lang="en-US" altLang="ja-JP" sz="3200" b="0" i="1" smtClean="0">
                                      <a:solidFill>
                                        <a:schemeClr val="tx1">
                                          <a:lumMod val="50000"/>
                                          <a:lumOff val="50000"/>
                                        </a:schemeClr>
                                      </a:solidFill>
                                      <a:latin typeface="Cambria Math" panose="02040503050406030204" pitchFamily="18" charset="0"/>
                                    </a:rPr>
                                  </m:ctrlPr>
                                </m:fPr>
                                <m:num>
                                  <m:sSup>
                                    <m:sSupPr>
                                      <m:ctrlPr>
                                        <a:rPr kumimoji="1" lang="en-US" altLang="ja-JP" sz="3200" b="0" i="1" smtClean="0">
                                          <a:solidFill>
                                            <a:schemeClr val="tx1">
                                              <a:lumMod val="50000"/>
                                              <a:lumOff val="50000"/>
                                            </a:schemeClr>
                                          </a:solidFill>
                                          <a:latin typeface="Cambria Math" panose="02040503050406030204" pitchFamily="18" charset="0"/>
                                        </a:rPr>
                                      </m:ctrlPr>
                                    </m:sSupPr>
                                    <m:e>
                                      <m:d>
                                        <m:dPr>
                                          <m:begChr m:val="‖"/>
                                          <m:endChr m:val="‖"/>
                                          <m:ctrlPr>
                                            <a:rPr kumimoji="1" lang="en-US" altLang="ja-JP" sz="3200" b="0" i="1" smtClean="0">
                                              <a:solidFill>
                                                <a:schemeClr val="tx1">
                                                  <a:lumMod val="50000"/>
                                                  <a:lumOff val="50000"/>
                                                </a:schemeClr>
                                              </a:solidFill>
                                              <a:latin typeface="Cambria Math" panose="02040503050406030204" pitchFamily="18" charset="0"/>
                                            </a:rPr>
                                          </m:ctrlPr>
                                        </m:dPr>
                                        <m:e>
                                          <m:sSub>
                                            <m:sSubPr>
                                              <m:ctrlPr>
                                                <a:rPr kumimoji="1" lang="en-US" altLang="ja-JP" sz="3200" b="0" i="1" smtClean="0">
                                                  <a:solidFill>
                                                    <a:schemeClr val="tx1">
                                                      <a:lumMod val="50000"/>
                                                      <a:lumOff val="50000"/>
                                                    </a:schemeClr>
                                                  </a:solidFill>
                                                  <a:latin typeface="Cambria Math" panose="02040503050406030204" pitchFamily="18" charset="0"/>
                                                </a:rPr>
                                              </m:ctrlPr>
                                            </m:sSubPr>
                                            <m:e>
                                              <m:r>
                                                <a:rPr kumimoji="1" lang="en-US" altLang="ja-JP" sz="3200" b="0" i="1" smtClean="0">
                                                  <a:solidFill>
                                                    <a:schemeClr val="tx1">
                                                      <a:lumMod val="50000"/>
                                                      <a:lumOff val="50000"/>
                                                    </a:schemeClr>
                                                  </a:solidFill>
                                                  <a:latin typeface="Cambria Math" panose="02040503050406030204" pitchFamily="18" charset="0"/>
                                                </a:rPr>
                                                <m:t>𝑥</m:t>
                                              </m:r>
                                            </m:e>
                                            <m:sub>
                                              <m:r>
                                                <a:rPr kumimoji="1" lang="en-US" altLang="ja-JP" sz="3200" b="0" i="1" smtClean="0">
                                                  <a:solidFill>
                                                    <a:schemeClr val="tx1">
                                                      <a:lumMod val="50000"/>
                                                      <a:lumOff val="50000"/>
                                                    </a:schemeClr>
                                                  </a:solidFill>
                                                  <a:latin typeface="Cambria Math" panose="02040503050406030204" pitchFamily="18" charset="0"/>
                                                </a:rPr>
                                                <m:t>𝑖</m:t>
                                              </m:r>
                                            </m:sub>
                                          </m:sSub>
                                          <m:r>
                                            <a:rPr kumimoji="1" lang="en-US" altLang="ja-JP" sz="3200" b="0" i="1" smtClean="0">
                                              <a:solidFill>
                                                <a:schemeClr val="tx1">
                                                  <a:lumMod val="50000"/>
                                                  <a:lumOff val="50000"/>
                                                </a:schemeClr>
                                              </a:solidFill>
                                              <a:latin typeface="Cambria Math" panose="02040503050406030204" pitchFamily="18" charset="0"/>
                                            </a:rPr>
                                            <m:t>−</m:t>
                                          </m:r>
                                          <m:sSub>
                                            <m:sSubPr>
                                              <m:ctrlPr>
                                                <a:rPr kumimoji="1" lang="en-US" altLang="ja-JP" sz="3200" b="0" i="1" smtClean="0">
                                                  <a:solidFill>
                                                    <a:schemeClr val="tx1">
                                                      <a:lumMod val="50000"/>
                                                      <a:lumOff val="50000"/>
                                                    </a:schemeClr>
                                                  </a:solidFill>
                                                  <a:latin typeface="Cambria Math" panose="02040503050406030204" pitchFamily="18" charset="0"/>
                                                </a:rPr>
                                              </m:ctrlPr>
                                            </m:sSubPr>
                                            <m:e>
                                              <m:r>
                                                <a:rPr kumimoji="1" lang="en-US" altLang="ja-JP" sz="3200" b="0" i="1" smtClean="0">
                                                  <a:solidFill>
                                                    <a:schemeClr val="tx1">
                                                      <a:lumMod val="50000"/>
                                                      <a:lumOff val="50000"/>
                                                    </a:schemeClr>
                                                  </a:solidFill>
                                                  <a:latin typeface="Cambria Math" panose="02040503050406030204" pitchFamily="18" charset="0"/>
                                                </a:rPr>
                                                <m:t>𝑥</m:t>
                                              </m:r>
                                            </m:e>
                                            <m:sub>
                                              <m:r>
                                                <a:rPr kumimoji="1" lang="en-US" altLang="ja-JP" sz="3200" b="0" i="1" smtClean="0">
                                                  <a:solidFill>
                                                    <a:schemeClr val="tx1">
                                                      <a:lumMod val="50000"/>
                                                      <a:lumOff val="50000"/>
                                                    </a:schemeClr>
                                                  </a:solidFill>
                                                  <a:latin typeface="Cambria Math" panose="02040503050406030204" pitchFamily="18" charset="0"/>
                                                </a:rPr>
                                                <m:t>𝑘</m:t>
                                              </m:r>
                                            </m:sub>
                                          </m:sSub>
                                        </m:e>
                                      </m:d>
                                    </m:e>
                                    <m:sup>
                                      <m:r>
                                        <a:rPr kumimoji="1" lang="en-US" altLang="ja-JP" sz="3200" b="0" i="1" smtClean="0">
                                          <a:solidFill>
                                            <a:schemeClr val="tx1">
                                              <a:lumMod val="50000"/>
                                              <a:lumOff val="50000"/>
                                            </a:schemeClr>
                                          </a:solidFill>
                                          <a:latin typeface="Cambria Math" panose="02040503050406030204" pitchFamily="18" charset="0"/>
                                        </a:rPr>
                                        <m:t>2</m:t>
                                      </m:r>
                                    </m:sup>
                                  </m:sSup>
                                </m:num>
                                <m:den>
                                  <m:r>
                                    <a:rPr kumimoji="1" lang="en-US" altLang="ja-JP" sz="3200" b="0" i="1" smtClean="0">
                                      <a:solidFill>
                                        <a:schemeClr val="tx1">
                                          <a:lumMod val="50000"/>
                                          <a:lumOff val="50000"/>
                                        </a:schemeClr>
                                      </a:solidFill>
                                      <a:latin typeface="Cambria Math" panose="02040503050406030204" pitchFamily="18" charset="0"/>
                                    </a:rPr>
                                    <m:t>2</m:t>
                                  </m:r>
                                  <m:sSup>
                                    <m:sSupPr>
                                      <m:ctrlPr>
                                        <a:rPr kumimoji="1" lang="en-US" altLang="ja-JP" sz="3200" b="0" i="1" smtClean="0">
                                          <a:solidFill>
                                            <a:schemeClr val="tx1">
                                              <a:lumMod val="50000"/>
                                              <a:lumOff val="50000"/>
                                            </a:schemeClr>
                                          </a:solidFill>
                                          <a:latin typeface="Cambria Math" panose="02040503050406030204" pitchFamily="18" charset="0"/>
                                        </a:rPr>
                                      </m:ctrlPr>
                                    </m:sSupPr>
                                    <m:e>
                                      <m:sSub>
                                        <m:sSubPr>
                                          <m:ctrlPr>
                                            <a:rPr lang="en-US" altLang="ja-JP" sz="3200" i="1">
                                              <a:solidFill>
                                                <a:schemeClr val="tx1">
                                                  <a:lumMod val="50000"/>
                                                  <a:lumOff val="50000"/>
                                                </a:schemeClr>
                                              </a:solidFill>
                                              <a:latin typeface="Cambria Math" panose="02040503050406030204" pitchFamily="18" charset="0"/>
                                            </a:rPr>
                                          </m:ctrlPr>
                                        </m:sSubPr>
                                        <m:e>
                                          <m:r>
                                            <a:rPr lang="en-US" altLang="ja-JP" sz="3200" i="1">
                                              <a:solidFill>
                                                <a:schemeClr val="tx1">
                                                  <a:lumMod val="50000"/>
                                                  <a:lumOff val="50000"/>
                                                </a:schemeClr>
                                              </a:solidFill>
                                              <a:latin typeface="Cambria Math" panose="02040503050406030204" pitchFamily="18" charset="0"/>
                                              <a:ea typeface="Cambria Math" panose="02040503050406030204" pitchFamily="18" charset="0"/>
                                            </a:rPr>
                                            <m:t>𝜎</m:t>
                                          </m:r>
                                        </m:e>
                                        <m:sub>
                                          <m:r>
                                            <a:rPr lang="en-US" altLang="ja-JP" sz="3200" i="1">
                                              <a:solidFill>
                                                <a:schemeClr val="tx1">
                                                  <a:lumMod val="50000"/>
                                                  <a:lumOff val="50000"/>
                                                </a:schemeClr>
                                              </a:solidFill>
                                              <a:latin typeface="Cambria Math" panose="02040503050406030204" pitchFamily="18" charset="0"/>
                                            </a:rPr>
                                            <m:t>𝑖</m:t>
                                          </m:r>
                                        </m:sub>
                                      </m:sSub>
                                    </m:e>
                                    <m:sup>
                                      <m:r>
                                        <a:rPr kumimoji="1" lang="en-US" altLang="ja-JP" sz="3200" b="0" i="1" smtClean="0">
                                          <a:solidFill>
                                            <a:schemeClr val="tx1">
                                              <a:lumMod val="50000"/>
                                              <a:lumOff val="50000"/>
                                            </a:schemeClr>
                                          </a:solidFill>
                                          <a:latin typeface="Cambria Math" panose="02040503050406030204" pitchFamily="18" charset="0"/>
                                        </a:rPr>
                                        <m:t>2</m:t>
                                      </m:r>
                                    </m:sup>
                                  </m:sSup>
                                </m:den>
                              </m:f>
                              <m:r>
                                <a:rPr kumimoji="1" lang="en-US" altLang="ja-JP" sz="3200" b="0" i="1" smtClean="0">
                                  <a:solidFill>
                                    <a:schemeClr val="tx1">
                                      <a:lumMod val="50000"/>
                                      <a:lumOff val="50000"/>
                                    </a:schemeClr>
                                  </a:solidFill>
                                  <a:latin typeface="Cambria Math" panose="02040503050406030204" pitchFamily="18" charset="0"/>
                                </a:rPr>
                                <m:t>)</m:t>
                              </m:r>
                            </m:e>
                          </m:nary>
                        </m:den>
                      </m:f>
                    </m:oMath>
                  </m:oMathPara>
                </a14:m>
                <a:endParaRPr kumimoji="1" lang="ja-JP" altLang="en-US" sz="3200">
                  <a:solidFill>
                    <a:schemeClr val="tx1">
                      <a:lumMod val="50000"/>
                      <a:lumOff val="50000"/>
                    </a:schemeClr>
                  </a:solidFill>
                </a:endParaRPr>
              </a:p>
            </p:txBody>
          </p:sp>
        </mc:Choice>
        <mc:Fallback xmlns="">
          <p:sp>
            <p:nvSpPr>
              <p:cNvPr id="7" name="テキスト ボックス 6">
                <a:extLst>
                  <a:ext uri="{FF2B5EF4-FFF2-40B4-BE49-F238E27FC236}">
                    <a16:creationId xmlns:a16="http://schemas.microsoft.com/office/drawing/2014/main" id="{DBAC388F-CD6F-E535-9E1F-0C33351094C9}"/>
                  </a:ext>
                </a:extLst>
              </p:cNvPr>
              <p:cNvSpPr txBox="1">
                <a:spLocks noRot="1" noChangeAspect="1" noMove="1" noResize="1" noEditPoints="1" noAdjustHandles="1" noChangeArrowheads="1" noChangeShapeType="1" noTextEdit="1"/>
              </p:cNvSpPr>
              <p:nvPr/>
            </p:nvSpPr>
            <p:spPr>
              <a:xfrm>
                <a:off x="552944" y="4079664"/>
                <a:ext cx="5707973" cy="2244845"/>
              </a:xfrm>
              <a:prstGeom prst="rect">
                <a:avLst/>
              </a:prstGeom>
              <a:blipFill>
                <a:blip r:embed="rId4"/>
                <a:stretch>
                  <a:fillRect b="-44068"/>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FAC95777-AE6B-7966-86F2-6AFBD2989A80}"/>
              </a:ext>
            </a:extLst>
          </p:cNvPr>
          <p:cNvSpPr txBox="1"/>
          <p:nvPr/>
        </p:nvSpPr>
        <p:spPr>
          <a:xfrm>
            <a:off x="5796017" y="4755143"/>
            <a:ext cx="2311851" cy="400110"/>
          </a:xfrm>
          <a:prstGeom prst="rect">
            <a:avLst/>
          </a:prstGeom>
          <a:noFill/>
        </p:spPr>
        <p:txBody>
          <a:bodyPr wrap="none" rtlCol="0">
            <a:spAutoFit/>
          </a:bodyPr>
          <a:lstStyle/>
          <a:p>
            <a:r>
              <a:rPr lang="en-US" altLang="ja-JP" sz="2000" dirty="0">
                <a:solidFill>
                  <a:schemeClr val="tx1">
                    <a:lumMod val="50000"/>
                    <a:lumOff val="50000"/>
                  </a:schemeClr>
                </a:solidFill>
              </a:rPr>
              <a:t>j</a:t>
            </a:r>
            <a:r>
              <a:rPr kumimoji="1" lang="ja-JP" altLang="en-US" sz="2000">
                <a:solidFill>
                  <a:schemeClr val="tx1">
                    <a:lumMod val="50000"/>
                    <a:lumOff val="50000"/>
                  </a:schemeClr>
                </a:solidFill>
              </a:rPr>
              <a:t>が近傍である確率</a:t>
            </a:r>
          </a:p>
        </p:txBody>
      </p:sp>
      <p:sp>
        <p:nvSpPr>
          <p:cNvPr id="11" name="テキスト ボックス 10">
            <a:extLst>
              <a:ext uri="{FF2B5EF4-FFF2-40B4-BE49-F238E27FC236}">
                <a16:creationId xmlns:a16="http://schemas.microsoft.com/office/drawing/2014/main" id="{D015B02C-402A-92EE-9099-BCAF198EA79E}"/>
              </a:ext>
            </a:extLst>
          </p:cNvPr>
          <p:cNvSpPr txBox="1"/>
          <p:nvPr/>
        </p:nvSpPr>
        <p:spPr>
          <a:xfrm>
            <a:off x="6218409" y="5378214"/>
            <a:ext cx="1467068" cy="400110"/>
          </a:xfrm>
          <a:prstGeom prst="rect">
            <a:avLst/>
          </a:prstGeom>
          <a:noFill/>
        </p:spPr>
        <p:txBody>
          <a:bodyPr wrap="none" rtlCol="0">
            <a:spAutoFit/>
          </a:bodyPr>
          <a:lstStyle/>
          <a:p>
            <a:r>
              <a:rPr kumimoji="1" lang="ja-JP" altLang="en-US" sz="2000">
                <a:solidFill>
                  <a:schemeClr val="tx1">
                    <a:lumMod val="50000"/>
                    <a:lumOff val="50000"/>
                  </a:schemeClr>
                </a:solidFill>
              </a:rPr>
              <a:t>全体の確率</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90731F1A-0134-7A25-93E5-C69036FB0731}"/>
                  </a:ext>
                </a:extLst>
              </p:cNvPr>
              <p:cNvSpPr txBox="1"/>
              <p:nvPr/>
            </p:nvSpPr>
            <p:spPr>
              <a:xfrm>
                <a:off x="7653987" y="5344674"/>
                <a:ext cx="3930371" cy="1378647"/>
              </a:xfrm>
              <a:prstGeom prst="rect">
                <a:avLst/>
              </a:prstGeom>
              <a:noFill/>
            </p:spPr>
            <p:txBody>
              <a:bodyPr wrap="none" rtlCol="0">
                <a:spAutoFit/>
              </a:bodyPr>
              <a:lstStyle/>
              <a:p>
                <a14:m>
                  <m:oMath xmlns:m="http://schemas.openxmlformats.org/officeDocument/2006/math">
                    <m:sSup>
                      <m:sSupPr>
                        <m:ctrlPr>
                          <a:rPr lang="en-US" altLang="ja-JP" sz="4000" i="1" smtClean="0">
                            <a:solidFill>
                              <a:srgbClr val="FF0000"/>
                            </a:solidFill>
                            <a:latin typeface="Cambria Math" panose="02040503050406030204" pitchFamily="18" charset="0"/>
                          </a:rPr>
                        </m:ctrlPr>
                      </m:sSupPr>
                      <m:e>
                        <m:sSub>
                          <m:sSubPr>
                            <m:ctrlPr>
                              <a:rPr lang="en-US" altLang="ja-JP" sz="4000" i="1" smtClean="0">
                                <a:solidFill>
                                  <a:srgbClr val="FF0000"/>
                                </a:solidFill>
                                <a:latin typeface="Cambria Math" panose="02040503050406030204" pitchFamily="18" charset="0"/>
                              </a:rPr>
                            </m:ctrlPr>
                          </m:sSubPr>
                          <m:e>
                            <m:r>
                              <a:rPr lang="en-US" altLang="ja-JP" sz="4000" i="1" smtClean="0">
                                <a:solidFill>
                                  <a:srgbClr val="FF0000"/>
                                </a:solidFill>
                                <a:latin typeface="Cambria Math" panose="02040503050406030204" pitchFamily="18" charset="0"/>
                                <a:ea typeface="Cambria Math" panose="02040503050406030204" pitchFamily="18" charset="0"/>
                              </a:rPr>
                              <m:t>𝜎</m:t>
                            </m:r>
                          </m:e>
                          <m:sub>
                            <m:r>
                              <a:rPr lang="en-US" altLang="ja-JP" sz="4000" b="0" i="1" smtClean="0">
                                <a:solidFill>
                                  <a:srgbClr val="FF0000"/>
                                </a:solidFill>
                                <a:latin typeface="Cambria Math" panose="02040503050406030204" pitchFamily="18" charset="0"/>
                              </a:rPr>
                              <m:t>𝑖</m:t>
                            </m:r>
                          </m:sub>
                        </m:sSub>
                      </m:e>
                      <m:sup>
                        <m:r>
                          <a:rPr lang="en-US" altLang="ja-JP" sz="4000" i="1">
                            <a:solidFill>
                              <a:srgbClr val="FF0000"/>
                            </a:solidFill>
                            <a:latin typeface="Cambria Math" panose="02040503050406030204" pitchFamily="18" charset="0"/>
                          </a:rPr>
                          <m:t>2</m:t>
                        </m:r>
                      </m:sup>
                    </m:sSup>
                  </m:oMath>
                </a14:m>
                <a:r>
                  <a:rPr kumimoji="1" lang="ja-JP" altLang="en-US" sz="4000">
                    <a:solidFill>
                      <a:srgbClr val="FF0000"/>
                    </a:solidFill>
                  </a:rPr>
                  <a:t>は後述</a:t>
                </a:r>
                <a:r>
                  <a:rPr kumimoji="1" lang="ja-JP" altLang="en-US" sz="4000"/>
                  <a:t>で調整</a:t>
                </a:r>
                <a:endParaRPr kumimoji="1" lang="en-US" altLang="ja-JP" sz="4000" dirty="0"/>
              </a:p>
              <a:p>
                <a:pPr/>
                <a14:m>
                  <m:oMathPara xmlns:m="http://schemas.openxmlformats.org/officeDocument/2006/math">
                    <m:oMathParaPr>
                      <m:jc m:val="centerGroup"/>
                    </m:oMathParaPr>
                    <m:oMath xmlns:m="http://schemas.openxmlformats.org/officeDocument/2006/math">
                      <m:sSub>
                        <m:sSubPr>
                          <m:ctrlPr>
                            <a:rPr kumimoji="1" lang="en-US" altLang="ja-JP" sz="4000" i="1" smtClean="0">
                              <a:solidFill>
                                <a:schemeClr val="tx1">
                                  <a:lumMod val="50000"/>
                                  <a:lumOff val="50000"/>
                                </a:schemeClr>
                              </a:solidFill>
                              <a:latin typeface="Cambria Math" panose="02040503050406030204" pitchFamily="18" charset="0"/>
                            </a:rPr>
                          </m:ctrlPr>
                        </m:sSubPr>
                        <m:e>
                          <m:r>
                            <a:rPr kumimoji="1" lang="en-US" altLang="ja-JP" sz="4000" b="0" i="1" smtClean="0">
                              <a:solidFill>
                                <a:schemeClr val="tx1">
                                  <a:lumMod val="50000"/>
                                  <a:lumOff val="50000"/>
                                </a:schemeClr>
                              </a:solidFill>
                              <a:latin typeface="Cambria Math" panose="02040503050406030204" pitchFamily="18" charset="0"/>
                            </a:rPr>
                            <m:t>𝑝</m:t>
                          </m:r>
                        </m:e>
                        <m:sub>
                          <m:r>
                            <a:rPr kumimoji="1" lang="en-US" altLang="ja-JP" sz="4000" b="0" i="1" smtClean="0">
                              <a:solidFill>
                                <a:schemeClr val="tx1">
                                  <a:lumMod val="50000"/>
                                  <a:lumOff val="50000"/>
                                </a:schemeClr>
                              </a:solidFill>
                              <a:latin typeface="Cambria Math" panose="02040503050406030204" pitchFamily="18" charset="0"/>
                            </a:rPr>
                            <m:t>𝑖</m:t>
                          </m:r>
                          <m:r>
                            <a:rPr kumimoji="1" lang="en-US" altLang="ja-JP" sz="4000" b="0" i="1" smtClean="0">
                              <a:solidFill>
                                <a:schemeClr val="tx1">
                                  <a:lumMod val="50000"/>
                                  <a:lumOff val="50000"/>
                                </a:schemeClr>
                              </a:solidFill>
                              <a:latin typeface="Cambria Math" panose="02040503050406030204" pitchFamily="18" charset="0"/>
                            </a:rPr>
                            <m:t>|</m:t>
                          </m:r>
                          <m:r>
                            <a:rPr kumimoji="1" lang="en-US" altLang="ja-JP" sz="4000" b="0" i="1" smtClean="0">
                              <a:solidFill>
                                <a:schemeClr val="tx1">
                                  <a:lumMod val="50000"/>
                                  <a:lumOff val="50000"/>
                                </a:schemeClr>
                              </a:solidFill>
                              <a:latin typeface="Cambria Math" panose="02040503050406030204" pitchFamily="18" charset="0"/>
                            </a:rPr>
                            <m:t>𝑖</m:t>
                          </m:r>
                          <m:r>
                            <a:rPr kumimoji="1" lang="en-US" altLang="ja-JP" sz="4000" b="0" i="1" smtClean="0">
                              <a:solidFill>
                                <a:schemeClr val="tx1">
                                  <a:lumMod val="50000"/>
                                  <a:lumOff val="50000"/>
                                </a:schemeClr>
                              </a:solidFill>
                              <a:latin typeface="Cambria Math" panose="02040503050406030204" pitchFamily="18" charset="0"/>
                            </a:rPr>
                            <m:t> </m:t>
                          </m:r>
                        </m:sub>
                      </m:sSub>
                      <m:r>
                        <a:rPr kumimoji="1" lang="en-US" altLang="ja-JP" sz="4000" b="0" i="1" smtClean="0">
                          <a:solidFill>
                            <a:schemeClr val="tx1">
                              <a:lumMod val="50000"/>
                              <a:lumOff val="50000"/>
                            </a:schemeClr>
                          </a:solidFill>
                          <a:latin typeface="Cambria Math" panose="02040503050406030204" pitchFamily="18" charset="0"/>
                        </a:rPr>
                        <m:t>=0</m:t>
                      </m:r>
                    </m:oMath>
                  </m:oMathPara>
                </a14:m>
                <a:endParaRPr kumimoji="1" lang="ja-JP" altLang="en-US" sz="4000"/>
              </a:p>
            </p:txBody>
          </p:sp>
        </mc:Choice>
        <mc:Fallback xmlns="">
          <p:sp>
            <p:nvSpPr>
              <p:cNvPr id="13" name="テキスト ボックス 12">
                <a:extLst>
                  <a:ext uri="{FF2B5EF4-FFF2-40B4-BE49-F238E27FC236}">
                    <a16:creationId xmlns:a16="http://schemas.microsoft.com/office/drawing/2014/main" id="{90731F1A-0134-7A25-93E5-C69036FB0731}"/>
                  </a:ext>
                </a:extLst>
              </p:cNvPr>
              <p:cNvSpPr txBox="1">
                <a:spLocks noRot="1" noChangeAspect="1" noMove="1" noResize="1" noEditPoints="1" noAdjustHandles="1" noChangeArrowheads="1" noChangeShapeType="1" noTextEdit="1"/>
              </p:cNvSpPr>
              <p:nvPr/>
            </p:nvSpPr>
            <p:spPr>
              <a:xfrm>
                <a:off x="7653987" y="5344674"/>
                <a:ext cx="3930371" cy="1378647"/>
              </a:xfrm>
              <a:prstGeom prst="rect">
                <a:avLst/>
              </a:prstGeom>
              <a:blipFill>
                <a:blip r:embed="rId5"/>
                <a:stretch>
                  <a:fillRect l="-643" t="-7273" r="-4502" b="-90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54192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A6AE88F-D674-AE93-534D-E917ACBBAAE9}"/>
              </a:ext>
            </a:extLst>
          </p:cNvPr>
          <p:cNvSpPr>
            <a:spLocks noGrp="1"/>
          </p:cNvSpPr>
          <p:nvPr>
            <p:ph type="sldNum" sz="quarter" idx="12"/>
          </p:nvPr>
        </p:nvSpPr>
        <p:spPr/>
        <p:txBody>
          <a:bodyPr/>
          <a:lstStyle/>
          <a:p>
            <a:fld id="{4FAB73BC-B049-4115-A692-8D63A059BFB8}" type="slidenum">
              <a:rPr lang="en-US" smtClean="0"/>
              <a:t>44</a:t>
            </a:fld>
            <a:endParaRPr 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2C968A2-CAEF-400A-74DE-4A2EEF186278}"/>
                  </a:ext>
                </a:extLst>
              </p:cNvPr>
              <p:cNvSpPr txBox="1"/>
              <p:nvPr/>
            </p:nvSpPr>
            <p:spPr>
              <a:xfrm>
                <a:off x="258386" y="200025"/>
                <a:ext cx="6725559" cy="830997"/>
              </a:xfrm>
              <a:prstGeom prst="rect">
                <a:avLst/>
              </a:prstGeom>
              <a:noFill/>
            </p:spPr>
            <p:txBody>
              <a:bodyPr wrap="none" rtlCol="0">
                <a:spAutoFit/>
              </a:bodyPr>
              <a:lstStyle/>
              <a:p>
                <a:r>
                  <a:rPr lang="en-US" altLang="ja-JP" sz="4800" dirty="0"/>
                  <a:t>④Perplexity</a:t>
                </a:r>
                <a:r>
                  <a:rPr lang="ja-JP" altLang="en-US" sz="4800"/>
                  <a:t>  </a:t>
                </a:r>
                <a14:m>
                  <m:oMath xmlns:m="http://schemas.openxmlformats.org/officeDocument/2006/math">
                    <m:sSup>
                      <m:sSupPr>
                        <m:ctrlPr>
                          <a:rPr lang="en-US" altLang="ja-JP" sz="4800" i="1" smtClean="0">
                            <a:latin typeface="Cambria Math" panose="02040503050406030204" pitchFamily="18" charset="0"/>
                          </a:rPr>
                        </m:ctrlPr>
                      </m:sSupPr>
                      <m:e>
                        <m:r>
                          <a:rPr lang="en-US" altLang="ja-JP" sz="4800" i="1" smtClean="0">
                            <a:latin typeface="Cambria Math" panose="02040503050406030204" pitchFamily="18" charset="0"/>
                            <a:ea typeface="Cambria Math" panose="02040503050406030204" pitchFamily="18" charset="0"/>
                          </a:rPr>
                          <m:t>𝜎</m:t>
                        </m:r>
                      </m:e>
                      <m:sup>
                        <m:r>
                          <a:rPr lang="en-US" altLang="ja-JP" sz="4800" b="0" i="1" smtClean="0">
                            <a:latin typeface="Cambria Math" panose="02040503050406030204" pitchFamily="18" charset="0"/>
                          </a:rPr>
                          <m:t>2</m:t>
                        </m:r>
                      </m:sup>
                    </m:sSup>
                  </m:oMath>
                </a14:m>
                <a:r>
                  <a:rPr lang="ja-JP" altLang="en-US" sz="4800"/>
                  <a:t>の決定</a:t>
                </a:r>
                <a:endParaRPr lang="en-US" altLang="ja-JP" sz="4800" dirty="0"/>
              </a:p>
            </p:txBody>
          </p:sp>
        </mc:Choice>
        <mc:Fallback xmlns="">
          <p:sp>
            <p:nvSpPr>
              <p:cNvPr id="3" name="テキスト ボックス 2">
                <a:extLst>
                  <a:ext uri="{FF2B5EF4-FFF2-40B4-BE49-F238E27FC236}">
                    <a16:creationId xmlns:a16="http://schemas.microsoft.com/office/drawing/2014/main" id="{62C968A2-CAEF-400A-74DE-4A2EEF186278}"/>
                  </a:ext>
                </a:extLst>
              </p:cNvPr>
              <p:cNvSpPr txBox="1">
                <a:spLocks noRot="1" noChangeAspect="1" noMove="1" noResize="1" noEditPoints="1" noAdjustHandles="1" noChangeArrowheads="1" noChangeShapeType="1" noTextEdit="1"/>
              </p:cNvSpPr>
              <p:nvPr/>
            </p:nvSpPr>
            <p:spPr>
              <a:xfrm>
                <a:off x="258386" y="200025"/>
                <a:ext cx="6725559" cy="830997"/>
              </a:xfrm>
              <a:prstGeom prst="rect">
                <a:avLst/>
              </a:prstGeom>
              <a:blipFill>
                <a:blip r:embed="rId4"/>
                <a:stretch>
                  <a:fillRect l="-4143" t="-14925" b="-3880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DC8AE7ED-5D39-02E9-AE9D-A45A34394B7B}"/>
              </a:ext>
            </a:extLst>
          </p:cNvPr>
          <p:cNvSpPr txBox="1"/>
          <p:nvPr/>
        </p:nvSpPr>
        <p:spPr>
          <a:xfrm>
            <a:off x="258386" y="1394848"/>
            <a:ext cx="5346335" cy="584775"/>
          </a:xfrm>
          <a:prstGeom prst="rect">
            <a:avLst/>
          </a:prstGeom>
          <a:noFill/>
        </p:spPr>
        <p:txBody>
          <a:bodyPr wrap="none" rtlCol="0">
            <a:spAutoFit/>
          </a:bodyPr>
          <a:lstStyle/>
          <a:p>
            <a:r>
              <a:rPr lang="en-US" altLang="ja-JP" sz="3200" dirty="0"/>
              <a:t>Perplexity</a:t>
            </a:r>
            <a:r>
              <a:rPr lang="ja-JP" altLang="en-US" sz="3200"/>
              <a:t>（困惑度）の定義</a:t>
            </a:r>
            <a:endParaRPr kumimoji="1" lang="ja-JP" altLang="en-US" sz="32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7529267-90A5-9388-48C8-6186E85CEF43}"/>
                  </a:ext>
                </a:extLst>
              </p:cNvPr>
              <p:cNvSpPr txBox="1"/>
              <p:nvPr/>
            </p:nvSpPr>
            <p:spPr>
              <a:xfrm>
                <a:off x="914400" y="2137811"/>
                <a:ext cx="4274760" cy="733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4000" i="1" smtClean="0">
                          <a:latin typeface="Cambria Math" panose="02040503050406030204" pitchFamily="18" charset="0"/>
                        </a:rPr>
                        <m:t>Perp</m:t>
                      </m:r>
                      <m:d>
                        <m:dPr>
                          <m:ctrlPr>
                            <a:rPr lang="en-US" altLang="ja-JP" sz="4000" b="0" i="1" smtClean="0">
                              <a:latin typeface="Cambria Math" panose="02040503050406030204" pitchFamily="18" charset="0"/>
                            </a:rPr>
                          </m:ctrlPr>
                        </m:dPr>
                        <m:e>
                          <m:sSub>
                            <m:sSubPr>
                              <m:ctrlPr>
                                <a:rPr lang="en-US" altLang="ja-JP" sz="4000" b="0" i="1" smtClean="0">
                                  <a:latin typeface="Cambria Math" panose="02040503050406030204" pitchFamily="18" charset="0"/>
                                </a:rPr>
                              </m:ctrlPr>
                            </m:sSubPr>
                            <m:e>
                              <m:r>
                                <a:rPr lang="en-US" altLang="ja-JP" sz="4000" b="0" i="1" smtClean="0">
                                  <a:latin typeface="Cambria Math" panose="02040503050406030204" pitchFamily="18" charset="0"/>
                                </a:rPr>
                                <m:t>𝑃</m:t>
                              </m:r>
                            </m:e>
                            <m:sub>
                              <m:r>
                                <a:rPr lang="en-US" altLang="ja-JP" sz="4000" b="0" i="1" smtClean="0">
                                  <a:latin typeface="Cambria Math" panose="02040503050406030204" pitchFamily="18" charset="0"/>
                                </a:rPr>
                                <m:t>𝑖</m:t>
                              </m:r>
                            </m:sub>
                          </m:sSub>
                        </m:e>
                      </m:d>
                      <m:r>
                        <a:rPr lang="en-US" altLang="ja-JP" sz="4000" b="0" i="1" smtClean="0">
                          <a:latin typeface="Cambria Math" panose="02040503050406030204" pitchFamily="18" charset="0"/>
                        </a:rPr>
                        <m:t>= </m:t>
                      </m:r>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2</m:t>
                          </m:r>
                        </m:e>
                        <m:sup>
                          <m:r>
                            <a:rPr lang="en-US" altLang="ja-JP" sz="4000" b="0" i="1" smtClean="0">
                              <a:latin typeface="Cambria Math" panose="02040503050406030204" pitchFamily="18" charset="0"/>
                            </a:rPr>
                            <m:t>𝐻</m:t>
                          </m:r>
                          <m:r>
                            <a:rPr lang="en-US" altLang="ja-JP" sz="4000" b="0" i="1" smtClean="0">
                              <a:latin typeface="Cambria Math" panose="02040503050406030204" pitchFamily="18" charset="0"/>
                            </a:rPr>
                            <m:t>(</m:t>
                          </m:r>
                          <m:sSub>
                            <m:sSubPr>
                              <m:ctrlPr>
                                <a:rPr lang="en-US" altLang="ja-JP" sz="4000" b="0" i="1" smtClean="0">
                                  <a:latin typeface="Cambria Math" panose="02040503050406030204" pitchFamily="18" charset="0"/>
                                </a:rPr>
                              </m:ctrlPr>
                            </m:sSubPr>
                            <m:e>
                              <m:r>
                                <a:rPr lang="en-US" altLang="ja-JP" sz="4000" b="0" i="1" smtClean="0">
                                  <a:latin typeface="Cambria Math" panose="02040503050406030204" pitchFamily="18" charset="0"/>
                                </a:rPr>
                                <m:t>𝑃</m:t>
                              </m:r>
                            </m:e>
                            <m:sub>
                              <m:r>
                                <a:rPr lang="en-US" altLang="ja-JP" sz="4000" b="0" i="1" smtClean="0">
                                  <a:latin typeface="Cambria Math" panose="02040503050406030204" pitchFamily="18" charset="0"/>
                                </a:rPr>
                                <m:t>𝑖</m:t>
                              </m:r>
                            </m:sub>
                          </m:sSub>
                          <m:r>
                            <a:rPr lang="en-US" altLang="ja-JP" sz="4000" b="0" i="1" smtClean="0">
                              <a:latin typeface="Cambria Math" panose="02040503050406030204" pitchFamily="18" charset="0"/>
                            </a:rPr>
                            <m:t>)</m:t>
                          </m:r>
                        </m:sup>
                      </m:sSup>
                    </m:oMath>
                  </m:oMathPara>
                </a14:m>
                <a:endParaRPr kumimoji="1" lang="ja-JP" altLang="en-US" sz="4000"/>
              </a:p>
            </p:txBody>
          </p:sp>
        </mc:Choice>
        <mc:Fallback xmlns="">
          <p:sp>
            <p:nvSpPr>
              <p:cNvPr id="5" name="テキスト ボックス 4">
                <a:extLst>
                  <a:ext uri="{FF2B5EF4-FFF2-40B4-BE49-F238E27FC236}">
                    <a16:creationId xmlns:a16="http://schemas.microsoft.com/office/drawing/2014/main" id="{C7529267-90A5-9388-48C8-6186E85CEF43}"/>
                  </a:ext>
                </a:extLst>
              </p:cNvPr>
              <p:cNvSpPr txBox="1">
                <a:spLocks noRot="1" noChangeAspect="1" noMove="1" noResize="1" noEditPoints="1" noAdjustHandles="1" noChangeArrowheads="1" noChangeShapeType="1" noTextEdit="1"/>
              </p:cNvSpPr>
              <p:nvPr/>
            </p:nvSpPr>
            <p:spPr>
              <a:xfrm>
                <a:off x="914400" y="2137811"/>
                <a:ext cx="4274760" cy="733534"/>
              </a:xfrm>
              <a:prstGeom prst="rect">
                <a:avLst/>
              </a:prstGeom>
              <a:blipFill>
                <a:blip r:embed="rId5"/>
                <a:stretch>
                  <a:fillRect l="-1187" b="-237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578CD7D-BC4A-8A1E-DB0B-22054B430D5C}"/>
                  </a:ext>
                </a:extLst>
              </p:cNvPr>
              <p:cNvSpPr txBox="1"/>
              <p:nvPr/>
            </p:nvSpPr>
            <p:spPr>
              <a:xfrm>
                <a:off x="914400" y="3086412"/>
                <a:ext cx="4878900" cy="1343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d>
                        <m:dPr>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𝑃</m:t>
                              </m:r>
                            </m:e>
                            <m:sub>
                              <m:r>
                                <a:rPr kumimoji="1" lang="en-US" altLang="ja-JP" sz="3200" b="0" i="1" smtClean="0">
                                  <a:latin typeface="Cambria Math" panose="02040503050406030204" pitchFamily="18" charset="0"/>
                                </a:rPr>
                                <m:t>𝑖</m:t>
                              </m:r>
                            </m:sub>
                          </m:sSub>
                        </m:e>
                      </m:d>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m:rPr>
                              <m:brk m:alnAt="7"/>
                            </m:rPr>
                            <a:rPr kumimoji="1" lang="en-US" altLang="ja-JP" sz="3200" b="0" i="1" smtClean="0">
                              <a:latin typeface="Cambria Math" panose="02040503050406030204" pitchFamily="18" charset="0"/>
                            </a:rPr>
                            <m:t>𝑗</m:t>
                          </m:r>
                        </m:sub>
                        <m:sup/>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sub>
                          </m:sSub>
                          <m:func>
                            <m:funcPr>
                              <m:ctrlPr>
                                <a:rPr kumimoji="1" lang="en-US" altLang="ja-JP" sz="3200" b="0" i="1" smtClean="0">
                                  <a:latin typeface="Cambria Math" panose="02040503050406030204" pitchFamily="18" charset="0"/>
                                </a:rPr>
                              </m:ctrlPr>
                            </m:funcPr>
                            <m:fName>
                              <m:sSub>
                                <m:sSubPr>
                                  <m:ctrlPr>
                                    <a:rPr kumimoji="1" lang="en-US" altLang="ja-JP" sz="3200" b="0" i="1" smtClean="0">
                                      <a:latin typeface="Cambria Math" panose="02040503050406030204" pitchFamily="18" charset="0"/>
                                    </a:rPr>
                                  </m:ctrlPr>
                                </m:sSubPr>
                                <m:e>
                                  <m:r>
                                    <m:rPr>
                                      <m:sty m:val="p"/>
                                    </m:rPr>
                                    <a:rPr kumimoji="1" lang="en-US" altLang="ja-JP" sz="3200" b="0" i="0" smtClean="0">
                                      <a:latin typeface="Cambria Math" panose="02040503050406030204" pitchFamily="18" charset="0"/>
                                    </a:rPr>
                                    <m:t>log</m:t>
                                  </m:r>
                                </m:e>
                                <m:sub>
                                  <m:r>
                                    <a:rPr kumimoji="1" lang="en-US" altLang="ja-JP" sz="3200" b="0" i="1" smtClean="0">
                                      <a:latin typeface="Cambria Math" panose="02040503050406030204" pitchFamily="18" charset="0"/>
                                    </a:rPr>
                                    <m:t>2</m:t>
                                  </m:r>
                                </m:sub>
                              </m:sSub>
                            </m:fName>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sub>
                              </m:sSub>
                            </m:e>
                          </m:func>
                        </m:e>
                      </m:nary>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2578CD7D-BC4A-8A1E-DB0B-22054B430D5C}"/>
                  </a:ext>
                </a:extLst>
              </p:cNvPr>
              <p:cNvSpPr txBox="1">
                <a:spLocks noRot="1" noChangeAspect="1" noMove="1" noResize="1" noEditPoints="1" noAdjustHandles="1" noChangeArrowheads="1" noChangeShapeType="1" noTextEdit="1"/>
              </p:cNvSpPr>
              <p:nvPr/>
            </p:nvSpPr>
            <p:spPr>
              <a:xfrm>
                <a:off x="914400" y="3086412"/>
                <a:ext cx="4878900" cy="1343060"/>
              </a:xfrm>
              <a:prstGeom prst="rect">
                <a:avLst/>
              </a:prstGeom>
              <a:blipFill>
                <a:blip r:embed="rId6"/>
                <a:stretch>
                  <a:fillRect t="-127103" b="-172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180C5AD-7B87-7158-8E65-3C8AFABD09DA}"/>
                  </a:ext>
                </a:extLst>
              </p:cNvPr>
              <p:cNvSpPr txBox="1"/>
              <p:nvPr/>
            </p:nvSpPr>
            <p:spPr>
              <a:xfrm>
                <a:off x="6811772" y="3291594"/>
                <a:ext cx="4801314" cy="830997"/>
              </a:xfrm>
              <a:prstGeom prst="rect">
                <a:avLst/>
              </a:prstGeom>
              <a:noFill/>
            </p:spPr>
            <p:txBody>
              <a:bodyPr wrap="none" rtlCol="0">
                <a:spAutoFit/>
              </a:bodyPr>
              <a:lstStyle/>
              <a:p>
                <a:r>
                  <a:rPr lang="ja-JP" altLang="en-US" sz="2400"/>
                  <a:t>シャノン・エントロピーを介して</a:t>
                </a:r>
                <a:endParaRPr lang="en-US" altLang="ja-JP" sz="2400" dirty="0"/>
              </a:p>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smtClean="0">
                            <a:latin typeface="Cambria Math" panose="02040503050406030204" pitchFamily="18" charset="0"/>
                            <a:ea typeface="Cambria Math" panose="02040503050406030204" pitchFamily="18" charset="0"/>
                          </a:rPr>
                          <m:t>𝜎</m:t>
                        </m:r>
                      </m:e>
                      <m:sup>
                        <m:r>
                          <a:rPr lang="en-US" altLang="ja-JP" sz="2400" b="0" i="1" smtClean="0">
                            <a:latin typeface="Cambria Math" panose="02040503050406030204" pitchFamily="18" charset="0"/>
                          </a:rPr>
                          <m:t>2</m:t>
                        </m:r>
                      </m:sup>
                    </m:sSup>
                  </m:oMath>
                </a14:m>
                <a:r>
                  <a:rPr kumimoji="1" lang="ja-JP" altLang="en-US" sz="2400"/>
                  <a:t>を</a:t>
                </a:r>
                <a:r>
                  <a:rPr lang="ja-JP" altLang="en-US" sz="2400"/>
                  <a:t>求める</a:t>
                </a:r>
                <a:endParaRPr kumimoji="1" lang="ja-JP" altLang="en-US" sz="2400"/>
              </a:p>
            </p:txBody>
          </p:sp>
        </mc:Choice>
        <mc:Fallback xmlns="">
          <p:sp>
            <p:nvSpPr>
              <p:cNvPr id="7" name="テキスト ボックス 6">
                <a:extLst>
                  <a:ext uri="{FF2B5EF4-FFF2-40B4-BE49-F238E27FC236}">
                    <a16:creationId xmlns:a16="http://schemas.microsoft.com/office/drawing/2014/main" id="{0180C5AD-7B87-7158-8E65-3C8AFABD09DA}"/>
                  </a:ext>
                </a:extLst>
              </p:cNvPr>
              <p:cNvSpPr txBox="1">
                <a:spLocks noRot="1" noChangeAspect="1" noMove="1" noResize="1" noEditPoints="1" noAdjustHandles="1" noChangeArrowheads="1" noChangeShapeType="1" noTextEdit="1"/>
              </p:cNvSpPr>
              <p:nvPr/>
            </p:nvSpPr>
            <p:spPr>
              <a:xfrm>
                <a:off x="6811772" y="3291594"/>
                <a:ext cx="4801314" cy="830997"/>
              </a:xfrm>
              <a:prstGeom prst="rect">
                <a:avLst/>
              </a:prstGeom>
              <a:blipFill>
                <a:blip r:embed="rId7"/>
                <a:stretch>
                  <a:fillRect l="-2111" t="-6061" r="-1055" b="-16667"/>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560326D3-2941-121D-D009-6D7EA96A5A12}"/>
              </a:ext>
            </a:extLst>
          </p:cNvPr>
          <p:cNvSpPr txBox="1"/>
          <p:nvPr/>
        </p:nvSpPr>
        <p:spPr>
          <a:xfrm>
            <a:off x="6811772" y="2273745"/>
            <a:ext cx="4126451" cy="461665"/>
          </a:xfrm>
          <a:prstGeom prst="rect">
            <a:avLst/>
          </a:prstGeom>
          <a:noFill/>
        </p:spPr>
        <p:txBody>
          <a:bodyPr wrap="none" rtlCol="0">
            <a:spAutoFit/>
          </a:bodyPr>
          <a:lstStyle/>
          <a:p>
            <a:r>
              <a:rPr kumimoji="1" lang="ja-JP" altLang="en-US" sz="2400"/>
              <a:t>一般的に</a:t>
            </a:r>
            <a:r>
              <a:rPr lang="en-US" altLang="ja-JP" sz="2400" dirty="0"/>
              <a:t>Perplexity</a:t>
            </a:r>
            <a:r>
              <a:rPr lang="ja-JP" altLang="en-US" sz="2400"/>
              <a:t>は</a:t>
            </a:r>
            <a:r>
              <a:rPr lang="en-US" altLang="ja-JP" sz="2400" dirty="0"/>
              <a:t>10〜50</a:t>
            </a:r>
          </a:p>
        </p:txBody>
      </p:sp>
      <p:sp>
        <p:nvSpPr>
          <p:cNvPr id="9" name="テキスト ボックス 8">
            <a:extLst>
              <a:ext uri="{FF2B5EF4-FFF2-40B4-BE49-F238E27FC236}">
                <a16:creationId xmlns:a16="http://schemas.microsoft.com/office/drawing/2014/main" id="{DC6FEC0C-4DDC-9456-0D33-FBCEF9DFDA2B}"/>
              </a:ext>
            </a:extLst>
          </p:cNvPr>
          <p:cNvSpPr txBox="1"/>
          <p:nvPr/>
        </p:nvSpPr>
        <p:spPr>
          <a:xfrm>
            <a:off x="991760" y="5463152"/>
            <a:ext cx="1827744" cy="523220"/>
          </a:xfrm>
          <a:prstGeom prst="rect">
            <a:avLst/>
          </a:prstGeom>
          <a:noFill/>
        </p:spPr>
        <p:txBody>
          <a:bodyPr wrap="none" rtlCol="0">
            <a:spAutoFit/>
          </a:bodyPr>
          <a:lstStyle/>
          <a:p>
            <a:r>
              <a:rPr lang="en-US" altLang="ja-JP" sz="2800" dirty="0"/>
              <a:t>Perplexity</a:t>
            </a:r>
            <a:endParaRPr kumimoji="1" lang="ja-JP" altLang="en-US" sz="28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AF34CCB-EA5A-88D5-9B89-DA28CB38DC46}"/>
                  </a:ext>
                </a:extLst>
              </p:cNvPr>
              <p:cNvSpPr txBox="1"/>
              <p:nvPr/>
            </p:nvSpPr>
            <p:spPr>
              <a:xfrm>
                <a:off x="3877178" y="4720530"/>
                <a:ext cx="5001690" cy="1846211"/>
              </a:xfrm>
              <a:prstGeom prst="rect">
                <a:avLst/>
              </a:prstGeom>
              <a:noFill/>
            </p:spPr>
            <p:txBody>
              <a:bodyPr wrap="none" rtlCol="0">
                <a:spAutoFit/>
              </a:bodyPr>
              <a:lstStyle/>
              <a:p>
                <a:pPr>
                  <a:lnSpc>
                    <a:spcPct val="150000"/>
                  </a:lnSpc>
                </a:pPr>
                <a:r>
                  <a:rPr kumimoji="1" lang="ja-JP" altLang="en-US" sz="4000"/>
                  <a:t>大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𝜎</m:t>
                        </m:r>
                      </m:e>
                      <m:sup>
                        <m:r>
                          <a:rPr lang="en-US" altLang="ja-JP" sz="4000" b="0" i="1" smtClean="0">
                            <a:latin typeface="Cambria Math" panose="02040503050406030204" pitchFamily="18" charset="0"/>
                          </a:rPr>
                          <m:t>2</m:t>
                        </m:r>
                      </m:sup>
                    </m:sSup>
                    <m:r>
                      <a:rPr lang="ja-JP" altLang="en-US" sz="4000" i="1">
                        <a:latin typeface="Cambria Math" panose="02040503050406030204" pitchFamily="18" charset="0"/>
                      </a:rPr>
                      <m:t>も</m:t>
                    </m:r>
                    <m:r>
                      <a:rPr lang="ja-JP" altLang="en-US" sz="4000" i="1" smtClean="0">
                        <a:latin typeface="Cambria Math" panose="02040503050406030204" pitchFamily="18" charset="0"/>
                      </a:rPr>
                      <m:t>大きくなる</m:t>
                    </m:r>
                  </m:oMath>
                </a14:m>
                <a:endParaRPr lang="en-US" altLang="ja-JP" sz="4000" dirty="0"/>
              </a:p>
              <a:p>
                <a:pPr>
                  <a:lnSpc>
                    <a:spcPct val="150000"/>
                  </a:lnSpc>
                </a:pPr>
                <a:r>
                  <a:rPr lang="ja-JP" altLang="en-US" sz="4000"/>
                  <a:t>小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𝜎</m:t>
                        </m:r>
                      </m:e>
                      <m:sup>
                        <m:r>
                          <a:rPr lang="en-US" altLang="ja-JP" sz="4000" b="0" i="1" smtClean="0">
                            <a:latin typeface="Cambria Math" panose="02040503050406030204" pitchFamily="18" charset="0"/>
                          </a:rPr>
                          <m:t>2</m:t>
                        </m:r>
                      </m:sup>
                    </m:sSup>
                    <m:r>
                      <a:rPr lang="ja-JP" altLang="en-US" sz="4000" i="1">
                        <a:latin typeface="Cambria Math" panose="02040503050406030204" pitchFamily="18" charset="0"/>
                      </a:rPr>
                      <m:t>も小さくなる</m:t>
                    </m:r>
                  </m:oMath>
                </a14:m>
                <a:endParaRPr lang="en-US" altLang="ja-JP" sz="4000" dirty="0"/>
              </a:p>
            </p:txBody>
          </p:sp>
        </mc:Choice>
        <mc:Fallback xmlns="">
          <p:sp>
            <p:nvSpPr>
              <p:cNvPr id="10" name="テキスト ボックス 9">
                <a:extLst>
                  <a:ext uri="{FF2B5EF4-FFF2-40B4-BE49-F238E27FC236}">
                    <a16:creationId xmlns:a16="http://schemas.microsoft.com/office/drawing/2014/main" id="{4AF34CCB-EA5A-88D5-9B89-DA28CB38DC46}"/>
                  </a:ext>
                </a:extLst>
              </p:cNvPr>
              <p:cNvSpPr txBox="1">
                <a:spLocks noRot="1" noChangeAspect="1" noMove="1" noResize="1" noEditPoints="1" noAdjustHandles="1" noChangeArrowheads="1" noChangeShapeType="1" noTextEdit="1"/>
              </p:cNvSpPr>
              <p:nvPr/>
            </p:nvSpPr>
            <p:spPr>
              <a:xfrm>
                <a:off x="3877178" y="4720530"/>
                <a:ext cx="5001690" cy="1846211"/>
              </a:xfrm>
              <a:prstGeom prst="rect">
                <a:avLst/>
              </a:prstGeom>
              <a:blipFill>
                <a:blip r:embed="rId8"/>
                <a:stretch>
                  <a:fillRect l="-4304" b="-13699"/>
                </a:stretch>
              </a:blipFill>
            </p:spPr>
            <p:txBody>
              <a:bodyPr/>
              <a:lstStyle/>
              <a:p>
                <a:r>
                  <a:rPr lang="ja-JP" altLang="en-US">
                    <a:noFill/>
                  </a:rPr>
                  <a:t> </a:t>
                </a:r>
              </a:p>
            </p:txBody>
          </p:sp>
        </mc:Fallback>
      </mc:AlternateContent>
      <p:sp>
        <p:nvSpPr>
          <p:cNvPr id="11" name="左中かっこ 10">
            <a:extLst>
              <a:ext uri="{FF2B5EF4-FFF2-40B4-BE49-F238E27FC236}">
                <a16:creationId xmlns:a16="http://schemas.microsoft.com/office/drawing/2014/main" id="{8EC5BEC2-3610-B987-7873-2B03B2CD92BA}"/>
              </a:ext>
            </a:extLst>
          </p:cNvPr>
          <p:cNvSpPr/>
          <p:nvPr/>
        </p:nvSpPr>
        <p:spPr>
          <a:xfrm>
            <a:off x="3021211" y="4926736"/>
            <a:ext cx="640080" cy="1646482"/>
          </a:xfrm>
          <a:prstGeom prst="leftBrace">
            <a:avLst>
              <a:gd name="adj1" fmla="val 28869"/>
              <a:gd name="adj2" fmla="val 47945"/>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784970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C16F450-8B10-DF90-F9FA-676D03A7C684}"/>
              </a:ext>
            </a:extLst>
          </p:cNvPr>
          <p:cNvSpPr>
            <a:spLocks noGrp="1"/>
          </p:cNvSpPr>
          <p:nvPr>
            <p:ph type="sldNum" sz="quarter" idx="12"/>
          </p:nvPr>
        </p:nvSpPr>
        <p:spPr/>
        <p:txBody>
          <a:bodyPr/>
          <a:lstStyle/>
          <a:p>
            <a:fld id="{4FAB73BC-B049-4115-A692-8D63A059BFB8}" type="slidenum">
              <a:rPr lang="en-US" smtClean="0"/>
              <a:t>45</a:t>
            </a:fld>
            <a:endParaRPr 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0C66CC6-B167-EA9F-D114-FA4610A5C109}"/>
                  </a:ext>
                </a:extLst>
              </p:cNvPr>
              <p:cNvSpPr txBox="1"/>
              <p:nvPr/>
            </p:nvSpPr>
            <p:spPr>
              <a:xfrm>
                <a:off x="258386" y="200025"/>
                <a:ext cx="6406562" cy="832023"/>
              </a:xfrm>
              <a:prstGeom prst="rect">
                <a:avLst/>
              </a:prstGeom>
              <a:noFill/>
            </p:spPr>
            <p:txBody>
              <a:bodyPr wrap="none" rtlCol="0">
                <a:spAutoFit/>
              </a:bodyPr>
              <a:lstStyle/>
              <a:p>
                <a:r>
                  <a:rPr lang="ja-JP" altLang="en-US" sz="4800" dirty="0"/>
                  <a:t>　</a:t>
                </a:r>
                <a:r>
                  <a:rPr lang="ja-JP" altLang="en-US" sz="4800"/>
                  <a:t>なぜ</a:t>
                </a:r>
                <a14:m>
                  <m:oMath xmlns:m="http://schemas.openxmlformats.org/officeDocument/2006/math">
                    <m:sSup>
                      <m:sSupPr>
                        <m:ctrlPr>
                          <a:rPr lang="en-US" altLang="ja-JP" sz="4800" i="1" smtClean="0">
                            <a:latin typeface="Cambria Math" panose="02040503050406030204" pitchFamily="18" charset="0"/>
                          </a:rPr>
                        </m:ctrlPr>
                      </m:sSupPr>
                      <m:e>
                        <m:r>
                          <a:rPr lang="en-US" altLang="ja-JP" sz="4800" i="1" smtClean="0">
                            <a:latin typeface="Cambria Math" panose="02040503050406030204" pitchFamily="18" charset="0"/>
                            <a:ea typeface="Cambria Math" panose="02040503050406030204" pitchFamily="18" charset="0"/>
                          </a:rPr>
                          <m:t>𝜎</m:t>
                        </m:r>
                      </m:e>
                      <m:sup>
                        <m:r>
                          <a:rPr lang="en-US" altLang="ja-JP" sz="4800" b="0" i="1" smtClean="0">
                            <a:latin typeface="Cambria Math" panose="02040503050406030204" pitchFamily="18" charset="0"/>
                          </a:rPr>
                          <m:t>2</m:t>
                        </m:r>
                      </m:sup>
                    </m:sSup>
                    <m:r>
                      <a:rPr lang="ja-JP" altLang="en-US" sz="4800" i="1">
                        <a:latin typeface="Cambria Math" panose="02040503050406030204" pitchFamily="18" charset="0"/>
                      </a:rPr>
                      <m:t>が</m:t>
                    </m:r>
                    <m:r>
                      <a:rPr lang="ja-JP" altLang="en-US" sz="4800" i="1" smtClean="0">
                        <a:latin typeface="Cambria Math" panose="02040503050406030204" pitchFamily="18" charset="0"/>
                      </a:rPr>
                      <m:t>大事なのか</m:t>
                    </m:r>
                  </m:oMath>
                </a14:m>
                <a:endParaRPr lang="en-US" altLang="ja-JP" sz="4800" dirty="0"/>
              </a:p>
            </p:txBody>
          </p:sp>
        </mc:Choice>
        <mc:Fallback xmlns="">
          <p:sp>
            <p:nvSpPr>
              <p:cNvPr id="3" name="テキスト ボックス 2">
                <a:extLst>
                  <a:ext uri="{FF2B5EF4-FFF2-40B4-BE49-F238E27FC236}">
                    <a16:creationId xmlns:a16="http://schemas.microsoft.com/office/drawing/2014/main" id="{D0C66CC6-B167-EA9F-D114-FA4610A5C109}"/>
                  </a:ext>
                </a:extLst>
              </p:cNvPr>
              <p:cNvSpPr txBox="1">
                <a:spLocks noRot="1" noChangeAspect="1" noMove="1" noResize="1" noEditPoints="1" noAdjustHandles="1" noChangeArrowheads="1" noChangeShapeType="1" noTextEdit="1"/>
              </p:cNvSpPr>
              <p:nvPr/>
            </p:nvSpPr>
            <p:spPr>
              <a:xfrm>
                <a:off x="258386" y="200025"/>
                <a:ext cx="6406562" cy="832023"/>
              </a:xfrm>
              <a:prstGeom prst="rect">
                <a:avLst/>
              </a:prstGeom>
              <a:blipFill>
                <a:blip r:embed="rId3"/>
                <a:stretch>
                  <a:fillRect t="-14925" r="-1980" b="-3880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3FDC0445-D5D4-931D-EB9D-8AD0FFAE9F07}"/>
              </a:ext>
            </a:extLst>
          </p:cNvPr>
          <p:cNvPicPr>
            <a:picLocks noChangeAspect="1"/>
          </p:cNvPicPr>
          <p:nvPr/>
        </p:nvPicPr>
        <p:blipFill>
          <a:blip r:embed="rId4"/>
          <a:stretch>
            <a:fillRect/>
          </a:stretch>
        </p:blipFill>
        <p:spPr>
          <a:xfrm>
            <a:off x="1940461" y="1322100"/>
            <a:ext cx="8311078" cy="3973734"/>
          </a:xfrm>
          <a:prstGeom prst="rect">
            <a:avLst/>
          </a:prstGeom>
        </p:spPr>
      </p:pic>
      <p:sp>
        <p:nvSpPr>
          <p:cNvPr id="7" name="テキスト ボックス 6">
            <a:extLst>
              <a:ext uri="{FF2B5EF4-FFF2-40B4-BE49-F238E27FC236}">
                <a16:creationId xmlns:a16="http://schemas.microsoft.com/office/drawing/2014/main" id="{C670977D-992B-085F-B4B4-FDF73A2B609F}"/>
              </a:ext>
            </a:extLst>
          </p:cNvPr>
          <p:cNvSpPr txBox="1"/>
          <p:nvPr/>
        </p:nvSpPr>
        <p:spPr>
          <a:xfrm>
            <a:off x="2243783" y="5295834"/>
            <a:ext cx="8722260" cy="1384995"/>
          </a:xfrm>
          <a:prstGeom prst="rect">
            <a:avLst/>
          </a:prstGeom>
          <a:noFill/>
        </p:spPr>
        <p:txBody>
          <a:bodyPr wrap="none" rtlCol="0">
            <a:spAutoFit/>
          </a:bodyPr>
          <a:lstStyle/>
          <a:p>
            <a:r>
              <a:rPr lang="ja-JP" altLang="en-US" sz="2800"/>
              <a:t>分散を変えると</a:t>
            </a:r>
            <a:endParaRPr lang="en-US" altLang="ja-JP" sz="2800" dirty="0"/>
          </a:p>
          <a:p>
            <a:r>
              <a:rPr lang="ja-JP" altLang="en-US" sz="2800"/>
              <a:t>・近い点を重視</a:t>
            </a:r>
            <a:r>
              <a:rPr lang="en-US" altLang="ja-JP" sz="2800" dirty="0"/>
              <a:t>(</a:t>
            </a:r>
            <a:r>
              <a:rPr lang="ja-JP" altLang="en-US" sz="2800"/>
              <a:t>分散小</a:t>
            </a:r>
            <a:r>
              <a:rPr lang="en-US" altLang="ja-JP" sz="2800" dirty="0"/>
              <a:t>)</a:t>
            </a:r>
            <a:r>
              <a:rPr lang="ja-JP" altLang="en-US" sz="2800"/>
              <a:t>するか</a:t>
            </a:r>
            <a:endParaRPr lang="en-US" altLang="ja-JP" sz="2800" dirty="0"/>
          </a:p>
          <a:p>
            <a:r>
              <a:rPr lang="ja-JP" altLang="en-US" sz="2800"/>
              <a:t>・遠い点を重視</a:t>
            </a:r>
            <a:r>
              <a:rPr lang="en-US" altLang="ja-JP" sz="2800" dirty="0"/>
              <a:t>(</a:t>
            </a:r>
            <a:r>
              <a:rPr lang="ja-JP" altLang="en-US" sz="2800"/>
              <a:t>分散大</a:t>
            </a:r>
            <a:r>
              <a:rPr lang="en-US" altLang="ja-JP" sz="2800" dirty="0"/>
              <a:t>)</a:t>
            </a:r>
            <a:r>
              <a:rPr lang="ja-JP" altLang="en-US" sz="2800"/>
              <a:t>するかを切り替えられるから</a:t>
            </a:r>
            <a:endParaRPr kumimoji="1" lang="ja-JP" altLang="en-US" sz="2800"/>
          </a:p>
        </p:txBody>
      </p:sp>
    </p:spTree>
    <p:extLst>
      <p:ext uri="{BB962C8B-B14F-4D97-AF65-F5344CB8AC3E}">
        <p14:creationId xmlns:p14="http://schemas.microsoft.com/office/powerpoint/2010/main" val="152878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30CAC3F-759E-41A1-1B1F-D0FF2A785335}"/>
              </a:ext>
            </a:extLst>
          </p:cNvPr>
          <p:cNvSpPr>
            <a:spLocks noGrp="1"/>
          </p:cNvSpPr>
          <p:nvPr>
            <p:ph type="sldNum" sz="quarter" idx="12"/>
          </p:nvPr>
        </p:nvSpPr>
        <p:spPr/>
        <p:txBody>
          <a:bodyPr/>
          <a:lstStyle/>
          <a:p>
            <a:fld id="{4FAB73BC-B049-4115-A692-8D63A059BFB8}" type="slidenum">
              <a:rPr lang="en-US" smtClean="0"/>
              <a:t>46</a:t>
            </a:fld>
            <a:endParaRPr lang="en-US"/>
          </a:p>
        </p:txBody>
      </p:sp>
      <p:sp>
        <p:nvSpPr>
          <p:cNvPr id="3" name="テキスト ボックス 2">
            <a:extLst>
              <a:ext uri="{FF2B5EF4-FFF2-40B4-BE49-F238E27FC236}">
                <a16:creationId xmlns:a16="http://schemas.microsoft.com/office/drawing/2014/main" id="{F5FE43C7-8DEA-273C-F3E7-5EF45DFD8DE9}"/>
              </a:ext>
            </a:extLst>
          </p:cNvPr>
          <p:cNvSpPr txBox="1"/>
          <p:nvPr/>
        </p:nvSpPr>
        <p:spPr>
          <a:xfrm>
            <a:off x="258386" y="200025"/>
            <a:ext cx="5724644" cy="830997"/>
          </a:xfrm>
          <a:prstGeom prst="rect">
            <a:avLst/>
          </a:prstGeom>
          <a:noFill/>
        </p:spPr>
        <p:txBody>
          <a:bodyPr wrap="none" rtlCol="0">
            <a:spAutoFit/>
          </a:bodyPr>
          <a:lstStyle/>
          <a:p>
            <a:r>
              <a:rPr lang="en-US" altLang="ja-JP" sz="4800" dirty="0"/>
              <a:t>⑤</a:t>
            </a:r>
            <a:r>
              <a:rPr lang="ja-JP" altLang="en-US" sz="4800"/>
              <a:t>損失関数の最適化</a:t>
            </a:r>
            <a:endParaRPr lang="en-US" altLang="ja-JP" sz="4800" dirty="0"/>
          </a:p>
        </p:txBody>
      </p:sp>
      <p:sp>
        <p:nvSpPr>
          <p:cNvPr id="4" name="テキスト ボックス 3">
            <a:extLst>
              <a:ext uri="{FF2B5EF4-FFF2-40B4-BE49-F238E27FC236}">
                <a16:creationId xmlns:a16="http://schemas.microsoft.com/office/drawing/2014/main" id="{BD00E83D-A722-F316-1AB0-7CDA03DB175A}"/>
              </a:ext>
            </a:extLst>
          </p:cNvPr>
          <p:cNvSpPr txBox="1"/>
          <p:nvPr/>
        </p:nvSpPr>
        <p:spPr>
          <a:xfrm>
            <a:off x="402956" y="1244006"/>
            <a:ext cx="3005951" cy="1013034"/>
          </a:xfrm>
          <a:prstGeom prst="rect">
            <a:avLst/>
          </a:prstGeom>
          <a:noFill/>
        </p:spPr>
        <p:txBody>
          <a:bodyPr wrap="none" rtlCol="0">
            <a:spAutoFit/>
          </a:bodyPr>
          <a:lstStyle/>
          <a:p>
            <a:pPr>
              <a:lnSpc>
                <a:spcPct val="150000"/>
              </a:lnSpc>
            </a:pPr>
            <a:r>
              <a:rPr lang="ja-JP" altLang="en-US" sz="4400"/>
              <a:t>勾配降下法</a:t>
            </a:r>
            <a:endParaRPr kumimoji="1" lang="ja-JP" altLang="en-US" sz="44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530B90-9845-38C4-0783-7419CAFD7D15}"/>
                  </a:ext>
                </a:extLst>
              </p:cNvPr>
              <p:cNvSpPr txBox="1"/>
              <p:nvPr/>
            </p:nvSpPr>
            <p:spPr>
              <a:xfrm>
                <a:off x="991892" y="2572719"/>
                <a:ext cx="8945334" cy="1343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i="1" smtClean="0">
                              <a:latin typeface="Cambria Math" panose="02040503050406030204" pitchFamily="18" charset="0"/>
                            </a:rPr>
                          </m:ctrlPr>
                        </m:fPr>
                        <m:num>
                          <m:r>
                            <a:rPr kumimoji="1" lang="en-US" altLang="ja-JP" sz="3200" i="1" smtClean="0">
                              <a:latin typeface="Cambria Math" panose="02040503050406030204" pitchFamily="18" charset="0"/>
                              <a:ea typeface="Cambria Math" panose="02040503050406030204" pitchFamily="18" charset="0"/>
                            </a:rPr>
                            <m:t>𝛿</m:t>
                          </m:r>
                          <m:r>
                            <a:rPr kumimoji="1" lang="en-US" altLang="ja-JP" sz="3200" b="0" i="1" smtClean="0">
                              <a:latin typeface="Cambria Math" panose="02040503050406030204" pitchFamily="18" charset="0"/>
                              <a:ea typeface="Cambria Math" panose="02040503050406030204" pitchFamily="18" charset="0"/>
                            </a:rPr>
                            <m:t>𝐶</m:t>
                          </m:r>
                        </m:num>
                        <m:den>
                          <m:r>
                            <a:rPr kumimoji="1" lang="en-US" altLang="ja-JP" sz="3200" i="1" smtClean="0">
                              <a:latin typeface="Cambria Math" panose="02040503050406030204" pitchFamily="18" charset="0"/>
                              <a:ea typeface="Cambria Math" panose="02040503050406030204" pitchFamily="18" charset="0"/>
                            </a:rPr>
                            <m:t>𝛿</m:t>
                          </m:r>
                          <m:sSub>
                            <m:sSubPr>
                              <m:ctrlPr>
                                <a:rPr kumimoji="1" lang="en-US" altLang="ja-JP" sz="3200" i="1" smtClean="0">
                                  <a:latin typeface="Cambria Math" panose="02040503050406030204" pitchFamily="18" charset="0"/>
                                  <a:ea typeface="Cambria Math" panose="02040503050406030204" pitchFamily="18" charset="0"/>
                                </a:rPr>
                              </m:ctrlPr>
                            </m:sSubPr>
                            <m:e>
                              <m:r>
                                <a:rPr kumimoji="1" lang="en-US" altLang="ja-JP" sz="3200" b="0" i="1" smtClean="0">
                                  <a:latin typeface="Cambria Math" panose="02040503050406030204" pitchFamily="18" charset="0"/>
                                  <a:ea typeface="Cambria Math" panose="02040503050406030204" pitchFamily="18" charset="0"/>
                                </a:rPr>
                                <m:t>𝑦</m:t>
                              </m:r>
                            </m:e>
                            <m:sub>
                              <m:r>
                                <a:rPr kumimoji="1" lang="en-US" altLang="ja-JP" sz="3200" b="0" i="1" smtClean="0">
                                  <a:latin typeface="Cambria Math" panose="02040503050406030204" pitchFamily="18" charset="0"/>
                                  <a:ea typeface="Cambria Math" panose="02040503050406030204" pitchFamily="18" charset="0"/>
                                </a:rPr>
                                <m:t>𝑖</m:t>
                              </m:r>
                            </m:sub>
                          </m:sSub>
                        </m:den>
                      </m:f>
                      <m:r>
                        <a:rPr kumimoji="1" lang="en-US" altLang="ja-JP" sz="3200" b="0" i="1" smtClean="0">
                          <a:latin typeface="Cambria Math" panose="02040503050406030204" pitchFamily="18" charset="0"/>
                        </a:rPr>
                        <m:t>=2</m:t>
                      </m:r>
                      <m:nary>
                        <m:naryPr>
                          <m:chr m:val="∑"/>
                          <m:supHide m:val="on"/>
                          <m:ctrlPr>
                            <a:rPr kumimoji="1" lang="en-US" altLang="ja-JP" sz="3200" b="0" i="1" smtClean="0">
                              <a:latin typeface="Cambria Math" panose="02040503050406030204" pitchFamily="18" charset="0"/>
                            </a:rPr>
                          </m:ctrlPr>
                        </m:naryPr>
                        <m:sub>
                          <m:r>
                            <m:rPr>
                              <m:brk m:alnAt="7"/>
                            </m:rPr>
                            <a:rPr kumimoji="1" lang="en-US" altLang="ja-JP" sz="3200" b="0" i="1" smtClean="0">
                              <a:latin typeface="Cambria Math" panose="02040503050406030204" pitchFamily="18" charset="0"/>
                            </a:rPr>
                            <m:t>𝑗</m:t>
                          </m:r>
                        </m:sub>
                        <m:sup/>
                        <m:e>
                          <m:d>
                            <m:dPr>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 − </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 </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 − </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sub>
                              </m:sSub>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𝑦</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 − </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𝑦</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m:t>
                          </m:r>
                        </m:e>
                      </m:nary>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DE530B90-9845-38C4-0783-7419CAFD7D15}"/>
                  </a:ext>
                </a:extLst>
              </p:cNvPr>
              <p:cNvSpPr txBox="1">
                <a:spLocks noRot="1" noChangeAspect="1" noMove="1" noResize="1" noEditPoints="1" noAdjustHandles="1" noChangeArrowheads="1" noChangeShapeType="1" noTextEdit="1"/>
              </p:cNvSpPr>
              <p:nvPr/>
            </p:nvSpPr>
            <p:spPr>
              <a:xfrm>
                <a:off x="991892" y="2572719"/>
                <a:ext cx="8945334" cy="1343060"/>
              </a:xfrm>
              <a:prstGeom prst="rect">
                <a:avLst/>
              </a:prstGeom>
              <a:blipFill>
                <a:blip r:embed="rId4"/>
                <a:stretch>
                  <a:fillRect t="-128037" b="-17289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4746848-2A6E-CCE8-23E9-2230487CBD5E}"/>
              </a:ext>
            </a:extLst>
          </p:cNvPr>
          <p:cNvSpPr txBox="1"/>
          <p:nvPr/>
        </p:nvSpPr>
        <p:spPr>
          <a:xfrm>
            <a:off x="10120393" y="2972876"/>
            <a:ext cx="902811" cy="523220"/>
          </a:xfrm>
          <a:prstGeom prst="rect">
            <a:avLst/>
          </a:prstGeom>
          <a:noFill/>
        </p:spPr>
        <p:txBody>
          <a:bodyPr wrap="none" rtlCol="0">
            <a:spAutoFit/>
          </a:bodyPr>
          <a:lstStyle/>
          <a:p>
            <a:r>
              <a:rPr kumimoji="1" lang="ja-JP" altLang="en-US" sz="2800"/>
              <a:t>勾配</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9735824-9621-5B87-F9C6-DD401D9503A3}"/>
                  </a:ext>
                </a:extLst>
              </p:cNvPr>
              <p:cNvSpPr txBox="1"/>
              <p:nvPr/>
            </p:nvSpPr>
            <p:spPr>
              <a:xfrm>
                <a:off x="1162373" y="4928460"/>
                <a:ext cx="8045857" cy="10285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𝑌</m:t>
                          </m:r>
                        </m:e>
                        <m: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sup>
                      </m:sSup>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𝑌</m:t>
                          </m:r>
                        </m:e>
                        <m: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p>
                      </m:s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ea typeface="Cambria Math" panose="02040503050406030204" pitchFamily="18" charset="0"/>
                        </a:rPr>
                        <m:t>𝜂</m:t>
                      </m:r>
                      <m:f>
                        <m:fPr>
                          <m:ctrlPr>
                            <a:rPr kumimoji="1" lang="en-US" altLang="ja-JP" sz="3200" b="0" i="1" smtClean="0">
                              <a:latin typeface="Cambria Math" panose="02040503050406030204" pitchFamily="18" charset="0"/>
                              <a:ea typeface="Cambria Math" panose="02040503050406030204" pitchFamily="18" charset="0"/>
                            </a:rPr>
                          </m:ctrlPr>
                        </m:fPr>
                        <m:num>
                          <m:r>
                            <a:rPr kumimoji="1" lang="en-US" altLang="ja-JP" sz="3200" b="0" i="1" smtClean="0">
                              <a:latin typeface="Cambria Math" panose="02040503050406030204" pitchFamily="18" charset="0"/>
                              <a:ea typeface="Cambria Math" panose="02040503050406030204" pitchFamily="18" charset="0"/>
                            </a:rPr>
                            <m:t>𝛿</m:t>
                          </m:r>
                          <m:r>
                            <a:rPr kumimoji="1" lang="en-US" altLang="ja-JP" sz="3200" b="0" i="1" smtClean="0">
                              <a:latin typeface="Cambria Math" panose="02040503050406030204" pitchFamily="18" charset="0"/>
                              <a:ea typeface="Cambria Math" panose="02040503050406030204" pitchFamily="18" charset="0"/>
                            </a:rPr>
                            <m:t>𝐶</m:t>
                          </m:r>
                        </m:num>
                        <m:den>
                          <m:r>
                            <a:rPr kumimoji="1" lang="en-US" altLang="ja-JP" sz="3200" b="0" i="1" smtClean="0">
                              <a:latin typeface="Cambria Math" panose="02040503050406030204" pitchFamily="18" charset="0"/>
                              <a:ea typeface="Cambria Math" panose="02040503050406030204" pitchFamily="18" charset="0"/>
                            </a:rPr>
                            <m:t>𝛿</m:t>
                          </m:r>
                          <m:r>
                            <a:rPr kumimoji="1" lang="en-US" altLang="ja-JP" sz="3200" b="0" i="1" smtClean="0">
                              <a:latin typeface="Cambria Math" panose="02040503050406030204" pitchFamily="18" charset="0"/>
                              <a:ea typeface="Cambria Math" panose="02040503050406030204" pitchFamily="18" charset="0"/>
                            </a:rPr>
                            <m:t>𝑌</m:t>
                          </m:r>
                        </m:den>
                      </m:f>
                      <m:r>
                        <a:rPr kumimoji="1" lang="en-US" altLang="ja-JP" sz="3200" b="0" i="1" smtClean="0">
                          <a:latin typeface="Cambria Math" panose="02040503050406030204" pitchFamily="18" charset="0"/>
                          <a:ea typeface="Cambria Math" panose="02040503050406030204" pitchFamily="18" charset="0"/>
                        </a:rPr>
                        <m:t>+</m:t>
                      </m:r>
                      <m:r>
                        <a:rPr kumimoji="1" lang="en-US" altLang="ja-JP" sz="3200" b="0" i="1" smtClean="0">
                          <a:latin typeface="Cambria Math" panose="02040503050406030204" pitchFamily="18" charset="0"/>
                          <a:ea typeface="Cambria Math" panose="02040503050406030204" pitchFamily="18" charset="0"/>
                        </a:rPr>
                        <m:t>𝛼</m:t>
                      </m:r>
                      <m:r>
                        <a:rPr kumimoji="1" lang="en-US" altLang="ja-JP" sz="3200" b="0" i="1" smtClean="0">
                          <a:latin typeface="Cambria Math" panose="02040503050406030204" pitchFamily="18" charset="0"/>
                          <a:ea typeface="Cambria Math" panose="02040503050406030204" pitchFamily="18" charset="0"/>
                        </a:rPr>
                        <m:t>(</m:t>
                      </m:r>
                      <m:r>
                        <a:rPr kumimoji="1" lang="en-US" altLang="ja-JP" sz="3200" b="0" i="1" smtClean="0">
                          <a:latin typeface="Cambria Math" panose="02040503050406030204" pitchFamily="18" charset="0"/>
                          <a:ea typeface="Cambria Math" panose="02040503050406030204" pitchFamily="18" charset="0"/>
                        </a:rPr>
                        <m:t>𝑡</m:t>
                      </m:r>
                      <m:r>
                        <a:rPr kumimoji="1" lang="en-US" altLang="ja-JP" sz="3200" b="0" i="1" smtClean="0">
                          <a:latin typeface="Cambria Math" panose="02040503050406030204" pitchFamily="18" charset="0"/>
                          <a:ea typeface="Cambria Math" panose="02040503050406030204" pitchFamily="18" charset="0"/>
                        </a:rPr>
                        <m:t>)(</m:t>
                      </m:r>
                      <m:sSup>
                        <m:sSupPr>
                          <m:ctrlPr>
                            <a:rPr kumimoji="1" lang="en-US" altLang="ja-JP" sz="3200" b="0" i="1" smtClean="0">
                              <a:latin typeface="Cambria Math" panose="02040503050406030204" pitchFamily="18" charset="0"/>
                              <a:ea typeface="Cambria Math" panose="02040503050406030204" pitchFamily="18" charset="0"/>
                            </a:rPr>
                          </m:ctrlPr>
                        </m:sSupPr>
                        <m:e>
                          <m:r>
                            <a:rPr kumimoji="1" lang="en-US" altLang="ja-JP" sz="3200" b="0" i="1" smtClean="0">
                              <a:latin typeface="Cambria Math" panose="02040503050406030204" pitchFamily="18" charset="0"/>
                              <a:ea typeface="Cambria Math" panose="02040503050406030204" pitchFamily="18" charset="0"/>
                            </a:rPr>
                            <m:t>𝑌</m:t>
                          </m:r>
                        </m:e>
                        <m:sup>
                          <m:d>
                            <m:dPr>
                              <m:ctrlPr>
                                <a:rPr kumimoji="1" lang="en-US" altLang="ja-JP" sz="3200" b="0" i="1" smtClean="0">
                                  <a:latin typeface="Cambria Math" panose="02040503050406030204" pitchFamily="18" charset="0"/>
                                  <a:ea typeface="Cambria Math" panose="02040503050406030204" pitchFamily="18" charset="0"/>
                                </a:rPr>
                              </m:ctrlPr>
                            </m:dPr>
                            <m:e>
                              <m:r>
                                <a:rPr kumimoji="1" lang="en-US" altLang="ja-JP" sz="3200" b="0" i="1" smtClean="0">
                                  <a:latin typeface="Cambria Math" panose="02040503050406030204" pitchFamily="18" charset="0"/>
                                  <a:ea typeface="Cambria Math" panose="02040503050406030204" pitchFamily="18" charset="0"/>
                                </a:rPr>
                                <m:t>𝑡</m:t>
                              </m:r>
                              <m:r>
                                <a:rPr kumimoji="1" lang="en-US" altLang="ja-JP" sz="3200" b="0" i="1" smtClean="0">
                                  <a:latin typeface="Cambria Math" panose="02040503050406030204" pitchFamily="18" charset="0"/>
                                  <a:ea typeface="Cambria Math" panose="02040503050406030204" pitchFamily="18" charset="0"/>
                                </a:rPr>
                                <m:t>−1</m:t>
                              </m:r>
                            </m:e>
                          </m:d>
                        </m:sup>
                      </m:sSup>
                      <m:r>
                        <a:rPr kumimoji="1" lang="en-US" altLang="ja-JP" sz="3200" b="0" i="1" smtClean="0">
                          <a:latin typeface="Cambria Math" panose="02040503050406030204" pitchFamily="18" charset="0"/>
                          <a:ea typeface="Cambria Math" panose="02040503050406030204" pitchFamily="18" charset="0"/>
                        </a:rPr>
                        <m:t>−</m:t>
                      </m:r>
                      <m:sSup>
                        <m:sSupPr>
                          <m:ctrlPr>
                            <a:rPr kumimoji="1" lang="en-US" altLang="ja-JP" sz="3200" b="0" i="1" smtClean="0">
                              <a:latin typeface="Cambria Math" panose="02040503050406030204" pitchFamily="18" charset="0"/>
                              <a:ea typeface="Cambria Math" panose="02040503050406030204" pitchFamily="18" charset="0"/>
                            </a:rPr>
                          </m:ctrlPr>
                        </m:sSupPr>
                        <m:e>
                          <m:r>
                            <a:rPr kumimoji="1" lang="en-US" altLang="ja-JP" sz="3200" b="0" i="1" smtClean="0">
                              <a:latin typeface="Cambria Math" panose="02040503050406030204" pitchFamily="18" charset="0"/>
                              <a:ea typeface="Cambria Math" panose="02040503050406030204" pitchFamily="18" charset="0"/>
                            </a:rPr>
                            <m:t>𝑌</m:t>
                          </m:r>
                        </m:e>
                        <m:sup>
                          <m:r>
                            <a:rPr kumimoji="1" lang="en-US" altLang="ja-JP" sz="3200" b="0" i="1" smtClean="0">
                              <a:latin typeface="Cambria Math" panose="02040503050406030204" pitchFamily="18" charset="0"/>
                              <a:ea typeface="Cambria Math" panose="02040503050406030204" pitchFamily="18" charset="0"/>
                            </a:rPr>
                            <m:t>(</m:t>
                          </m:r>
                          <m:r>
                            <a:rPr kumimoji="1" lang="en-US" altLang="ja-JP" sz="3200" b="0" i="1" smtClean="0">
                              <a:latin typeface="Cambria Math" panose="02040503050406030204" pitchFamily="18" charset="0"/>
                              <a:ea typeface="Cambria Math" panose="02040503050406030204" pitchFamily="18" charset="0"/>
                            </a:rPr>
                            <m:t>𝑡</m:t>
                          </m:r>
                          <m:r>
                            <a:rPr kumimoji="1" lang="en-US" altLang="ja-JP" sz="3200" b="0" i="1" smtClean="0">
                              <a:latin typeface="Cambria Math" panose="02040503050406030204" pitchFamily="18" charset="0"/>
                              <a:ea typeface="Cambria Math" panose="02040503050406030204" pitchFamily="18" charset="0"/>
                            </a:rPr>
                            <m:t>−2)</m:t>
                          </m:r>
                        </m:sup>
                      </m:sSup>
                      <m:r>
                        <a:rPr kumimoji="1" lang="en-US" altLang="ja-JP" sz="3200" b="0" i="1" smtClean="0">
                          <a:latin typeface="Cambria Math" panose="02040503050406030204" pitchFamily="18" charset="0"/>
                          <a:ea typeface="Cambria Math" panose="02040503050406030204" pitchFamily="18" charset="0"/>
                        </a:rPr>
                        <m:t>)</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29735824-9621-5B87-F9C6-DD401D9503A3}"/>
                  </a:ext>
                </a:extLst>
              </p:cNvPr>
              <p:cNvSpPr txBox="1">
                <a:spLocks noRot="1" noChangeAspect="1" noMove="1" noResize="1" noEditPoints="1" noAdjustHandles="1" noChangeArrowheads="1" noChangeShapeType="1" noTextEdit="1"/>
              </p:cNvSpPr>
              <p:nvPr/>
            </p:nvSpPr>
            <p:spPr>
              <a:xfrm>
                <a:off x="1162373" y="4928460"/>
                <a:ext cx="8045857" cy="1028551"/>
              </a:xfrm>
              <a:prstGeom prst="rect">
                <a:avLst/>
              </a:prstGeom>
              <a:blipFill>
                <a:blip r:embed="rId5"/>
                <a:stretch>
                  <a:fillRect b="-8537"/>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5D28A5F9-5EED-31EB-375B-2D4D6F97CB28}"/>
              </a:ext>
            </a:extLst>
          </p:cNvPr>
          <p:cNvSpPr txBox="1"/>
          <p:nvPr/>
        </p:nvSpPr>
        <p:spPr>
          <a:xfrm>
            <a:off x="10290197" y="5181126"/>
            <a:ext cx="1261884" cy="523220"/>
          </a:xfrm>
          <a:prstGeom prst="rect">
            <a:avLst/>
          </a:prstGeom>
          <a:noFill/>
        </p:spPr>
        <p:txBody>
          <a:bodyPr wrap="none" rtlCol="0">
            <a:spAutoFit/>
          </a:bodyPr>
          <a:lstStyle/>
          <a:p>
            <a:r>
              <a:rPr lang="ja-JP" altLang="en-US" sz="2800"/>
              <a:t>更新式</a:t>
            </a:r>
            <a:endParaRPr kumimoji="1" lang="ja-JP" altLang="en-US" sz="2800"/>
          </a:p>
        </p:txBody>
      </p:sp>
    </p:spTree>
    <p:extLst>
      <p:ext uri="{BB962C8B-B14F-4D97-AF65-F5344CB8AC3E}">
        <p14:creationId xmlns:p14="http://schemas.microsoft.com/office/powerpoint/2010/main" val="2610802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17AA7167-ED1E-1DB4-8EC9-94969EBB0AC5}"/>
              </a:ext>
            </a:extLst>
          </p:cNvPr>
          <p:cNvPicPr>
            <a:picLocks noChangeAspect="1"/>
          </p:cNvPicPr>
          <p:nvPr/>
        </p:nvPicPr>
        <p:blipFill rotWithShape="1">
          <a:blip r:embed="rId3"/>
          <a:srcRect l="8513" t="14724" r="9305" b="9368"/>
          <a:stretch/>
        </p:blipFill>
        <p:spPr>
          <a:xfrm>
            <a:off x="6371757" y="3137244"/>
            <a:ext cx="5828448" cy="3673980"/>
          </a:xfrm>
          <a:prstGeom prst="rect">
            <a:avLst/>
          </a:prstGeom>
        </p:spPr>
      </p:pic>
      <p:sp>
        <p:nvSpPr>
          <p:cNvPr id="2" name="スライド番号プレースホルダー 1">
            <a:extLst>
              <a:ext uri="{FF2B5EF4-FFF2-40B4-BE49-F238E27FC236}">
                <a16:creationId xmlns:a16="http://schemas.microsoft.com/office/drawing/2014/main" id="{A9320F1D-00A6-A3E8-E484-62B1CDC1B97D}"/>
              </a:ext>
            </a:extLst>
          </p:cNvPr>
          <p:cNvSpPr>
            <a:spLocks noGrp="1"/>
          </p:cNvSpPr>
          <p:nvPr>
            <p:ph type="sldNum" sz="quarter" idx="12"/>
          </p:nvPr>
        </p:nvSpPr>
        <p:spPr/>
        <p:txBody>
          <a:bodyPr/>
          <a:lstStyle/>
          <a:p>
            <a:fld id="{4FAB73BC-B049-4115-A692-8D63A059BFB8}" type="slidenum">
              <a:rPr lang="en-US" smtClean="0"/>
              <a:t>47</a:t>
            </a:fld>
            <a:endParaRPr lang="en-US"/>
          </a:p>
        </p:txBody>
      </p:sp>
      <p:sp>
        <p:nvSpPr>
          <p:cNvPr id="3" name="テキスト ボックス 2">
            <a:extLst>
              <a:ext uri="{FF2B5EF4-FFF2-40B4-BE49-F238E27FC236}">
                <a16:creationId xmlns:a16="http://schemas.microsoft.com/office/drawing/2014/main" id="{C25C025F-ECDC-5240-A73E-FCB6B65CAAF1}"/>
              </a:ext>
            </a:extLst>
          </p:cNvPr>
          <p:cNvSpPr txBox="1"/>
          <p:nvPr/>
        </p:nvSpPr>
        <p:spPr>
          <a:xfrm>
            <a:off x="258386" y="200025"/>
            <a:ext cx="4270721" cy="830997"/>
          </a:xfrm>
          <a:prstGeom prst="rect">
            <a:avLst/>
          </a:prstGeom>
          <a:noFill/>
        </p:spPr>
        <p:txBody>
          <a:bodyPr wrap="none" rtlCol="0">
            <a:spAutoFit/>
          </a:bodyPr>
          <a:lstStyle/>
          <a:p>
            <a:r>
              <a:rPr lang="ja-JP" altLang="en-US" sz="4800"/>
              <a:t>発展系</a:t>
            </a:r>
            <a:r>
              <a:rPr lang="en-US" altLang="ja-JP" sz="4800" dirty="0"/>
              <a:t> : t-SNE</a:t>
            </a:r>
          </a:p>
        </p:txBody>
      </p:sp>
      <p:sp>
        <p:nvSpPr>
          <p:cNvPr id="6" name="テキスト ボックス 5">
            <a:extLst>
              <a:ext uri="{FF2B5EF4-FFF2-40B4-BE49-F238E27FC236}">
                <a16:creationId xmlns:a16="http://schemas.microsoft.com/office/drawing/2014/main" id="{53652458-D377-9125-4977-A5C4788D6BDC}"/>
              </a:ext>
            </a:extLst>
          </p:cNvPr>
          <p:cNvSpPr txBox="1"/>
          <p:nvPr/>
        </p:nvSpPr>
        <p:spPr>
          <a:xfrm>
            <a:off x="258386" y="1386840"/>
            <a:ext cx="2698175" cy="523220"/>
          </a:xfrm>
          <a:prstGeom prst="rect">
            <a:avLst/>
          </a:prstGeom>
          <a:noFill/>
        </p:spPr>
        <p:txBody>
          <a:bodyPr wrap="none" rtlCol="0">
            <a:spAutoFit/>
          </a:bodyPr>
          <a:lstStyle/>
          <a:p>
            <a:r>
              <a:rPr kumimoji="1" lang="en-US" altLang="ja-JP" sz="2800" dirty="0"/>
              <a:t>SNE</a:t>
            </a:r>
            <a:r>
              <a:rPr kumimoji="1" lang="ja-JP" altLang="en-US" sz="2800"/>
              <a:t>との相違点</a:t>
            </a:r>
          </a:p>
        </p:txBody>
      </p:sp>
      <p:sp>
        <p:nvSpPr>
          <p:cNvPr id="7" name="テキスト ボックス 6">
            <a:extLst>
              <a:ext uri="{FF2B5EF4-FFF2-40B4-BE49-F238E27FC236}">
                <a16:creationId xmlns:a16="http://schemas.microsoft.com/office/drawing/2014/main" id="{44B77B9A-B7A0-E90B-1A01-A2834DA8930B}"/>
              </a:ext>
            </a:extLst>
          </p:cNvPr>
          <p:cNvSpPr txBox="1"/>
          <p:nvPr/>
        </p:nvSpPr>
        <p:spPr>
          <a:xfrm>
            <a:off x="438723" y="1948665"/>
            <a:ext cx="3910045" cy="461665"/>
          </a:xfrm>
          <a:prstGeom prst="rect">
            <a:avLst/>
          </a:prstGeom>
          <a:noFill/>
        </p:spPr>
        <p:txBody>
          <a:bodyPr wrap="none" rtlCol="0">
            <a:spAutoFit/>
          </a:bodyPr>
          <a:lstStyle/>
          <a:p>
            <a:r>
              <a:rPr lang="en-US" altLang="ja-JP" sz="2400" dirty="0"/>
              <a:t>1. </a:t>
            </a:r>
            <a:r>
              <a:rPr lang="ja-JP" altLang="en-US" sz="2400"/>
              <a:t>対称なコスト関数を使用</a:t>
            </a:r>
            <a:endParaRPr kumimoji="1" lang="ja-JP" altLang="en-US" sz="2400"/>
          </a:p>
        </p:txBody>
      </p:sp>
      <p:sp>
        <p:nvSpPr>
          <p:cNvPr id="8" name="テキスト ボックス 7">
            <a:extLst>
              <a:ext uri="{FF2B5EF4-FFF2-40B4-BE49-F238E27FC236}">
                <a16:creationId xmlns:a16="http://schemas.microsoft.com/office/drawing/2014/main" id="{65595605-7DDB-5383-F2C1-A1518AA0F82B}"/>
              </a:ext>
            </a:extLst>
          </p:cNvPr>
          <p:cNvSpPr txBox="1"/>
          <p:nvPr/>
        </p:nvSpPr>
        <p:spPr>
          <a:xfrm>
            <a:off x="1112520" y="2484551"/>
            <a:ext cx="7879080" cy="972510"/>
          </a:xfrm>
          <a:prstGeom prst="rect">
            <a:avLst/>
          </a:prstGeom>
          <a:noFill/>
        </p:spPr>
        <p:txBody>
          <a:bodyPr wrap="none" rtlCol="0">
            <a:spAutoFit/>
          </a:bodyPr>
          <a:lstStyle/>
          <a:p>
            <a:pPr>
              <a:lnSpc>
                <a:spcPct val="150000"/>
              </a:lnSpc>
            </a:pPr>
            <a:r>
              <a:rPr kumimoji="1" lang="ja-JP" altLang="en-US" sz="2000"/>
              <a:t>条件付き確率では非対称なコスト関数となり　最適化が困難になる</a:t>
            </a:r>
            <a:endParaRPr kumimoji="1" lang="en-US" altLang="ja-JP" sz="2000" dirty="0"/>
          </a:p>
          <a:p>
            <a:pPr>
              <a:lnSpc>
                <a:spcPct val="150000"/>
              </a:lnSpc>
            </a:pPr>
            <a:r>
              <a:rPr lang="ja-JP" altLang="en-US" sz="2000">
                <a:solidFill>
                  <a:srgbClr val="FF0000"/>
                </a:solidFill>
              </a:rPr>
              <a:t>同時確率を使用</a:t>
            </a:r>
            <a:r>
              <a:rPr lang="ja-JP" altLang="en-US" sz="2000"/>
              <a:t>することで解決</a:t>
            </a:r>
            <a:endParaRPr kumimoji="1" lang="ja-JP" altLang="en-US" sz="2000"/>
          </a:p>
        </p:txBody>
      </p:sp>
      <p:sp>
        <p:nvSpPr>
          <p:cNvPr id="9" name="テキスト ボックス 8">
            <a:extLst>
              <a:ext uri="{FF2B5EF4-FFF2-40B4-BE49-F238E27FC236}">
                <a16:creationId xmlns:a16="http://schemas.microsoft.com/office/drawing/2014/main" id="{65BA0A76-0C17-7237-7291-83E3D9522F1E}"/>
              </a:ext>
            </a:extLst>
          </p:cNvPr>
          <p:cNvSpPr txBox="1"/>
          <p:nvPr/>
        </p:nvSpPr>
        <p:spPr>
          <a:xfrm>
            <a:off x="438723" y="3873453"/>
            <a:ext cx="5933034" cy="461665"/>
          </a:xfrm>
          <a:prstGeom prst="rect">
            <a:avLst/>
          </a:prstGeom>
          <a:noFill/>
        </p:spPr>
        <p:txBody>
          <a:bodyPr wrap="none" rtlCol="0">
            <a:spAutoFit/>
          </a:bodyPr>
          <a:lstStyle/>
          <a:p>
            <a:r>
              <a:rPr lang="en-US" altLang="ja-JP" sz="2400" dirty="0"/>
              <a:t>2. </a:t>
            </a:r>
            <a:r>
              <a:rPr lang="ja-JP" altLang="en-US" sz="2400"/>
              <a:t>圧縮後の計算に</a:t>
            </a:r>
            <a:r>
              <a:rPr lang="en-US" altLang="ja-JP" sz="2400" dirty="0"/>
              <a:t> Student - t </a:t>
            </a:r>
            <a:r>
              <a:rPr lang="ja-JP" altLang="en-US" sz="2400"/>
              <a:t>分布を使用</a:t>
            </a:r>
            <a:endParaRPr kumimoji="1" lang="ja-JP" altLang="en-US" sz="2400"/>
          </a:p>
        </p:txBody>
      </p:sp>
      <p:sp>
        <p:nvSpPr>
          <p:cNvPr id="12" name="テキスト ボックス 11">
            <a:extLst>
              <a:ext uri="{FF2B5EF4-FFF2-40B4-BE49-F238E27FC236}">
                <a16:creationId xmlns:a16="http://schemas.microsoft.com/office/drawing/2014/main" id="{69315B75-2EC3-2642-114B-827CA62ED4E8}"/>
              </a:ext>
            </a:extLst>
          </p:cNvPr>
          <p:cNvSpPr txBox="1"/>
          <p:nvPr/>
        </p:nvSpPr>
        <p:spPr>
          <a:xfrm>
            <a:off x="1112520" y="4433516"/>
            <a:ext cx="4801314" cy="1434175"/>
          </a:xfrm>
          <a:prstGeom prst="rect">
            <a:avLst/>
          </a:prstGeom>
          <a:noFill/>
        </p:spPr>
        <p:txBody>
          <a:bodyPr wrap="none" rtlCol="0">
            <a:spAutoFit/>
          </a:bodyPr>
          <a:lstStyle/>
          <a:p>
            <a:pPr>
              <a:lnSpc>
                <a:spcPct val="150000"/>
              </a:lnSpc>
            </a:pPr>
            <a:r>
              <a:rPr kumimoji="1" lang="ja-JP" altLang="en-US" sz="2000"/>
              <a:t>ガウス分布では近い部分を重視しすぎる</a:t>
            </a:r>
            <a:endParaRPr kumimoji="1" lang="en-US" altLang="ja-JP" sz="2000" dirty="0"/>
          </a:p>
          <a:p>
            <a:pPr>
              <a:lnSpc>
                <a:spcPct val="150000"/>
              </a:lnSpc>
            </a:pPr>
            <a:r>
              <a:rPr lang="ja-JP" altLang="en-US" sz="2000"/>
              <a:t>必要以上に点が「混み合って」しまう</a:t>
            </a:r>
            <a:endParaRPr lang="en-US" altLang="ja-JP" sz="2000" dirty="0"/>
          </a:p>
          <a:p>
            <a:pPr>
              <a:lnSpc>
                <a:spcPct val="150000"/>
              </a:lnSpc>
            </a:pPr>
            <a:r>
              <a:rPr lang="en-US" altLang="ja-JP" sz="2000" dirty="0">
                <a:solidFill>
                  <a:srgbClr val="FF0000"/>
                </a:solidFill>
              </a:rPr>
              <a:t>Student - t </a:t>
            </a:r>
            <a:r>
              <a:rPr lang="ja-JP" altLang="en-US" sz="2000">
                <a:solidFill>
                  <a:srgbClr val="FF0000"/>
                </a:solidFill>
              </a:rPr>
              <a:t>分布</a:t>
            </a:r>
            <a:r>
              <a:rPr lang="ja-JP" altLang="en-US" sz="2000"/>
              <a:t>を使用し緩和</a:t>
            </a:r>
            <a:endParaRPr kumimoji="1" lang="ja-JP" altLang="en-US" sz="2000"/>
          </a:p>
        </p:txBody>
      </p:sp>
    </p:spTree>
    <p:extLst>
      <p:ext uri="{BB962C8B-B14F-4D97-AF65-F5344CB8AC3E}">
        <p14:creationId xmlns:p14="http://schemas.microsoft.com/office/powerpoint/2010/main" val="3864595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5B9AC986-E334-B4E9-CA7A-263BE2B6B75B}"/>
              </a:ext>
            </a:extLst>
          </p:cNvPr>
          <p:cNvSpPr/>
          <p:nvPr/>
        </p:nvSpPr>
        <p:spPr>
          <a:xfrm>
            <a:off x="325666" y="1572574"/>
            <a:ext cx="5544135" cy="2816601"/>
          </a:xfrm>
          <a:prstGeom prst="rect">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930CAC3F-759E-41A1-1B1F-D0FF2A785335}"/>
              </a:ext>
            </a:extLst>
          </p:cNvPr>
          <p:cNvSpPr>
            <a:spLocks noGrp="1"/>
          </p:cNvSpPr>
          <p:nvPr>
            <p:ph type="sldNum" sz="quarter" idx="12"/>
          </p:nvPr>
        </p:nvSpPr>
        <p:spPr/>
        <p:txBody>
          <a:bodyPr/>
          <a:lstStyle/>
          <a:p>
            <a:fld id="{4FAB73BC-B049-4115-A692-8D63A059BFB8}" type="slidenum">
              <a:rPr lang="en-US" smtClean="0"/>
              <a:t>48</a:t>
            </a:fld>
            <a:endParaRPr lang="en-US"/>
          </a:p>
        </p:txBody>
      </p:sp>
      <p:sp>
        <p:nvSpPr>
          <p:cNvPr id="9" name="テキスト ボックス 8">
            <a:extLst>
              <a:ext uri="{FF2B5EF4-FFF2-40B4-BE49-F238E27FC236}">
                <a16:creationId xmlns:a16="http://schemas.microsoft.com/office/drawing/2014/main" id="{4E7F9CE7-2A59-2CAC-DC7B-1882193517C8}"/>
              </a:ext>
            </a:extLst>
          </p:cNvPr>
          <p:cNvSpPr txBox="1"/>
          <p:nvPr/>
        </p:nvSpPr>
        <p:spPr>
          <a:xfrm>
            <a:off x="258386" y="200025"/>
            <a:ext cx="4270721" cy="830997"/>
          </a:xfrm>
          <a:prstGeom prst="rect">
            <a:avLst/>
          </a:prstGeom>
          <a:noFill/>
        </p:spPr>
        <p:txBody>
          <a:bodyPr wrap="none" rtlCol="0">
            <a:spAutoFit/>
          </a:bodyPr>
          <a:lstStyle/>
          <a:p>
            <a:r>
              <a:rPr lang="ja-JP" altLang="en-US" sz="4800"/>
              <a:t>発展系</a:t>
            </a:r>
            <a:r>
              <a:rPr lang="en-US" altLang="ja-JP" sz="4800" dirty="0"/>
              <a:t> : t-SNE</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9D00E-BC3C-72CC-6164-3150A867DB86}"/>
                  </a:ext>
                </a:extLst>
              </p:cNvPr>
              <p:cNvSpPr txBox="1"/>
              <p:nvPr/>
            </p:nvSpPr>
            <p:spPr>
              <a:xfrm>
                <a:off x="1376641" y="4982263"/>
                <a:ext cx="8911990" cy="1655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𝐶</m:t>
                      </m:r>
                      <m:r>
                        <a:rPr kumimoji="1" lang="en-US" altLang="ja-JP" sz="4000" b="0" i="1" smtClean="0">
                          <a:latin typeface="Cambria Math" panose="02040503050406030204" pitchFamily="18" charset="0"/>
                        </a:rPr>
                        <m:t>= </m:t>
                      </m:r>
                      <m:nary>
                        <m:naryPr>
                          <m:chr m:val="∑"/>
                          <m:supHide m:val="on"/>
                          <m:ctrlPr>
                            <a:rPr kumimoji="1" lang="en-US" altLang="ja-JP" sz="4000" b="0" i="1" smtClean="0">
                              <a:latin typeface="Cambria Math" panose="02040503050406030204" pitchFamily="18" charset="0"/>
                            </a:rPr>
                          </m:ctrlPr>
                        </m:naryPr>
                        <m:sub>
                          <m:r>
                            <m:rPr>
                              <m:brk m:alnAt="7"/>
                            </m:rPr>
                            <a:rPr kumimoji="1" lang="en-US" altLang="ja-JP" sz="4000" b="0" i="1" smtClean="0">
                              <a:latin typeface="Cambria Math" panose="02040503050406030204" pitchFamily="18" charset="0"/>
                            </a:rPr>
                            <m:t>𝑖</m:t>
                          </m:r>
                        </m:sub>
                        <m:sup/>
                        <m:e>
                          <m:r>
                            <a:rPr kumimoji="1" lang="en-US" altLang="ja-JP" sz="4000" b="0" i="1" smtClean="0">
                              <a:latin typeface="Cambria Math" panose="02040503050406030204" pitchFamily="18" charset="0"/>
                            </a:rPr>
                            <m:t>𝐾𝐿</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𝑃</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𝑄</m:t>
                          </m:r>
                          <m:r>
                            <a:rPr kumimoji="1" lang="en-US" altLang="ja-JP" sz="4000" b="0" i="1" smtClean="0">
                              <a:latin typeface="Cambria Math" panose="02040503050406030204" pitchFamily="18" charset="0"/>
                            </a:rPr>
                            <m:t>)= </m:t>
                          </m:r>
                          <m:nary>
                            <m:naryPr>
                              <m:chr m:val="∑"/>
                              <m:supHide m:val="on"/>
                              <m:ctrlPr>
                                <a:rPr kumimoji="1" lang="en-US" altLang="ja-JP" sz="4000" b="0" i="1" smtClean="0">
                                  <a:latin typeface="Cambria Math" panose="02040503050406030204" pitchFamily="18" charset="0"/>
                                </a:rPr>
                              </m:ctrlPr>
                            </m:naryPr>
                            <m:sub>
                              <m:r>
                                <m:rPr>
                                  <m:brk m:alnAt="7"/>
                                </m:rPr>
                                <a:rPr kumimoji="1" lang="en-US" altLang="ja-JP" sz="4000" b="0" i="1" smtClean="0">
                                  <a:latin typeface="Cambria Math" panose="02040503050406030204" pitchFamily="18" charset="0"/>
                                </a:rPr>
                                <m:t>𝑖</m:t>
                              </m:r>
                            </m:sub>
                            <m:sup/>
                            <m:e>
                              <m:nary>
                                <m:naryPr>
                                  <m:chr m:val="∑"/>
                                  <m:supHide m:val="on"/>
                                  <m:ctrlPr>
                                    <a:rPr kumimoji="1" lang="en-US" altLang="ja-JP" sz="4000" b="0" i="1" smtClean="0">
                                      <a:latin typeface="Cambria Math" panose="02040503050406030204" pitchFamily="18" charset="0"/>
                                    </a:rPr>
                                  </m:ctrlPr>
                                </m:naryPr>
                                <m:sub>
                                  <m:r>
                                    <m:rPr>
                                      <m:brk m:alnAt="7"/>
                                    </m:rPr>
                                    <a:rPr kumimoji="1" lang="en-US" altLang="ja-JP" sz="4000" b="0" i="1" smtClean="0">
                                      <a:latin typeface="Cambria Math" panose="02040503050406030204" pitchFamily="18" charset="0"/>
                                    </a:rPr>
                                    <m:t>𝑗</m:t>
                                  </m:r>
                                </m:sub>
                                <m:sup/>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𝑗𝑖</m:t>
                                      </m:r>
                                    </m:sub>
                                  </m:sSub>
                                  <m:func>
                                    <m:funcPr>
                                      <m:ctrlPr>
                                        <a:rPr kumimoji="1" lang="en-US" altLang="ja-JP" sz="4000" b="0" i="1" smtClean="0">
                                          <a:latin typeface="Cambria Math" panose="02040503050406030204" pitchFamily="18" charset="0"/>
                                        </a:rPr>
                                      </m:ctrlPr>
                                    </m:funcPr>
                                    <m:fName>
                                      <m:r>
                                        <m:rPr>
                                          <m:sty m:val="p"/>
                                        </m:rPr>
                                        <a:rPr kumimoji="1" lang="en-US" altLang="ja-JP" sz="4000" b="0" i="0" smtClean="0">
                                          <a:latin typeface="Cambria Math" panose="02040503050406030204" pitchFamily="18" charset="0"/>
                                        </a:rPr>
                                        <m:t>log</m:t>
                                      </m:r>
                                    </m:fName>
                                    <m:e>
                                      <m:f>
                                        <m:fPr>
                                          <m:ctrlPr>
                                            <a:rPr kumimoji="1" lang="en-US" altLang="ja-JP" sz="4000" b="0" i="1" smtClean="0">
                                              <a:latin typeface="Cambria Math" panose="02040503050406030204" pitchFamily="18" charset="0"/>
                                            </a:rPr>
                                          </m:ctrlPr>
                                        </m:fPr>
                                        <m:num>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𝑗𝑖</m:t>
                                              </m:r>
                                            </m:sub>
                                          </m:sSub>
                                        </m:num>
                                        <m:den>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𝑞</m:t>
                                              </m:r>
                                            </m:e>
                                            <m:sub>
                                              <m:r>
                                                <a:rPr kumimoji="1" lang="en-US" altLang="ja-JP" sz="4000" b="0" i="1" smtClean="0">
                                                  <a:latin typeface="Cambria Math" panose="02040503050406030204" pitchFamily="18" charset="0"/>
                                                </a:rPr>
                                                <m:t>𝑗𝑖</m:t>
                                              </m:r>
                                            </m:sub>
                                          </m:sSub>
                                        </m:den>
                                      </m:f>
                                    </m:e>
                                  </m:func>
                                </m:e>
                              </m:nary>
                            </m:e>
                          </m:nary>
                        </m:e>
                      </m:nary>
                    </m:oMath>
                  </m:oMathPara>
                </a14:m>
                <a:endParaRPr kumimoji="1" lang="ja-JP" altLang="en-US" sz="4000"/>
              </a:p>
            </p:txBody>
          </p:sp>
        </mc:Choice>
        <mc:Fallback xmlns="">
          <p:sp>
            <p:nvSpPr>
              <p:cNvPr id="10" name="テキスト ボックス 9">
                <a:extLst>
                  <a:ext uri="{FF2B5EF4-FFF2-40B4-BE49-F238E27FC236}">
                    <a16:creationId xmlns:a16="http://schemas.microsoft.com/office/drawing/2014/main" id="{3349D00E-BC3C-72CC-6164-3150A867DB86}"/>
                  </a:ext>
                </a:extLst>
              </p:cNvPr>
              <p:cNvSpPr txBox="1">
                <a:spLocks noRot="1" noChangeAspect="1" noMove="1" noResize="1" noEditPoints="1" noAdjustHandles="1" noChangeArrowheads="1" noChangeShapeType="1" noTextEdit="1"/>
              </p:cNvSpPr>
              <p:nvPr/>
            </p:nvSpPr>
            <p:spPr>
              <a:xfrm>
                <a:off x="1376641" y="4982263"/>
                <a:ext cx="8911990" cy="1655646"/>
              </a:xfrm>
              <a:prstGeom prst="rect">
                <a:avLst/>
              </a:prstGeom>
              <a:blipFill>
                <a:blip r:embed="rId3"/>
                <a:stretch>
                  <a:fillRect l="-5548" t="-131298" b="-176336"/>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4F1EAD6C-3B95-FA1F-611F-3AF7896B6198}"/>
              </a:ext>
            </a:extLst>
          </p:cNvPr>
          <p:cNvSpPr txBox="1"/>
          <p:nvPr/>
        </p:nvSpPr>
        <p:spPr>
          <a:xfrm>
            <a:off x="258386" y="4460036"/>
            <a:ext cx="4472699" cy="646331"/>
          </a:xfrm>
          <a:prstGeom prst="rect">
            <a:avLst/>
          </a:prstGeom>
          <a:noFill/>
        </p:spPr>
        <p:txBody>
          <a:bodyPr wrap="none" rtlCol="0">
            <a:spAutoFit/>
          </a:bodyPr>
          <a:lstStyle/>
          <a:p>
            <a:r>
              <a:rPr kumimoji="1" lang="en-US" altLang="ja-JP" sz="3600" dirty="0"/>
              <a:t>KL</a:t>
            </a:r>
            <a:r>
              <a:rPr kumimoji="1" lang="ja-JP" altLang="en-US" sz="3600"/>
              <a:t>ダイバージェンス</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99F76522-2CF7-0558-FE20-C98800E6D050}"/>
                  </a:ext>
                </a:extLst>
              </p:cNvPr>
              <p:cNvSpPr txBox="1"/>
              <p:nvPr/>
            </p:nvSpPr>
            <p:spPr>
              <a:xfrm>
                <a:off x="570169" y="2499610"/>
                <a:ext cx="3088986" cy="10023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𝑗𝑖</m:t>
                          </m:r>
                        </m:sub>
                      </m:sSub>
                      <m:r>
                        <a:rPr kumimoji="1" lang="en-US" altLang="ja-JP" sz="3200" b="0" i="1" smtClean="0">
                          <a:latin typeface="Cambria Math" panose="02040503050406030204" pitchFamily="18" charset="0"/>
                        </a:rPr>
                        <m:t>= </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𝑝</m:t>
                                  </m:r>
                                </m:e>
                                <m:sub>
                                  <m:r>
                                    <a:rPr lang="en-US" altLang="ja-JP" sz="3200" i="1">
                                      <a:latin typeface="Cambria Math" panose="02040503050406030204" pitchFamily="18" charset="0"/>
                                    </a:rPr>
                                    <m:t>𝑖</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𝑗</m:t>
                                  </m:r>
                                </m:sub>
                              </m:sSub>
                              <m:r>
                                <a:rPr lang="en-US" altLang="ja-JP" sz="3200" b="0" i="1" smtClean="0">
                                  <a:latin typeface="Cambria Math" panose="02040503050406030204" pitchFamily="18" charset="0"/>
                                </a:rPr>
                                <m:t>+</m:t>
                              </m:r>
                              <m:r>
                                <a:rPr lang="en-US" altLang="ja-JP" sz="3200" i="1">
                                  <a:latin typeface="Cambria Math" panose="02040503050406030204" pitchFamily="18" charset="0"/>
                                </a:rPr>
                                <m:t>𝑝</m:t>
                              </m:r>
                            </m:e>
                            <m:sub>
                              <m:r>
                                <a:rPr lang="en-US" altLang="ja-JP" sz="3200" i="1">
                                  <a:latin typeface="Cambria Math" panose="02040503050406030204" pitchFamily="18" charset="0"/>
                                </a:rPr>
                                <m:t>𝑗</m:t>
                              </m:r>
                              <m:r>
                                <a:rPr lang="en-US" altLang="ja-JP" sz="3200" b="0" i="1" smtClean="0">
                                  <a:latin typeface="Cambria Math" panose="02040503050406030204" pitchFamily="18" charset="0"/>
                                </a:rPr>
                                <m:t>|</m:t>
                              </m:r>
                              <m:r>
                                <a:rPr lang="en-US" altLang="ja-JP" sz="3200" i="1">
                                  <a:latin typeface="Cambria Math" panose="02040503050406030204" pitchFamily="18" charset="0"/>
                                </a:rPr>
                                <m:t>𝑖</m:t>
                              </m:r>
                            </m:sub>
                          </m:sSub>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𝑛</m:t>
                          </m:r>
                        </m:den>
                      </m:f>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99F76522-2CF7-0558-FE20-C98800E6D050}"/>
                  </a:ext>
                </a:extLst>
              </p:cNvPr>
              <p:cNvSpPr txBox="1">
                <a:spLocks noRot="1" noChangeAspect="1" noMove="1" noResize="1" noEditPoints="1" noAdjustHandles="1" noChangeArrowheads="1" noChangeShapeType="1" noTextEdit="1"/>
              </p:cNvSpPr>
              <p:nvPr/>
            </p:nvSpPr>
            <p:spPr>
              <a:xfrm>
                <a:off x="570169" y="2499610"/>
                <a:ext cx="3088986" cy="1002390"/>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830EE6D-EC7D-5E2D-8DE9-2C99A7EFC1A7}"/>
                  </a:ext>
                </a:extLst>
              </p:cNvPr>
              <p:cNvSpPr txBox="1"/>
              <p:nvPr/>
            </p:nvSpPr>
            <p:spPr>
              <a:xfrm>
                <a:off x="546008" y="1872844"/>
                <a:ext cx="4941417" cy="432106"/>
              </a:xfrm>
              <a:prstGeom prst="rect">
                <a:avLst/>
              </a:prstGeom>
              <a:noFill/>
            </p:spPr>
            <p:txBody>
              <a:bodyPr wrap="none" rtlCol="0">
                <a:spAutoFit/>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𝑗𝑖</m:t>
                        </m:r>
                      </m:sub>
                    </m:sSub>
                    <m:r>
                      <a:rPr lang="ja-JP" altLang="en-US" sz="2000" i="1">
                        <a:latin typeface="Cambria Math" panose="02040503050406030204" pitchFamily="18" charset="0"/>
                      </a:rPr>
                      <m:t>には</m:t>
                    </m:r>
                    <m:r>
                      <a:rPr lang="ja-JP" altLang="en-US" sz="2000" i="1" smtClean="0">
                        <a:latin typeface="Cambria Math" panose="02040503050406030204" pitchFamily="18" charset="0"/>
                      </a:rPr>
                      <m:t>変化なし</m:t>
                    </m:r>
                    <m:r>
                      <a:rPr lang="ja-JP" altLang="en-US" sz="2000" i="1">
                        <a:latin typeface="Cambria Math" panose="02040503050406030204" pitchFamily="18" charset="0"/>
                      </a:rPr>
                      <m:t>、</m:t>
                    </m:r>
                    <m:r>
                      <a:rPr lang="ja-JP" altLang="en-US" sz="2000" i="1" smtClean="0">
                        <a:latin typeface="Cambria Math" panose="02040503050406030204" pitchFamily="18" charset="0"/>
                      </a:rPr>
                      <m:t>平均を</m:t>
                    </m:r>
                    <m:r>
                      <a:rPr lang="ja-JP" altLang="en-US" sz="2000" i="1">
                        <a:latin typeface="Cambria Math" panose="02040503050406030204" pitchFamily="18" charset="0"/>
                      </a:rPr>
                      <m:t>取るような</m:t>
                    </m:r>
                  </m:oMath>
                </a14:m>
                <a:r>
                  <a:rPr kumimoji="1" lang="ja-JP" altLang="en-US" sz="2000"/>
                  <a:t>処理</a:t>
                </a:r>
              </a:p>
            </p:txBody>
          </p:sp>
        </mc:Choice>
        <mc:Fallback xmlns="">
          <p:sp>
            <p:nvSpPr>
              <p:cNvPr id="13" name="テキスト ボックス 12">
                <a:extLst>
                  <a:ext uri="{FF2B5EF4-FFF2-40B4-BE49-F238E27FC236}">
                    <a16:creationId xmlns:a16="http://schemas.microsoft.com/office/drawing/2014/main" id="{A830EE6D-EC7D-5E2D-8DE9-2C99A7EFC1A7}"/>
                  </a:ext>
                </a:extLst>
              </p:cNvPr>
              <p:cNvSpPr txBox="1">
                <a:spLocks noRot="1" noChangeAspect="1" noMove="1" noResize="1" noEditPoints="1" noAdjustHandles="1" noChangeArrowheads="1" noChangeShapeType="1" noTextEdit="1"/>
              </p:cNvSpPr>
              <p:nvPr/>
            </p:nvSpPr>
            <p:spPr>
              <a:xfrm>
                <a:off x="546008" y="1872844"/>
                <a:ext cx="4941417" cy="432106"/>
              </a:xfrm>
              <a:prstGeom prst="rect">
                <a:avLst/>
              </a:prstGeom>
              <a:blipFill>
                <a:blip r:embed="rId5"/>
                <a:stretch>
                  <a:fillRect l="-256" t="-2857" b="-22857"/>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C941307-9F00-E76F-B32D-0B5F91711843}"/>
              </a:ext>
            </a:extLst>
          </p:cNvPr>
          <p:cNvSpPr txBox="1"/>
          <p:nvPr/>
        </p:nvSpPr>
        <p:spPr>
          <a:xfrm>
            <a:off x="3794770" y="2834954"/>
            <a:ext cx="1872629" cy="400110"/>
          </a:xfrm>
          <a:prstGeom prst="rect">
            <a:avLst/>
          </a:prstGeom>
          <a:noFill/>
        </p:spPr>
        <p:txBody>
          <a:bodyPr wrap="none" rtlCol="0">
            <a:spAutoFit/>
          </a:bodyPr>
          <a:lstStyle/>
          <a:p>
            <a:r>
              <a:rPr lang="en-US" altLang="ja-JP" sz="2000" dirty="0"/>
              <a:t>n</a:t>
            </a:r>
            <a:r>
              <a:rPr kumimoji="1" lang="ja-JP" altLang="en-US" sz="2000"/>
              <a:t>はサンプル数</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9F66F13-98C1-1FCB-21CE-EE6116609771}"/>
                  </a:ext>
                </a:extLst>
              </p:cNvPr>
              <p:cNvSpPr txBox="1"/>
              <p:nvPr/>
            </p:nvSpPr>
            <p:spPr>
              <a:xfrm>
                <a:off x="570169" y="3681171"/>
                <a:ext cx="3849131" cy="4008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sz="2000" i="1" smtClean="0">
                          <a:latin typeface="Cambria Math" panose="02040503050406030204" pitchFamily="18" charset="0"/>
                        </a:rPr>
                        <m:t>で</m:t>
                      </m:r>
                      <m:r>
                        <a:rPr lang="ja-JP" altLang="en-US" sz="2000" i="1">
                          <a:latin typeface="Cambria Math" panose="02040503050406030204" pitchFamily="18" charset="0"/>
                        </a:rPr>
                        <m:t>同時確率にすることで</m:t>
                      </m:r>
                      <m:r>
                        <a:rPr lang="ja-JP" altLang="en-US" sz="2000" i="1" smtClean="0">
                          <a:latin typeface="Cambria Math" panose="02040503050406030204" pitchFamily="18" charset="0"/>
                        </a:rPr>
                        <m:t>対称化</m:t>
                      </m:r>
                    </m:oMath>
                  </m:oMathPara>
                </a14:m>
                <a:endParaRPr kumimoji="1" lang="ja-JP" altLang="en-US" sz="2000"/>
              </a:p>
            </p:txBody>
          </p:sp>
        </mc:Choice>
        <mc:Fallback xmlns="">
          <p:sp>
            <p:nvSpPr>
              <p:cNvPr id="15" name="テキスト ボックス 14">
                <a:extLst>
                  <a:ext uri="{FF2B5EF4-FFF2-40B4-BE49-F238E27FC236}">
                    <a16:creationId xmlns:a16="http://schemas.microsoft.com/office/drawing/2014/main" id="{59F66F13-98C1-1FCB-21CE-EE6116609771}"/>
                  </a:ext>
                </a:extLst>
              </p:cNvPr>
              <p:cNvSpPr txBox="1">
                <a:spLocks noRot="1" noChangeAspect="1" noMove="1" noResize="1" noEditPoints="1" noAdjustHandles="1" noChangeArrowheads="1" noChangeShapeType="1" noTextEdit="1"/>
              </p:cNvSpPr>
              <p:nvPr/>
            </p:nvSpPr>
            <p:spPr>
              <a:xfrm>
                <a:off x="570169" y="3681171"/>
                <a:ext cx="3849131" cy="400815"/>
              </a:xfrm>
              <a:prstGeom prst="rect">
                <a:avLst/>
              </a:prstGeom>
              <a:blipFill>
                <a:blip r:embed="rId6"/>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85090022-2CFA-03BF-580A-5C02CBF3DF90}"/>
                  </a:ext>
                </a:extLst>
              </p:cNvPr>
              <p:cNvSpPr txBox="1"/>
              <p:nvPr/>
            </p:nvSpPr>
            <p:spPr>
              <a:xfrm>
                <a:off x="6311031" y="2467606"/>
                <a:ext cx="5766899" cy="15041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𝑗𝑖</m:t>
                          </m:r>
                        </m:sub>
                      </m:sSub>
                      <m:r>
                        <a:rPr kumimoji="1" lang="en-US" altLang="ja-JP" sz="3200" b="0" i="1" smtClean="0">
                          <a:latin typeface="Cambria Math" panose="02040503050406030204" pitchFamily="18" charset="0"/>
                        </a:rPr>
                        <m:t>= </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lang="en-US" altLang="ja-JP" sz="3200" i="1">
                                  <a:latin typeface="Cambria Math" panose="02040503050406030204" pitchFamily="18" charset="0"/>
                                </a:rPr>
                                <m:t>(1+</m:t>
                              </m:r>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𝑦</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𝑦</m:t>
                                          </m:r>
                                        </m:e>
                                        <m:sub>
                                          <m:r>
                                            <a:rPr lang="en-US" altLang="ja-JP" sz="3200" i="1">
                                              <a:latin typeface="Cambria Math" panose="02040503050406030204" pitchFamily="18" charset="0"/>
                                            </a:rPr>
                                            <m:t>𝑗</m:t>
                                          </m:r>
                                        </m:sub>
                                      </m:sSub>
                                    </m:e>
                                  </m:d>
                                </m:e>
                                <m:sup>
                                  <m:r>
                                    <a:rPr lang="en-US" altLang="ja-JP" sz="3200" i="1">
                                      <a:latin typeface="Cambria Math" panose="02040503050406030204" pitchFamily="18" charset="0"/>
                                    </a:rPr>
                                    <m:t>2</m:t>
                                  </m:r>
                                </m:sup>
                              </m:sSup>
                              <m:r>
                                <a:rPr lang="en-US" altLang="ja-JP" sz="3200" i="1">
                                  <a:latin typeface="Cambria Math" panose="02040503050406030204" pitchFamily="18" charset="0"/>
                                </a:rPr>
                                <m:t>)</m:t>
                              </m:r>
                            </m:e>
                            <m:sup>
                              <m:r>
                                <a:rPr kumimoji="1" lang="en-US" altLang="ja-JP" sz="3200" b="0" i="1" smtClean="0">
                                  <a:latin typeface="Cambria Math" panose="02040503050406030204" pitchFamily="18" charset="0"/>
                                </a:rPr>
                                <m:t>−1</m:t>
                              </m:r>
                            </m:sup>
                          </m:sSup>
                        </m:num>
                        <m:den>
                          <m:nary>
                            <m:naryPr>
                              <m:chr m:val="∑"/>
                              <m:limLoc m:val="subSup"/>
                              <m:supHide m:val="on"/>
                              <m:ctrlPr>
                                <a:rPr kumimoji="1" lang="en-US" altLang="ja-JP" sz="3200" b="0" i="1" smtClean="0">
                                  <a:latin typeface="Cambria Math" panose="02040503050406030204" pitchFamily="18" charset="0"/>
                                </a:rPr>
                              </m:ctrlPr>
                            </m:naryPr>
                            <m:sub>
                              <m:r>
                                <m:rPr>
                                  <m:brk m:alnAt="1"/>
                                </m:rPr>
                                <a:rPr kumimoji="1" lang="en-US" altLang="ja-JP" sz="3200" b="0" i="1" smtClean="0">
                                  <a:latin typeface="Cambria Math" panose="02040503050406030204" pitchFamily="18" charset="0"/>
                                </a:rPr>
                                <m:t>𝑘</m:t>
                              </m:r>
                              <m:r>
                                <a:rPr kumimoji="1" lang="en-US" altLang="ja-JP" sz="3200" b="0" i="1" smtClean="0">
                                  <a:latin typeface="Cambria Math" panose="02040503050406030204" pitchFamily="18" charset="0"/>
                                </a:rPr>
                                <m:t>,</m:t>
                              </m:r>
                              <m:r>
                                <m:rPr>
                                  <m:brk m:alnAt="9"/>
                                </m:rPr>
                                <a:rPr kumimoji="1" lang="en-US" altLang="ja-JP" sz="3200" b="0" i="1" smtClean="0">
                                  <a:latin typeface="Cambria Math" panose="02040503050406030204" pitchFamily="18" charset="0"/>
                                </a:rPr>
                                <m:t>𝑘</m:t>
                              </m:r>
                              <m:r>
                                <a:rPr kumimoji="1" lang="en-US" altLang="ja-JP" sz="3200" b="0" i="1" smtClean="0">
                                  <a:latin typeface="Cambria Math" panose="02040503050406030204" pitchFamily="18" charset="0"/>
                                  <a:ea typeface="Cambria Math" panose="02040503050406030204" pitchFamily="18" charset="0"/>
                                </a:rPr>
                                <m:t>≠</m:t>
                              </m:r>
                              <m:r>
                                <a:rPr kumimoji="1" lang="en-US" altLang="ja-JP" sz="3200" b="0" i="1" smtClean="0">
                                  <a:latin typeface="Cambria Math" panose="02040503050406030204" pitchFamily="18" charset="0"/>
                                  <a:ea typeface="Cambria Math" panose="02040503050406030204" pitchFamily="18" charset="0"/>
                                </a:rPr>
                                <m:t>𝑖</m:t>
                              </m:r>
                            </m:sub>
                            <m:sup/>
                            <m:e>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lang="en-US" altLang="ja-JP" sz="3200" i="1">
                                      <a:latin typeface="Cambria Math" panose="02040503050406030204" pitchFamily="18" charset="0"/>
                                    </a:rPr>
                                    <m:t>(1+</m:t>
                                  </m:r>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𝑦</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𝑦</m:t>
                                              </m:r>
                                            </m:e>
                                            <m:sub>
                                              <m:r>
                                                <a:rPr lang="en-US" altLang="ja-JP" sz="3200" i="1">
                                                  <a:latin typeface="Cambria Math" panose="02040503050406030204" pitchFamily="18" charset="0"/>
                                                </a:rPr>
                                                <m:t>𝑗</m:t>
                                              </m:r>
                                            </m:sub>
                                          </m:sSub>
                                        </m:e>
                                      </m:d>
                                    </m:e>
                                    <m:sup>
                                      <m:r>
                                        <a:rPr lang="en-US" altLang="ja-JP" sz="3200" i="1">
                                          <a:latin typeface="Cambria Math" panose="02040503050406030204" pitchFamily="18" charset="0"/>
                                        </a:rPr>
                                        <m:t>2</m:t>
                                      </m:r>
                                    </m:sup>
                                  </m:sSup>
                                  <m:r>
                                    <a:rPr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−1</m:t>
                                  </m:r>
                                </m:sup>
                              </m:sSup>
                            </m:e>
                          </m:nary>
                        </m:den>
                      </m:f>
                    </m:oMath>
                  </m:oMathPara>
                </a14:m>
                <a:endParaRPr kumimoji="1" lang="ja-JP" altLang="en-US" sz="3200"/>
              </a:p>
            </p:txBody>
          </p:sp>
        </mc:Choice>
        <mc:Fallback xmlns="">
          <p:sp>
            <p:nvSpPr>
              <p:cNvPr id="18" name="テキスト ボックス 17">
                <a:extLst>
                  <a:ext uri="{FF2B5EF4-FFF2-40B4-BE49-F238E27FC236}">
                    <a16:creationId xmlns:a16="http://schemas.microsoft.com/office/drawing/2014/main" id="{85090022-2CFA-03BF-580A-5C02CBF3DF90}"/>
                  </a:ext>
                </a:extLst>
              </p:cNvPr>
              <p:cNvSpPr txBox="1">
                <a:spLocks noRot="1" noChangeAspect="1" noMove="1" noResize="1" noEditPoints="1" noAdjustHandles="1" noChangeArrowheads="1" noChangeShapeType="1" noTextEdit="1"/>
              </p:cNvSpPr>
              <p:nvPr/>
            </p:nvSpPr>
            <p:spPr>
              <a:xfrm>
                <a:off x="6311031" y="2467606"/>
                <a:ext cx="5766899" cy="1504130"/>
              </a:xfrm>
              <a:prstGeom prst="rect">
                <a:avLst/>
              </a:prstGeom>
              <a:blipFill>
                <a:blip r:embed="rId7"/>
                <a:stretch>
                  <a:fillRect b="-76471"/>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50B1A694-1947-4AAA-8DC6-D983F1FC72A9}"/>
              </a:ext>
            </a:extLst>
          </p:cNvPr>
          <p:cNvSpPr txBox="1"/>
          <p:nvPr/>
        </p:nvSpPr>
        <p:spPr>
          <a:xfrm>
            <a:off x="6596549" y="1763311"/>
            <a:ext cx="4014240" cy="400110"/>
          </a:xfrm>
          <a:prstGeom prst="rect">
            <a:avLst/>
          </a:prstGeom>
          <a:noFill/>
        </p:spPr>
        <p:txBody>
          <a:bodyPr wrap="none" rtlCol="0">
            <a:spAutoFit/>
          </a:bodyPr>
          <a:lstStyle/>
          <a:p>
            <a:r>
              <a:rPr lang="en-US" altLang="ja-JP" sz="2000" dirty="0"/>
              <a:t>t</a:t>
            </a:r>
            <a:r>
              <a:rPr kumimoji="1" lang="ja-JP" altLang="en-US" sz="2000"/>
              <a:t>分布を使用するので</a:t>
            </a:r>
            <a:r>
              <a:rPr kumimoji="1" lang="en-US" altLang="ja-JP" sz="2000" dirty="0"/>
              <a:t>q</a:t>
            </a:r>
            <a:r>
              <a:rPr kumimoji="1" lang="ja-JP" altLang="en-US" sz="2000"/>
              <a:t>は変化する</a:t>
            </a:r>
          </a:p>
        </p:txBody>
      </p:sp>
    </p:spTree>
    <p:extLst>
      <p:ext uri="{BB962C8B-B14F-4D97-AF65-F5344CB8AC3E}">
        <p14:creationId xmlns:p14="http://schemas.microsoft.com/office/powerpoint/2010/main" val="2071837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30CAC3F-759E-41A1-1B1F-D0FF2A785335}"/>
              </a:ext>
            </a:extLst>
          </p:cNvPr>
          <p:cNvSpPr>
            <a:spLocks noGrp="1"/>
          </p:cNvSpPr>
          <p:nvPr>
            <p:ph type="sldNum" sz="quarter" idx="12"/>
          </p:nvPr>
        </p:nvSpPr>
        <p:spPr/>
        <p:txBody>
          <a:bodyPr/>
          <a:lstStyle/>
          <a:p>
            <a:fld id="{4FAB73BC-B049-4115-A692-8D63A059BFB8}" type="slidenum">
              <a:rPr lang="en-US" smtClean="0"/>
              <a:t>49</a:t>
            </a:fld>
            <a:endParaRPr lang="en-US"/>
          </a:p>
        </p:txBody>
      </p:sp>
      <p:sp>
        <p:nvSpPr>
          <p:cNvPr id="4" name="テキスト ボックス 3">
            <a:extLst>
              <a:ext uri="{FF2B5EF4-FFF2-40B4-BE49-F238E27FC236}">
                <a16:creationId xmlns:a16="http://schemas.microsoft.com/office/drawing/2014/main" id="{BD00E83D-A722-F316-1AB0-7CDA03DB175A}"/>
              </a:ext>
            </a:extLst>
          </p:cNvPr>
          <p:cNvSpPr txBox="1"/>
          <p:nvPr/>
        </p:nvSpPr>
        <p:spPr>
          <a:xfrm>
            <a:off x="402956" y="1244006"/>
            <a:ext cx="3005951" cy="1013034"/>
          </a:xfrm>
          <a:prstGeom prst="rect">
            <a:avLst/>
          </a:prstGeom>
          <a:noFill/>
        </p:spPr>
        <p:txBody>
          <a:bodyPr wrap="none" rtlCol="0">
            <a:spAutoFit/>
          </a:bodyPr>
          <a:lstStyle/>
          <a:p>
            <a:pPr>
              <a:lnSpc>
                <a:spcPct val="150000"/>
              </a:lnSpc>
            </a:pPr>
            <a:r>
              <a:rPr lang="ja-JP" altLang="en-US" sz="4400"/>
              <a:t>勾配降下法</a:t>
            </a:r>
            <a:endParaRPr kumimoji="1" lang="ja-JP" altLang="en-US" sz="44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E530B90-9845-38C4-0783-7419CAFD7D15}"/>
                  </a:ext>
                </a:extLst>
              </p:cNvPr>
              <p:cNvSpPr txBox="1"/>
              <p:nvPr/>
            </p:nvSpPr>
            <p:spPr>
              <a:xfrm>
                <a:off x="991892" y="2572719"/>
                <a:ext cx="9501384" cy="1343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i="1" smtClean="0">
                              <a:latin typeface="Cambria Math" panose="02040503050406030204" pitchFamily="18" charset="0"/>
                            </a:rPr>
                          </m:ctrlPr>
                        </m:fPr>
                        <m:num>
                          <m:r>
                            <a:rPr kumimoji="1" lang="en-US" altLang="ja-JP" sz="3200" i="1" smtClean="0">
                              <a:latin typeface="Cambria Math" panose="02040503050406030204" pitchFamily="18" charset="0"/>
                              <a:ea typeface="Cambria Math" panose="02040503050406030204" pitchFamily="18" charset="0"/>
                            </a:rPr>
                            <m:t>𝛿</m:t>
                          </m:r>
                          <m:r>
                            <a:rPr kumimoji="1" lang="en-US" altLang="ja-JP" sz="3200" b="0" i="1" smtClean="0">
                              <a:latin typeface="Cambria Math" panose="02040503050406030204" pitchFamily="18" charset="0"/>
                              <a:ea typeface="Cambria Math" panose="02040503050406030204" pitchFamily="18" charset="0"/>
                            </a:rPr>
                            <m:t>𝐶</m:t>
                          </m:r>
                        </m:num>
                        <m:den>
                          <m:r>
                            <a:rPr kumimoji="1" lang="en-US" altLang="ja-JP" sz="3200" i="1" smtClean="0">
                              <a:latin typeface="Cambria Math" panose="02040503050406030204" pitchFamily="18" charset="0"/>
                              <a:ea typeface="Cambria Math" panose="02040503050406030204" pitchFamily="18" charset="0"/>
                            </a:rPr>
                            <m:t>𝛿</m:t>
                          </m:r>
                          <m:sSub>
                            <m:sSubPr>
                              <m:ctrlPr>
                                <a:rPr kumimoji="1" lang="en-US" altLang="ja-JP" sz="3200" i="1" smtClean="0">
                                  <a:latin typeface="Cambria Math" panose="02040503050406030204" pitchFamily="18" charset="0"/>
                                  <a:ea typeface="Cambria Math" panose="02040503050406030204" pitchFamily="18" charset="0"/>
                                </a:rPr>
                              </m:ctrlPr>
                            </m:sSubPr>
                            <m:e>
                              <m:r>
                                <a:rPr kumimoji="1" lang="en-US" altLang="ja-JP" sz="3200" b="0" i="1" smtClean="0">
                                  <a:latin typeface="Cambria Math" panose="02040503050406030204" pitchFamily="18" charset="0"/>
                                  <a:ea typeface="Cambria Math" panose="02040503050406030204" pitchFamily="18" charset="0"/>
                                </a:rPr>
                                <m:t>𝑦</m:t>
                              </m:r>
                            </m:e>
                            <m:sub>
                              <m:r>
                                <a:rPr kumimoji="1" lang="en-US" altLang="ja-JP" sz="3200" b="0" i="1" smtClean="0">
                                  <a:latin typeface="Cambria Math" panose="02040503050406030204" pitchFamily="18" charset="0"/>
                                  <a:ea typeface="Cambria Math" panose="02040503050406030204" pitchFamily="18" charset="0"/>
                                </a:rPr>
                                <m:t>𝑖</m:t>
                              </m:r>
                            </m:sub>
                          </m:sSub>
                        </m:den>
                      </m:f>
                      <m:r>
                        <a:rPr kumimoji="1" lang="en-US" altLang="ja-JP" sz="3200" b="0" i="1" smtClean="0">
                          <a:latin typeface="Cambria Math" panose="02040503050406030204" pitchFamily="18" charset="0"/>
                        </a:rPr>
                        <m:t>=4</m:t>
                      </m:r>
                      <m:nary>
                        <m:naryPr>
                          <m:chr m:val="∑"/>
                          <m:supHide m:val="on"/>
                          <m:ctrlPr>
                            <a:rPr kumimoji="1" lang="en-US" altLang="ja-JP" sz="3200" b="0" i="1" smtClean="0">
                              <a:latin typeface="Cambria Math" panose="02040503050406030204" pitchFamily="18" charset="0"/>
                            </a:rPr>
                          </m:ctrlPr>
                        </m:naryPr>
                        <m:sub>
                          <m:r>
                            <m:rPr>
                              <m:brk m:alnAt="7"/>
                            </m:rP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𝑝</m:t>
                              </m:r>
                            </m:e>
                            <m:sub>
                              <m:r>
                                <a:rPr lang="en-US" altLang="ja-JP" sz="3200" i="1">
                                  <a:latin typeface="Cambria Math" panose="02040503050406030204" pitchFamily="18" charset="0"/>
                                </a:rPr>
                                <m:t>𝑗𝑖</m:t>
                              </m:r>
                            </m:sub>
                          </m:sSub>
                          <m:r>
                            <a:rPr lang="en-US" altLang="ja-JP" sz="3200" i="1">
                              <a:latin typeface="Cambria Math" panose="02040503050406030204" pitchFamily="18" charset="0"/>
                            </a:rPr>
                            <m:t> − </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𝑞</m:t>
                              </m:r>
                            </m:e>
                            <m:sub>
                              <m:r>
                                <a:rPr lang="en-US" altLang="ja-JP" sz="3200" i="1">
                                  <a:latin typeface="Cambria Math" panose="02040503050406030204" pitchFamily="18" charset="0"/>
                                </a:rPr>
                                <m:t>𝑗𝑖</m:t>
                              </m:r>
                            </m:sub>
                          </m:sSub>
                          <m:r>
                            <a:rPr lang="en-US" altLang="ja-JP" sz="3200" i="1">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𝑦</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 − </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𝑦</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m:t>
                          </m:r>
                        </m:e>
                      </m:nary>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(1+</m:t>
                          </m:r>
                          <m:sSup>
                            <m:sSupPr>
                              <m:ctrlPr>
                                <a:rPr kumimoji="1" lang="en-US" altLang="ja-JP" sz="3200" b="0" i="1" smtClean="0">
                                  <a:latin typeface="Cambria Math" panose="02040503050406030204" pitchFamily="18" charset="0"/>
                                </a:rPr>
                              </m:ctrlPr>
                            </m:sSupPr>
                            <m:e>
                              <m:d>
                                <m:dPr>
                                  <m:begChr m:val="‖"/>
                                  <m:endChr m:val="‖"/>
                                  <m:ctrlPr>
                                    <a:rPr kumimoji="1" lang="en-US" altLang="ja-JP" sz="3200" b="0" i="1" smtClean="0">
                                      <a:latin typeface="Cambria Math" panose="02040503050406030204" pitchFamily="18" charset="0"/>
                                    </a:rPr>
                                  </m:ctrlPr>
                                </m:d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𝑦</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 − </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𝑦</m:t>
                                      </m:r>
                                    </m:e>
                                    <m:sub>
                                      <m:r>
                                        <a:rPr lang="en-US" altLang="ja-JP" sz="3200" i="1">
                                          <a:latin typeface="Cambria Math" panose="02040503050406030204" pitchFamily="18" charset="0"/>
                                        </a:rPr>
                                        <m:t>𝑗</m:t>
                                      </m:r>
                                    </m:sub>
                                  </m:sSub>
                                </m:e>
                              </m:d>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−1</m:t>
                          </m:r>
                        </m:sup>
                      </m:sSup>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DE530B90-9845-38C4-0783-7419CAFD7D15}"/>
                  </a:ext>
                </a:extLst>
              </p:cNvPr>
              <p:cNvSpPr txBox="1">
                <a:spLocks noRot="1" noChangeAspect="1" noMove="1" noResize="1" noEditPoints="1" noAdjustHandles="1" noChangeArrowheads="1" noChangeShapeType="1" noTextEdit="1"/>
              </p:cNvSpPr>
              <p:nvPr/>
            </p:nvSpPr>
            <p:spPr>
              <a:xfrm>
                <a:off x="991892" y="2572719"/>
                <a:ext cx="9501384" cy="1343060"/>
              </a:xfrm>
              <a:prstGeom prst="rect">
                <a:avLst/>
              </a:prstGeom>
              <a:blipFill>
                <a:blip r:embed="rId2"/>
                <a:stretch>
                  <a:fillRect t="-128037" b="-17289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4746848-2A6E-CCE8-23E9-2230487CBD5E}"/>
              </a:ext>
            </a:extLst>
          </p:cNvPr>
          <p:cNvSpPr txBox="1"/>
          <p:nvPr/>
        </p:nvSpPr>
        <p:spPr>
          <a:xfrm>
            <a:off x="10408317" y="2982639"/>
            <a:ext cx="902811" cy="523220"/>
          </a:xfrm>
          <a:prstGeom prst="rect">
            <a:avLst/>
          </a:prstGeom>
          <a:noFill/>
        </p:spPr>
        <p:txBody>
          <a:bodyPr wrap="none" rtlCol="0">
            <a:spAutoFit/>
          </a:bodyPr>
          <a:lstStyle/>
          <a:p>
            <a:r>
              <a:rPr kumimoji="1" lang="ja-JP" altLang="en-US" sz="2800"/>
              <a:t>勾配</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9735824-9621-5B87-F9C6-DD401D9503A3}"/>
                  </a:ext>
                </a:extLst>
              </p:cNvPr>
              <p:cNvSpPr txBox="1"/>
              <p:nvPr/>
            </p:nvSpPr>
            <p:spPr>
              <a:xfrm>
                <a:off x="1162373" y="4928460"/>
                <a:ext cx="8045857" cy="10285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𝑌</m:t>
                          </m:r>
                        </m:e>
                        <m: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sup>
                      </m:sSup>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𝑌</m:t>
                          </m:r>
                        </m:e>
                        <m: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p>
                      </m:s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ea typeface="Cambria Math" panose="02040503050406030204" pitchFamily="18" charset="0"/>
                        </a:rPr>
                        <m:t>𝜂</m:t>
                      </m:r>
                      <m:f>
                        <m:fPr>
                          <m:ctrlPr>
                            <a:rPr kumimoji="1" lang="en-US" altLang="ja-JP" sz="3200" b="0" i="1" smtClean="0">
                              <a:latin typeface="Cambria Math" panose="02040503050406030204" pitchFamily="18" charset="0"/>
                              <a:ea typeface="Cambria Math" panose="02040503050406030204" pitchFamily="18" charset="0"/>
                            </a:rPr>
                          </m:ctrlPr>
                        </m:fPr>
                        <m:num>
                          <m:r>
                            <a:rPr kumimoji="1" lang="en-US" altLang="ja-JP" sz="3200" b="0" i="1" smtClean="0">
                              <a:latin typeface="Cambria Math" panose="02040503050406030204" pitchFamily="18" charset="0"/>
                              <a:ea typeface="Cambria Math" panose="02040503050406030204" pitchFamily="18" charset="0"/>
                            </a:rPr>
                            <m:t>𝛿</m:t>
                          </m:r>
                          <m:r>
                            <a:rPr kumimoji="1" lang="en-US" altLang="ja-JP" sz="3200" b="0" i="1" smtClean="0">
                              <a:latin typeface="Cambria Math" panose="02040503050406030204" pitchFamily="18" charset="0"/>
                              <a:ea typeface="Cambria Math" panose="02040503050406030204" pitchFamily="18" charset="0"/>
                            </a:rPr>
                            <m:t>𝐶</m:t>
                          </m:r>
                        </m:num>
                        <m:den>
                          <m:r>
                            <a:rPr kumimoji="1" lang="en-US" altLang="ja-JP" sz="3200" b="0" i="1" smtClean="0">
                              <a:latin typeface="Cambria Math" panose="02040503050406030204" pitchFamily="18" charset="0"/>
                              <a:ea typeface="Cambria Math" panose="02040503050406030204" pitchFamily="18" charset="0"/>
                            </a:rPr>
                            <m:t>𝛿</m:t>
                          </m:r>
                          <m:r>
                            <a:rPr kumimoji="1" lang="en-US" altLang="ja-JP" sz="3200" b="0" i="1" smtClean="0">
                              <a:latin typeface="Cambria Math" panose="02040503050406030204" pitchFamily="18" charset="0"/>
                              <a:ea typeface="Cambria Math" panose="02040503050406030204" pitchFamily="18" charset="0"/>
                            </a:rPr>
                            <m:t>𝑌</m:t>
                          </m:r>
                        </m:den>
                      </m:f>
                      <m:r>
                        <a:rPr kumimoji="1" lang="en-US" altLang="ja-JP" sz="3200" b="0" i="1" smtClean="0">
                          <a:latin typeface="Cambria Math" panose="02040503050406030204" pitchFamily="18" charset="0"/>
                          <a:ea typeface="Cambria Math" panose="02040503050406030204" pitchFamily="18" charset="0"/>
                        </a:rPr>
                        <m:t>+</m:t>
                      </m:r>
                      <m:r>
                        <a:rPr kumimoji="1" lang="en-US" altLang="ja-JP" sz="3200" b="0" i="1" smtClean="0">
                          <a:latin typeface="Cambria Math" panose="02040503050406030204" pitchFamily="18" charset="0"/>
                          <a:ea typeface="Cambria Math" panose="02040503050406030204" pitchFamily="18" charset="0"/>
                        </a:rPr>
                        <m:t>𝛼</m:t>
                      </m:r>
                      <m:r>
                        <a:rPr kumimoji="1" lang="en-US" altLang="ja-JP" sz="3200" b="0" i="1" smtClean="0">
                          <a:latin typeface="Cambria Math" panose="02040503050406030204" pitchFamily="18" charset="0"/>
                          <a:ea typeface="Cambria Math" panose="02040503050406030204" pitchFamily="18" charset="0"/>
                        </a:rPr>
                        <m:t>(</m:t>
                      </m:r>
                      <m:r>
                        <a:rPr kumimoji="1" lang="en-US" altLang="ja-JP" sz="3200" b="0" i="1" smtClean="0">
                          <a:latin typeface="Cambria Math" panose="02040503050406030204" pitchFamily="18" charset="0"/>
                          <a:ea typeface="Cambria Math" panose="02040503050406030204" pitchFamily="18" charset="0"/>
                        </a:rPr>
                        <m:t>𝑡</m:t>
                      </m:r>
                      <m:r>
                        <a:rPr kumimoji="1" lang="en-US" altLang="ja-JP" sz="3200" b="0" i="1" smtClean="0">
                          <a:latin typeface="Cambria Math" panose="02040503050406030204" pitchFamily="18" charset="0"/>
                          <a:ea typeface="Cambria Math" panose="02040503050406030204" pitchFamily="18" charset="0"/>
                        </a:rPr>
                        <m:t>)(</m:t>
                      </m:r>
                      <m:sSup>
                        <m:sSupPr>
                          <m:ctrlPr>
                            <a:rPr kumimoji="1" lang="en-US" altLang="ja-JP" sz="3200" b="0" i="1" smtClean="0">
                              <a:latin typeface="Cambria Math" panose="02040503050406030204" pitchFamily="18" charset="0"/>
                              <a:ea typeface="Cambria Math" panose="02040503050406030204" pitchFamily="18" charset="0"/>
                            </a:rPr>
                          </m:ctrlPr>
                        </m:sSupPr>
                        <m:e>
                          <m:r>
                            <a:rPr kumimoji="1" lang="en-US" altLang="ja-JP" sz="3200" b="0" i="1" smtClean="0">
                              <a:latin typeface="Cambria Math" panose="02040503050406030204" pitchFamily="18" charset="0"/>
                              <a:ea typeface="Cambria Math" panose="02040503050406030204" pitchFamily="18" charset="0"/>
                            </a:rPr>
                            <m:t>𝑌</m:t>
                          </m:r>
                        </m:e>
                        <m:sup>
                          <m:d>
                            <m:dPr>
                              <m:ctrlPr>
                                <a:rPr kumimoji="1" lang="en-US" altLang="ja-JP" sz="3200" b="0" i="1" smtClean="0">
                                  <a:latin typeface="Cambria Math" panose="02040503050406030204" pitchFamily="18" charset="0"/>
                                  <a:ea typeface="Cambria Math" panose="02040503050406030204" pitchFamily="18" charset="0"/>
                                </a:rPr>
                              </m:ctrlPr>
                            </m:dPr>
                            <m:e>
                              <m:r>
                                <a:rPr kumimoji="1" lang="en-US" altLang="ja-JP" sz="3200" b="0" i="1" smtClean="0">
                                  <a:latin typeface="Cambria Math" panose="02040503050406030204" pitchFamily="18" charset="0"/>
                                  <a:ea typeface="Cambria Math" panose="02040503050406030204" pitchFamily="18" charset="0"/>
                                </a:rPr>
                                <m:t>𝑡</m:t>
                              </m:r>
                              <m:r>
                                <a:rPr kumimoji="1" lang="en-US" altLang="ja-JP" sz="3200" b="0" i="1" smtClean="0">
                                  <a:latin typeface="Cambria Math" panose="02040503050406030204" pitchFamily="18" charset="0"/>
                                  <a:ea typeface="Cambria Math" panose="02040503050406030204" pitchFamily="18" charset="0"/>
                                </a:rPr>
                                <m:t>−1</m:t>
                              </m:r>
                            </m:e>
                          </m:d>
                        </m:sup>
                      </m:sSup>
                      <m:r>
                        <a:rPr kumimoji="1" lang="en-US" altLang="ja-JP" sz="3200" b="0" i="1" smtClean="0">
                          <a:latin typeface="Cambria Math" panose="02040503050406030204" pitchFamily="18" charset="0"/>
                          <a:ea typeface="Cambria Math" panose="02040503050406030204" pitchFamily="18" charset="0"/>
                        </a:rPr>
                        <m:t>−</m:t>
                      </m:r>
                      <m:sSup>
                        <m:sSupPr>
                          <m:ctrlPr>
                            <a:rPr kumimoji="1" lang="en-US" altLang="ja-JP" sz="3200" b="0" i="1" smtClean="0">
                              <a:latin typeface="Cambria Math" panose="02040503050406030204" pitchFamily="18" charset="0"/>
                              <a:ea typeface="Cambria Math" panose="02040503050406030204" pitchFamily="18" charset="0"/>
                            </a:rPr>
                          </m:ctrlPr>
                        </m:sSupPr>
                        <m:e>
                          <m:r>
                            <a:rPr kumimoji="1" lang="en-US" altLang="ja-JP" sz="3200" b="0" i="1" smtClean="0">
                              <a:latin typeface="Cambria Math" panose="02040503050406030204" pitchFamily="18" charset="0"/>
                              <a:ea typeface="Cambria Math" panose="02040503050406030204" pitchFamily="18" charset="0"/>
                            </a:rPr>
                            <m:t>𝑌</m:t>
                          </m:r>
                        </m:e>
                        <m:sup>
                          <m:r>
                            <a:rPr kumimoji="1" lang="en-US" altLang="ja-JP" sz="3200" b="0" i="1" smtClean="0">
                              <a:latin typeface="Cambria Math" panose="02040503050406030204" pitchFamily="18" charset="0"/>
                              <a:ea typeface="Cambria Math" panose="02040503050406030204" pitchFamily="18" charset="0"/>
                            </a:rPr>
                            <m:t>(</m:t>
                          </m:r>
                          <m:r>
                            <a:rPr kumimoji="1" lang="en-US" altLang="ja-JP" sz="3200" b="0" i="1" smtClean="0">
                              <a:latin typeface="Cambria Math" panose="02040503050406030204" pitchFamily="18" charset="0"/>
                              <a:ea typeface="Cambria Math" panose="02040503050406030204" pitchFamily="18" charset="0"/>
                            </a:rPr>
                            <m:t>𝑡</m:t>
                          </m:r>
                          <m:r>
                            <a:rPr kumimoji="1" lang="en-US" altLang="ja-JP" sz="3200" b="0" i="1" smtClean="0">
                              <a:latin typeface="Cambria Math" panose="02040503050406030204" pitchFamily="18" charset="0"/>
                              <a:ea typeface="Cambria Math" panose="02040503050406030204" pitchFamily="18" charset="0"/>
                            </a:rPr>
                            <m:t>−2)</m:t>
                          </m:r>
                        </m:sup>
                      </m:sSup>
                      <m:r>
                        <a:rPr kumimoji="1" lang="en-US" altLang="ja-JP" sz="3200" b="0" i="1" smtClean="0">
                          <a:latin typeface="Cambria Math" panose="02040503050406030204" pitchFamily="18" charset="0"/>
                          <a:ea typeface="Cambria Math" panose="02040503050406030204" pitchFamily="18" charset="0"/>
                        </a:rPr>
                        <m:t>)</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29735824-9621-5B87-F9C6-DD401D9503A3}"/>
                  </a:ext>
                </a:extLst>
              </p:cNvPr>
              <p:cNvSpPr txBox="1">
                <a:spLocks noRot="1" noChangeAspect="1" noMove="1" noResize="1" noEditPoints="1" noAdjustHandles="1" noChangeArrowheads="1" noChangeShapeType="1" noTextEdit="1"/>
              </p:cNvSpPr>
              <p:nvPr/>
            </p:nvSpPr>
            <p:spPr>
              <a:xfrm>
                <a:off x="1162373" y="4928460"/>
                <a:ext cx="8045857" cy="1028551"/>
              </a:xfrm>
              <a:prstGeom prst="rect">
                <a:avLst/>
              </a:prstGeom>
              <a:blipFill>
                <a:blip r:embed="rId3"/>
                <a:stretch>
                  <a:fillRect b="-8537"/>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5D28A5F9-5EED-31EB-375B-2D4D6F97CB28}"/>
              </a:ext>
            </a:extLst>
          </p:cNvPr>
          <p:cNvSpPr txBox="1"/>
          <p:nvPr/>
        </p:nvSpPr>
        <p:spPr>
          <a:xfrm>
            <a:off x="10290197" y="5181126"/>
            <a:ext cx="1261884" cy="523220"/>
          </a:xfrm>
          <a:prstGeom prst="rect">
            <a:avLst/>
          </a:prstGeom>
          <a:noFill/>
        </p:spPr>
        <p:txBody>
          <a:bodyPr wrap="none" rtlCol="0">
            <a:spAutoFit/>
          </a:bodyPr>
          <a:lstStyle/>
          <a:p>
            <a:r>
              <a:rPr lang="ja-JP" altLang="en-US" sz="2800"/>
              <a:t>更新式</a:t>
            </a:r>
            <a:endParaRPr kumimoji="1" lang="ja-JP" altLang="en-US" sz="2800"/>
          </a:p>
        </p:txBody>
      </p:sp>
      <p:sp>
        <p:nvSpPr>
          <p:cNvPr id="9" name="テキスト ボックス 8">
            <a:extLst>
              <a:ext uri="{FF2B5EF4-FFF2-40B4-BE49-F238E27FC236}">
                <a16:creationId xmlns:a16="http://schemas.microsoft.com/office/drawing/2014/main" id="{F5F5F4DF-0EEA-3621-2B49-AA81EBDC7B35}"/>
              </a:ext>
            </a:extLst>
          </p:cNvPr>
          <p:cNvSpPr txBox="1"/>
          <p:nvPr/>
        </p:nvSpPr>
        <p:spPr>
          <a:xfrm>
            <a:off x="258386" y="200025"/>
            <a:ext cx="4270721" cy="830997"/>
          </a:xfrm>
          <a:prstGeom prst="rect">
            <a:avLst/>
          </a:prstGeom>
          <a:noFill/>
        </p:spPr>
        <p:txBody>
          <a:bodyPr wrap="none" rtlCol="0">
            <a:spAutoFit/>
          </a:bodyPr>
          <a:lstStyle/>
          <a:p>
            <a:r>
              <a:rPr lang="ja-JP" altLang="en-US" sz="4800"/>
              <a:t>発展系</a:t>
            </a:r>
            <a:r>
              <a:rPr lang="en-US" altLang="ja-JP" sz="4800" dirty="0"/>
              <a:t> : t-SNE</a:t>
            </a:r>
          </a:p>
        </p:txBody>
      </p:sp>
    </p:spTree>
    <p:extLst>
      <p:ext uri="{BB962C8B-B14F-4D97-AF65-F5344CB8AC3E}">
        <p14:creationId xmlns:p14="http://schemas.microsoft.com/office/powerpoint/2010/main" val="1344886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59BDF9BE-3474-A797-A63B-749A8CAC6632}"/>
              </a:ext>
            </a:extLst>
          </p:cNvPr>
          <p:cNvSpPr txBox="1"/>
          <p:nvPr/>
        </p:nvSpPr>
        <p:spPr>
          <a:xfrm>
            <a:off x="242888" y="200025"/>
            <a:ext cx="6971780" cy="830997"/>
          </a:xfrm>
          <a:prstGeom prst="rect">
            <a:avLst/>
          </a:prstGeom>
          <a:noFill/>
        </p:spPr>
        <p:txBody>
          <a:bodyPr wrap="none" rtlCol="0">
            <a:spAutoFit/>
          </a:bodyPr>
          <a:lstStyle/>
          <a:p>
            <a:r>
              <a:rPr kumimoji="1" lang="ja-JP" altLang="en-US" sz="4800"/>
              <a:t>機械学習の種類（ざっくり）</a:t>
            </a:r>
            <a:endParaRPr kumimoji="1" lang="en-US" altLang="ja-JP" sz="4800" dirty="0"/>
          </a:p>
        </p:txBody>
      </p:sp>
      <p:sp>
        <p:nvSpPr>
          <p:cNvPr id="9" name="テキスト ボックス 8">
            <a:extLst>
              <a:ext uri="{FF2B5EF4-FFF2-40B4-BE49-F238E27FC236}">
                <a16:creationId xmlns:a16="http://schemas.microsoft.com/office/drawing/2014/main" id="{D7C8F714-50CF-08F9-9D15-56B38D5A25FD}"/>
              </a:ext>
            </a:extLst>
          </p:cNvPr>
          <p:cNvSpPr txBox="1"/>
          <p:nvPr/>
        </p:nvSpPr>
        <p:spPr>
          <a:xfrm>
            <a:off x="253147" y="1357313"/>
            <a:ext cx="2236510" cy="707886"/>
          </a:xfrm>
          <a:prstGeom prst="rect">
            <a:avLst/>
          </a:prstGeom>
          <a:noFill/>
        </p:spPr>
        <p:txBody>
          <a:bodyPr wrap="none" rtlCol="0">
            <a:spAutoFit/>
          </a:bodyPr>
          <a:lstStyle/>
          <a:p>
            <a:r>
              <a:rPr kumimoji="1" lang="ja-JP" altLang="en-US" sz="4000"/>
              <a:t>機械学習</a:t>
            </a:r>
            <a:endParaRPr kumimoji="1" lang="en-US" altLang="ja-JP" sz="4000" dirty="0"/>
          </a:p>
        </p:txBody>
      </p:sp>
      <p:sp>
        <p:nvSpPr>
          <p:cNvPr id="10" name="テキスト ボックス 9">
            <a:extLst>
              <a:ext uri="{FF2B5EF4-FFF2-40B4-BE49-F238E27FC236}">
                <a16:creationId xmlns:a16="http://schemas.microsoft.com/office/drawing/2014/main" id="{8A92B488-0672-B232-8191-F9D5B0C1D704}"/>
              </a:ext>
            </a:extLst>
          </p:cNvPr>
          <p:cNvSpPr txBox="1"/>
          <p:nvPr/>
        </p:nvSpPr>
        <p:spPr>
          <a:xfrm>
            <a:off x="1371402" y="2040821"/>
            <a:ext cx="2518638" cy="584775"/>
          </a:xfrm>
          <a:prstGeom prst="rect">
            <a:avLst/>
          </a:prstGeom>
          <a:noFill/>
        </p:spPr>
        <p:txBody>
          <a:bodyPr wrap="none" rtlCol="0">
            <a:spAutoFit/>
          </a:bodyPr>
          <a:lstStyle/>
          <a:p>
            <a:r>
              <a:rPr kumimoji="1" lang="ja-JP" altLang="en-US" sz="3200"/>
              <a:t>教師あり学習</a:t>
            </a:r>
            <a:endParaRPr kumimoji="1" lang="en-US" altLang="ja-JP" sz="3200" dirty="0"/>
          </a:p>
        </p:txBody>
      </p:sp>
      <p:sp>
        <p:nvSpPr>
          <p:cNvPr id="11" name="テキスト ボックス 10">
            <a:extLst>
              <a:ext uri="{FF2B5EF4-FFF2-40B4-BE49-F238E27FC236}">
                <a16:creationId xmlns:a16="http://schemas.microsoft.com/office/drawing/2014/main" id="{4DFC0891-B52A-D24B-4B07-BE179BC5F842}"/>
              </a:ext>
            </a:extLst>
          </p:cNvPr>
          <p:cNvSpPr txBox="1"/>
          <p:nvPr/>
        </p:nvSpPr>
        <p:spPr>
          <a:xfrm>
            <a:off x="1371402" y="3652983"/>
            <a:ext cx="2646878" cy="584775"/>
          </a:xfrm>
          <a:prstGeom prst="rect">
            <a:avLst/>
          </a:prstGeom>
          <a:noFill/>
        </p:spPr>
        <p:txBody>
          <a:bodyPr wrap="none" rtlCol="0">
            <a:spAutoFit/>
          </a:bodyPr>
          <a:lstStyle/>
          <a:p>
            <a:r>
              <a:rPr kumimoji="1" lang="ja-JP" altLang="en-US" sz="3200" b="1"/>
              <a:t>教師なし学習</a:t>
            </a:r>
            <a:endParaRPr kumimoji="1" lang="en-US" altLang="ja-JP" sz="3200" b="1" dirty="0"/>
          </a:p>
        </p:txBody>
      </p:sp>
      <p:sp>
        <p:nvSpPr>
          <p:cNvPr id="12" name="テキスト ボックス 11">
            <a:extLst>
              <a:ext uri="{FF2B5EF4-FFF2-40B4-BE49-F238E27FC236}">
                <a16:creationId xmlns:a16="http://schemas.microsoft.com/office/drawing/2014/main" id="{7B3EC783-8167-1D5D-30D5-DB203824E0DE}"/>
              </a:ext>
            </a:extLst>
          </p:cNvPr>
          <p:cNvSpPr txBox="1"/>
          <p:nvPr/>
        </p:nvSpPr>
        <p:spPr>
          <a:xfrm>
            <a:off x="1371402" y="6273225"/>
            <a:ext cx="1826141" cy="584775"/>
          </a:xfrm>
          <a:prstGeom prst="rect">
            <a:avLst/>
          </a:prstGeom>
          <a:noFill/>
        </p:spPr>
        <p:txBody>
          <a:bodyPr wrap="none" rtlCol="0">
            <a:spAutoFit/>
          </a:bodyPr>
          <a:lstStyle/>
          <a:p>
            <a:r>
              <a:rPr kumimoji="1" lang="ja-JP" altLang="en-US" sz="3200"/>
              <a:t>強化学習</a:t>
            </a:r>
            <a:endParaRPr kumimoji="1" lang="en-US" altLang="ja-JP" sz="3200" dirty="0"/>
          </a:p>
        </p:txBody>
      </p:sp>
      <p:sp>
        <p:nvSpPr>
          <p:cNvPr id="13" name="テキスト ボックス 12">
            <a:extLst>
              <a:ext uri="{FF2B5EF4-FFF2-40B4-BE49-F238E27FC236}">
                <a16:creationId xmlns:a16="http://schemas.microsoft.com/office/drawing/2014/main" id="{CE133A8B-98AE-E249-2091-7643FCBAB0EC}"/>
              </a:ext>
            </a:extLst>
          </p:cNvPr>
          <p:cNvSpPr txBox="1"/>
          <p:nvPr/>
        </p:nvSpPr>
        <p:spPr>
          <a:xfrm>
            <a:off x="2358552" y="2581627"/>
            <a:ext cx="1005403" cy="584775"/>
          </a:xfrm>
          <a:prstGeom prst="rect">
            <a:avLst/>
          </a:prstGeom>
          <a:noFill/>
        </p:spPr>
        <p:txBody>
          <a:bodyPr wrap="none" rtlCol="0">
            <a:spAutoFit/>
          </a:bodyPr>
          <a:lstStyle/>
          <a:p>
            <a:r>
              <a:rPr kumimoji="1" lang="ja-JP" altLang="en-US" sz="3200"/>
              <a:t>回帰</a:t>
            </a:r>
            <a:endParaRPr kumimoji="1" lang="en-US" altLang="ja-JP" sz="3200" dirty="0"/>
          </a:p>
        </p:txBody>
      </p:sp>
      <p:sp>
        <p:nvSpPr>
          <p:cNvPr id="15" name="テキスト ボックス 14">
            <a:extLst>
              <a:ext uri="{FF2B5EF4-FFF2-40B4-BE49-F238E27FC236}">
                <a16:creationId xmlns:a16="http://schemas.microsoft.com/office/drawing/2014/main" id="{45370707-05F1-8283-B193-A20BF8B301B7}"/>
              </a:ext>
            </a:extLst>
          </p:cNvPr>
          <p:cNvSpPr txBox="1"/>
          <p:nvPr/>
        </p:nvSpPr>
        <p:spPr>
          <a:xfrm>
            <a:off x="2358551" y="3104477"/>
            <a:ext cx="1005403" cy="584775"/>
          </a:xfrm>
          <a:prstGeom prst="rect">
            <a:avLst/>
          </a:prstGeom>
          <a:noFill/>
        </p:spPr>
        <p:txBody>
          <a:bodyPr wrap="none" rtlCol="0">
            <a:spAutoFit/>
          </a:bodyPr>
          <a:lstStyle/>
          <a:p>
            <a:r>
              <a:rPr kumimoji="1" lang="ja-JP" altLang="en-US" sz="3200"/>
              <a:t>分類</a:t>
            </a:r>
            <a:endParaRPr kumimoji="1" lang="en-US" altLang="ja-JP" sz="3200" dirty="0"/>
          </a:p>
        </p:txBody>
      </p:sp>
      <p:sp>
        <p:nvSpPr>
          <p:cNvPr id="16" name="テキスト ボックス 15">
            <a:extLst>
              <a:ext uri="{FF2B5EF4-FFF2-40B4-BE49-F238E27FC236}">
                <a16:creationId xmlns:a16="http://schemas.microsoft.com/office/drawing/2014/main" id="{812932D0-C897-A615-F1F7-9E22A257CAFA}"/>
              </a:ext>
            </a:extLst>
          </p:cNvPr>
          <p:cNvSpPr txBox="1"/>
          <p:nvPr/>
        </p:nvSpPr>
        <p:spPr>
          <a:xfrm>
            <a:off x="2358551" y="4201488"/>
            <a:ext cx="4083169" cy="584775"/>
          </a:xfrm>
          <a:prstGeom prst="rect">
            <a:avLst/>
          </a:prstGeom>
          <a:noFill/>
        </p:spPr>
        <p:txBody>
          <a:bodyPr wrap="none" rtlCol="0">
            <a:spAutoFit/>
          </a:bodyPr>
          <a:lstStyle/>
          <a:p>
            <a:r>
              <a:rPr kumimoji="1" lang="ja-JP" altLang="en-US" sz="3200" b="1">
                <a:solidFill>
                  <a:srgbClr val="FF0000"/>
                </a:solidFill>
              </a:rPr>
              <a:t>クラスタリング</a:t>
            </a:r>
            <a:r>
              <a:rPr kumimoji="1" lang="ja-JP" altLang="en-US" sz="2000"/>
              <a:t>（後述）</a:t>
            </a:r>
            <a:endParaRPr kumimoji="1" lang="en-US" altLang="ja-JP" sz="2000" dirty="0"/>
          </a:p>
        </p:txBody>
      </p:sp>
      <p:sp>
        <p:nvSpPr>
          <p:cNvPr id="17" name="テキスト ボックス 16">
            <a:extLst>
              <a:ext uri="{FF2B5EF4-FFF2-40B4-BE49-F238E27FC236}">
                <a16:creationId xmlns:a16="http://schemas.microsoft.com/office/drawing/2014/main" id="{B1587D83-1322-344D-1EC5-88270D96E341}"/>
              </a:ext>
            </a:extLst>
          </p:cNvPr>
          <p:cNvSpPr txBox="1"/>
          <p:nvPr/>
        </p:nvSpPr>
        <p:spPr>
          <a:xfrm>
            <a:off x="2358551" y="5265144"/>
            <a:ext cx="2537874" cy="584775"/>
          </a:xfrm>
          <a:prstGeom prst="rect">
            <a:avLst/>
          </a:prstGeom>
          <a:noFill/>
        </p:spPr>
        <p:txBody>
          <a:bodyPr wrap="none" rtlCol="0">
            <a:spAutoFit/>
          </a:bodyPr>
          <a:lstStyle/>
          <a:p>
            <a:r>
              <a:rPr kumimoji="1" lang="ja-JP" altLang="en-US" sz="3200"/>
              <a:t>次元削減</a:t>
            </a:r>
            <a:r>
              <a:rPr kumimoji="1" lang="en-US" altLang="ja-JP" sz="2000" dirty="0"/>
              <a:t>(</a:t>
            </a:r>
            <a:r>
              <a:rPr kumimoji="1" lang="ja-JP" altLang="en-US" sz="2000"/>
              <a:t>後述</a:t>
            </a:r>
            <a:r>
              <a:rPr kumimoji="1" lang="en-US" altLang="ja-JP" sz="2000" dirty="0"/>
              <a:t>)</a:t>
            </a:r>
          </a:p>
        </p:txBody>
      </p:sp>
      <p:cxnSp>
        <p:nvCxnSpPr>
          <p:cNvPr id="23" name="カギ線コネクタ 22">
            <a:extLst>
              <a:ext uri="{FF2B5EF4-FFF2-40B4-BE49-F238E27FC236}">
                <a16:creationId xmlns:a16="http://schemas.microsoft.com/office/drawing/2014/main" id="{ADD6CAB6-4067-5F3D-4253-56F90B1555BA}"/>
              </a:ext>
            </a:extLst>
          </p:cNvPr>
          <p:cNvCxnSpPr>
            <a:cxnSpLocks/>
            <a:endCxn id="12" idx="1"/>
          </p:cNvCxnSpPr>
          <p:nvPr/>
        </p:nvCxnSpPr>
        <p:spPr>
          <a:xfrm rot="16200000" flipH="1">
            <a:off x="-1322228" y="3871982"/>
            <a:ext cx="4658797" cy="728464"/>
          </a:xfrm>
          <a:prstGeom prst="bentConnector2">
            <a:avLst/>
          </a:prstGeom>
          <a:ln w="508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815DD17-C32F-B390-245D-D11038EC8812}"/>
              </a:ext>
            </a:extLst>
          </p:cNvPr>
          <p:cNvCxnSpPr>
            <a:cxnSpLocks/>
            <a:stCxn id="11" idx="1"/>
          </p:cNvCxnSpPr>
          <p:nvPr/>
        </p:nvCxnSpPr>
        <p:spPr>
          <a:xfrm flipH="1">
            <a:off x="642938" y="3945371"/>
            <a:ext cx="72846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A14EF43-AF15-8268-E1D4-1ACDA06380E0}"/>
              </a:ext>
            </a:extLst>
          </p:cNvPr>
          <p:cNvCxnSpPr>
            <a:cxnSpLocks/>
          </p:cNvCxnSpPr>
          <p:nvPr/>
        </p:nvCxnSpPr>
        <p:spPr>
          <a:xfrm flipH="1">
            <a:off x="642938" y="2333208"/>
            <a:ext cx="72846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9" name="カギ線コネクタ 28">
            <a:extLst>
              <a:ext uri="{FF2B5EF4-FFF2-40B4-BE49-F238E27FC236}">
                <a16:creationId xmlns:a16="http://schemas.microsoft.com/office/drawing/2014/main" id="{244AB9BE-D892-4654-CEC5-68D4B59E468E}"/>
              </a:ext>
            </a:extLst>
          </p:cNvPr>
          <p:cNvCxnSpPr>
            <a:cxnSpLocks/>
            <a:endCxn id="15" idx="1"/>
          </p:cNvCxnSpPr>
          <p:nvPr/>
        </p:nvCxnSpPr>
        <p:spPr>
          <a:xfrm rot="16200000" flipH="1">
            <a:off x="1636881" y="2675195"/>
            <a:ext cx="845982" cy="597358"/>
          </a:xfrm>
          <a:prstGeom prst="bentConnector2">
            <a:avLst/>
          </a:prstGeom>
          <a:ln w="508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BB29C74-99CC-2ECC-2A68-17DC6718E385}"/>
              </a:ext>
            </a:extLst>
          </p:cNvPr>
          <p:cNvCxnSpPr>
            <a:cxnSpLocks/>
            <a:stCxn id="13" idx="1"/>
          </p:cNvCxnSpPr>
          <p:nvPr/>
        </p:nvCxnSpPr>
        <p:spPr>
          <a:xfrm flipH="1" flipV="1">
            <a:off x="1761193" y="2874014"/>
            <a:ext cx="597359" cy="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7" name="カギ線コネクタ 36">
            <a:extLst>
              <a:ext uri="{FF2B5EF4-FFF2-40B4-BE49-F238E27FC236}">
                <a16:creationId xmlns:a16="http://schemas.microsoft.com/office/drawing/2014/main" id="{45F6AEE4-FBAF-8EE8-5B09-CA3B0FB8AD32}"/>
              </a:ext>
            </a:extLst>
          </p:cNvPr>
          <p:cNvCxnSpPr>
            <a:cxnSpLocks/>
            <a:endCxn id="17" idx="1"/>
          </p:cNvCxnSpPr>
          <p:nvPr/>
        </p:nvCxnSpPr>
        <p:spPr>
          <a:xfrm rot="16200000" flipH="1">
            <a:off x="1337385" y="4536366"/>
            <a:ext cx="1444974" cy="597358"/>
          </a:xfrm>
          <a:prstGeom prst="bentConnector2">
            <a:avLst/>
          </a:prstGeom>
          <a:ln w="508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FFF7F366-964E-CF5A-01F5-FA8E3AE35A6D}"/>
              </a:ext>
            </a:extLst>
          </p:cNvPr>
          <p:cNvCxnSpPr>
            <a:cxnSpLocks/>
          </p:cNvCxnSpPr>
          <p:nvPr/>
        </p:nvCxnSpPr>
        <p:spPr>
          <a:xfrm flipH="1" flipV="1">
            <a:off x="1765494" y="4485132"/>
            <a:ext cx="597359" cy="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964F99C-1249-C2B9-6E1D-DDFBC7AA351D}"/>
              </a:ext>
            </a:extLst>
          </p:cNvPr>
          <p:cNvSpPr txBox="1"/>
          <p:nvPr/>
        </p:nvSpPr>
        <p:spPr>
          <a:xfrm>
            <a:off x="5295131" y="2646676"/>
            <a:ext cx="2031325" cy="461665"/>
          </a:xfrm>
          <a:prstGeom prst="rect">
            <a:avLst/>
          </a:prstGeom>
          <a:noFill/>
        </p:spPr>
        <p:txBody>
          <a:bodyPr wrap="none" rtlCol="0">
            <a:spAutoFit/>
          </a:bodyPr>
          <a:lstStyle/>
          <a:p>
            <a:r>
              <a:rPr kumimoji="1" lang="ja-JP" altLang="en-US" sz="2400"/>
              <a:t>連続値の予測</a:t>
            </a:r>
          </a:p>
        </p:txBody>
      </p:sp>
      <p:sp>
        <p:nvSpPr>
          <p:cNvPr id="42" name="テキスト ボックス 41">
            <a:extLst>
              <a:ext uri="{FF2B5EF4-FFF2-40B4-BE49-F238E27FC236}">
                <a16:creationId xmlns:a16="http://schemas.microsoft.com/office/drawing/2014/main" id="{3BFE9D91-5C12-B491-7E40-E671E438A556}"/>
              </a:ext>
            </a:extLst>
          </p:cNvPr>
          <p:cNvSpPr txBox="1"/>
          <p:nvPr/>
        </p:nvSpPr>
        <p:spPr>
          <a:xfrm>
            <a:off x="5295131" y="3166402"/>
            <a:ext cx="1723549" cy="461665"/>
          </a:xfrm>
          <a:prstGeom prst="rect">
            <a:avLst/>
          </a:prstGeom>
          <a:noFill/>
        </p:spPr>
        <p:txBody>
          <a:bodyPr wrap="none" rtlCol="0">
            <a:spAutoFit/>
          </a:bodyPr>
          <a:lstStyle/>
          <a:p>
            <a:r>
              <a:rPr kumimoji="1" lang="ja-JP" altLang="en-US" sz="2400"/>
              <a:t>種類の判別</a:t>
            </a:r>
          </a:p>
        </p:txBody>
      </p:sp>
      <p:sp>
        <p:nvSpPr>
          <p:cNvPr id="44" name="テキスト ボックス 43">
            <a:extLst>
              <a:ext uri="{FF2B5EF4-FFF2-40B4-BE49-F238E27FC236}">
                <a16:creationId xmlns:a16="http://schemas.microsoft.com/office/drawing/2014/main" id="{A7143E12-59F1-595C-E9BC-B388B6E56B78}"/>
              </a:ext>
            </a:extLst>
          </p:cNvPr>
          <p:cNvSpPr txBox="1"/>
          <p:nvPr/>
        </p:nvSpPr>
        <p:spPr>
          <a:xfrm>
            <a:off x="6310793" y="4254299"/>
            <a:ext cx="3736920" cy="461665"/>
          </a:xfrm>
          <a:prstGeom prst="rect">
            <a:avLst/>
          </a:prstGeom>
          <a:noFill/>
        </p:spPr>
        <p:txBody>
          <a:bodyPr wrap="none" rtlCol="0">
            <a:spAutoFit/>
          </a:bodyPr>
          <a:lstStyle/>
          <a:p>
            <a:r>
              <a:rPr kumimoji="1" lang="ja-JP" altLang="en-US" sz="2400"/>
              <a:t>データをグループ化していく</a:t>
            </a:r>
          </a:p>
        </p:txBody>
      </p:sp>
      <p:sp>
        <p:nvSpPr>
          <p:cNvPr id="45" name="テキスト ボックス 44">
            <a:extLst>
              <a:ext uri="{FF2B5EF4-FFF2-40B4-BE49-F238E27FC236}">
                <a16:creationId xmlns:a16="http://schemas.microsoft.com/office/drawing/2014/main" id="{AE22A540-C850-174D-3FB3-2ABCC0DACEFA}"/>
              </a:ext>
            </a:extLst>
          </p:cNvPr>
          <p:cNvSpPr txBox="1"/>
          <p:nvPr/>
        </p:nvSpPr>
        <p:spPr>
          <a:xfrm>
            <a:off x="6310793" y="5326698"/>
            <a:ext cx="4283545" cy="461665"/>
          </a:xfrm>
          <a:prstGeom prst="rect">
            <a:avLst/>
          </a:prstGeom>
          <a:noFill/>
        </p:spPr>
        <p:txBody>
          <a:bodyPr wrap="none" rtlCol="0">
            <a:spAutoFit/>
          </a:bodyPr>
          <a:lstStyle/>
          <a:p>
            <a:r>
              <a:rPr kumimoji="1" lang="ja-JP" altLang="en-US" sz="2400"/>
              <a:t>データの特徴量の次元を減らす</a:t>
            </a:r>
          </a:p>
        </p:txBody>
      </p:sp>
      <p:sp>
        <p:nvSpPr>
          <p:cNvPr id="48" name="テキスト ボックス 47">
            <a:extLst>
              <a:ext uri="{FF2B5EF4-FFF2-40B4-BE49-F238E27FC236}">
                <a16:creationId xmlns:a16="http://schemas.microsoft.com/office/drawing/2014/main" id="{B4700314-57D1-1203-702B-51E52A70D480}"/>
              </a:ext>
            </a:extLst>
          </p:cNvPr>
          <p:cNvSpPr txBox="1"/>
          <p:nvPr/>
        </p:nvSpPr>
        <p:spPr>
          <a:xfrm>
            <a:off x="3363954" y="6417182"/>
            <a:ext cx="6096541" cy="461665"/>
          </a:xfrm>
          <a:prstGeom prst="rect">
            <a:avLst/>
          </a:prstGeom>
          <a:noFill/>
        </p:spPr>
        <p:txBody>
          <a:bodyPr wrap="none" rtlCol="0">
            <a:spAutoFit/>
          </a:bodyPr>
          <a:lstStyle/>
          <a:p>
            <a:r>
              <a:rPr kumimoji="1" lang="ja-JP" altLang="en-US" sz="2400"/>
              <a:t>報酬を最大化するために行動する方法を学ぶ</a:t>
            </a:r>
          </a:p>
        </p:txBody>
      </p:sp>
      <p:sp>
        <p:nvSpPr>
          <p:cNvPr id="3" name="Slide Number Placeholder 5">
            <a:extLst>
              <a:ext uri="{FF2B5EF4-FFF2-40B4-BE49-F238E27FC236}">
                <a16:creationId xmlns:a16="http://schemas.microsoft.com/office/drawing/2014/main" id="{384B14EC-CADE-E043-1E29-3E2DB6A488C7}"/>
              </a:ext>
            </a:extLst>
          </p:cNvPr>
          <p:cNvSpPr>
            <a:spLocks noGrp="1"/>
          </p:cNvSpPr>
          <p:nvPr>
            <p:ph type="sldNum" sz="quarter" idx="12"/>
          </p:nvPr>
        </p:nvSpPr>
        <p:spPr/>
        <p:txBody>
          <a:bodyPr/>
          <a:lstStyle/>
          <a:p>
            <a:fld id="{4FAB73BC-B049-4115-A692-8D63A059BFB8}" type="slidenum">
              <a:rPr lang="en-US" smtClean="0"/>
              <a:t>5</a:t>
            </a:fld>
            <a:endParaRPr lang="en-US"/>
          </a:p>
        </p:txBody>
      </p:sp>
    </p:spTree>
    <p:extLst>
      <p:ext uri="{BB962C8B-B14F-4D97-AF65-F5344CB8AC3E}">
        <p14:creationId xmlns:p14="http://schemas.microsoft.com/office/powerpoint/2010/main" val="2596509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17AA7167-ED1E-1DB4-8EC9-94969EBB0AC5}"/>
              </a:ext>
            </a:extLst>
          </p:cNvPr>
          <p:cNvPicPr>
            <a:picLocks noChangeAspect="1"/>
          </p:cNvPicPr>
          <p:nvPr/>
        </p:nvPicPr>
        <p:blipFill rotWithShape="1">
          <a:blip r:embed="rId3"/>
          <a:srcRect l="8513" t="14724" r="9305" b="9368"/>
          <a:stretch/>
        </p:blipFill>
        <p:spPr>
          <a:xfrm>
            <a:off x="6371757" y="3137244"/>
            <a:ext cx="5828448" cy="3673980"/>
          </a:xfrm>
          <a:prstGeom prst="rect">
            <a:avLst/>
          </a:prstGeom>
        </p:spPr>
      </p:pic>
      <p:sp>
        <p:nvSpPr>
          <p:cNvPr id="2" name="スライド番号プレースホルダー 1">
            <a:extLst>
              <a:ext uri="{FF2B5EF4-FFF2-40B4-BE49-F238E27FC236}">
                <a16:creationId xmlns:a16="http://schemas.microsoft.com/office/drawing/2014/main" id="{A9320F1D-00A6-A3E8-E484-62B1CDC1B97D}"/>
              </a:ext>
            </a:extLst>
          </p:cNvPr>
          <p:cNvSpPr>
            <a:spLocks noGrp="1"/>
          </p:cNvSpPr>
          <p:nvPr>
            <p:ph type="sldNum" sz="quarter" idx="12"/>
          </p:nvPr>
        </p:nvSpPr>
        <p:spPr/>
        <p:txBody>
          <a:bodyPr/>
          <a:lstStyle/>
          <a:p>
            <a:fld id="{4FAB73BC-B049-4115-A692-8D63A059BFB8}" type="slidenum">
              <a:rPr lang="en-US" smtClean="0"/>
              <a:t>50</a:t>
            </a:fld>
            <a:endParaRPr lang="en-US"/>
          </a:p>
        </p:txBody>
      </p:sp>
      <p:sp>
        <p:nvSpPr>
          <p:cNvPr id="3" name="テキスト ボックス 2">
            <a:extLst>
              <a:ext uri="{FF2B5EF4-FFF2-40B4-BE49-F238E27FC236}">
                <a16:creationId xmlns:a16="http://schemas.microsoft.com/office/drawing/2014/main" id="{C25C025F-ECDC-5240-A73E-FCB6B65CAAF1}"/>
              </a:ext>
            </a:extLst>
          </p:cNvPr>
          <p:cNvSpPr txBox="1"/>
          <p:nvPr/>
        </p:nvSpPr>
        <p:spPr>
          <a:xfrm>
            <a:off x="258386" y="200025"/>
            <a:ext cx="4270721" cy="830997"/>
          </a:xfrm>
          <a:prstGeom prst="rect">
            <a:avLst/>
          </a:prstGeom>
          <a:noFill/>
        </p:spPr>
        <p:txBody>
          <a:bodyPr wrap="none" rtlCol="0">
            <a:spAutoFit/>
          </a:bodyPr>
          <a:lstStyle/>
          <a:p>
            <a:r>
              <a:rPr lang="ja-JP" altLang="en-US" sz="4800"/>
              <a:t>発展系</a:t>
            </a:r>
            <a:r>
              <a:rPr lang="en-US" altLang="ja-JP" sz="4800" dirty="0"/>
              <a:t> : t-SNE</a:t>
            </a:r>
          </a:p>
        </p:txBody>
      </p:sp>
      <p:sp>
        <p:nvSpPr>
          <p:cNvPr id="6" name="テキスト ボックス 5">
            <a:extLst>
              <a:ext uri="{FF2B5EF4-FFF2-40B4-BE49-F238E27FC236}">
                <a16:creationId xmlns:a16="http://schemas.microsoft.com/office/drawing/2014/main" id="{53652458-D377-9125-4977-A5C4788D6BDC}"/>
              </a:ext>
            </a:extLst>
          </p:cNvPr>
          <p:cNvSpPr txBox="1"/>
          <p:nvPr/>
        </p:nvSpPr>
        <p:spPr>
          <a:xfrm>
            <a:off x="258386" y="1386840"/>
            <a:ext cx="2698175" cy="523220"/>
          </a:xfrm>
          <a:prstGeom prst="rect">
            <a:avLst/>
          </a:prstGeom>
          <a:noFill/>
        </p:spPr>
        <p:txBody>
          <a:bodyPr wrap="none" rtlCol="0">
            <a:spAutoFit/>
          </a:bodyPr>
          <a:lstStyle/>
          <a:p>
            <a:r>
              <a:rPr kumimoji="1" lang="en-US" altLang="ja-JP" sz="2800" dirty="0"/>
              <a:t>SNE</a:t>
            </a:r>
            <a:r>
              <a:rPr kumimoji="1" lang="ja-JP" altLang="en-US" sz="2800"/>
              <a:t>との相違点</a:t>
            </a:r>
          </a:p>
        </p:txBody>
      </p:sp>
      <p:sp>
        <p:nvSpPr>
          <p:cNvPr id="7" name="テキスト ボックス 6">
            <a:extLst>
              <a:ext uri="{FF2B5EF4-FFF2-40B4-BE49-F238E27FC236}">
                <a16:creationId xmlns:a16="http://schemas.microsoft.com/office/drawing/2014/main" id="{44B77B9A-B7A0-E90B-1A01-A2834DA8930B}"/>
              </a:ext>
            </a:extLst>
          </p:cNvPr>
          <p:cNvSpPr txBox="1"/>
          <p:nvPr/>
        </p:nvSpPr>
        <p:spPr>
          <a:xfrm>
            <a:off x="438723" y="1948665"/>
            <a:ext cx="3910045" cy="461665"/>
          </a:xfrm>
          <a:prstGeom prst="rect">
            <a:avLst/>
          </a:prstGeom>
          <a:noFill/>
        </p:spPr>
        <p:txBody>
          <a:bodyPr wrap="none" rtlCol="0">
            <a:spAutoFit/>
          </a:bodyPr>
          <a:lstStyle/>
          <a:p>
            <a:r>
              <a:rPr lang="en-US" altLang="ja-JP" sz="2400" dirty="0"/>
              <a:t>1. </a:t>
            </a:r>
            <a:r>
              <a:rPr lang="ja-JP" altLang="en-US" sz="2400"/>
              <a:t>対称なコスト関数を使用</a:t>
            </a:r>
            <a:endParaRPr kumimoji="1" lang="ja-JP" altLang="en-US" sz="2400"/>
          </a:p>
        </p:txBody>
      </p:sp>
      <p:sp>
        <p:nvSpPr>
          <p:cNvPr id="8" name="テキスト ボックス 7">
            <a:extLst>
              <a:ext uri="{FF2B5EF4-FFF2-40B4-BE49-F238E27FC236}">
                <a16:creationId xmlns:a16="http://schemas.microsoft.com/office/drawing/2014/main" id="{65595605-7DDB-5383-F2C1-A1518AA0F82B}"/>
              </a:ext>
            </a:extLst>
          </p:cNvPr>
          <p:cNvSpPr txBox="1"/>
          <p:nvPr/>
        </p:nvSpPr>
        <p:spPr>
          <a:xfrm>
            <a:off x="1112520" y="2484551"/>
            <a:ext cx="7879080" cy="972510"/>
          </a:xfrm>
          <a:prstGeom prst="rect">
            <a:avLst/>
          </a:prstGeom>
          <a:noFill/>
        </p:spPr>
        <p:txBody>
          <a:bodyPr wrap="none" rtlCol="0">
            <a:spAutoFit/>
          </a:bodyPr>
          <a:lstStyle/>
          <a:p>
            <a:pPr>
              <a:lnSpc>
                <a:spcPct val="150000"/>
              </a:lnSpc>
            </a:pPr>
            <a:r>
              <a:rPr kumimoji="1" lang="ja-JP" altLang="en-US" sz="2000"/>
              <a:t>条件付き確率では非対称なコスト関数となり　最適化が困難になる</a:t>
            </a:r>
            <a:endParaRPr kumimoji="1" lang="en-US" altLang="ja-JP" sz="2000" dirty="0"/>
          </a:p>
          <a:p>
            <a:pPr>
              <a:lnSpc>
                <a:spcPct val="150000"/>
              </a:lnSpc>
            </a:pPr>
            <a:r>
              <a:rPr lang="ja-JP" altLang="en-US" sz="2000">
                <a:solidFill>
                  <a:srgbClr val="FF0000"/>
                </a:solidFill>
              </a:rPr>
              <a:t>同時確率を使用</a:t>
            </a:r>
            <a:r>
              <a:rPr lang="ja-JP" altLang="en-US" sz="2000"/>
              <a:t>することで解決</a:t>
            </a:r>
            <a:endParaRPr kumimoji="1" lang="ja-JP" altLang="en-US" sz="2000"/>
          </a:p>
        </p:txBody>
      </p:sp>
      <p:sp>
        <p:nvSpPr>
          <p:cNvPr id="9" name="テキスト ボックス 8">
            <a:extLst>
              <a:ext uri="{FF2B5EF4-FFF2-40B4-BE49-F238E27FC236}">
                <a16:creationId xmlns:a16="http://schemas.microsoft.com/office/drawing/2014/main" id="{65BA0A76-0C17-7237-7291-83E3D9522F1E}"/>
              </a:ext>
            </a:extLst>
          </p:cNvPr>
          <p:cNvSpPr txBox="1"/>
          <p:nvPr/>
        </p:nvSpPr>
        <p:spPr>
          <a:xfrm>
            <a:off x="438723" y="3873453"/>
            <a:ext cx="5933034" cy="461665"/>
          </a:xfrm>
          <a:prstGeom prst="rect">
            <a:avLst/>
          </a:prstGeom>
          <a:noFill/>
        </p:spPr>
        <p:txBody>
          <a:bodyPr wrap="none" rtlCol="0">
            <a:spAutoFit/>
          </a:bodyPr>
          <a:lstStyle/>
          <a:p>
            <a:r>
              <a:rPr lang="en-US" altLang="ja-JP" sz="2400" dirty="0"/>
              <a:t>2. </a:t>
            </a:r>
            <a:r>
              <a:rPr lang="ja-JP" altLang="en-US" sz="2400"/>
              <a:t>圧縮後の計算に</a:t>
            </a:r>
            <a:r>
              <a:rPr lang="en-US" altLang="ja-JP" sz="2400" dirty="0"/>
              <a:t> Student - t </a:t>
            </a:r>
            <a:r>
              <a:rPr lang="ja-JP" altLang="en-US" sz="2400"/>
              <a:t>分布を使用</a:t>
            </a:r>
            <a:endParaRPr kumimoji="1" lang="ja-JP" altLang="en-US" sz="2400"/>
          </a:p>
        </p:txBody>
      </p:sp>
      <p:sp>
        <p:nvSpPr>
          <p:cNvPr id="12" name="テキスト ボックス 11">
            <a:extLst>
              <a:ext uri="{FF2B5EF4-FFF2-40B4-BE49-F238E27FC236}">
                <a16:creationId xmlns:a16="http://schemas.microsoft.com/office/drawing/2014/main" id="{69315B75-2EC3-2642-114B-827CA62ED4E8}"/>
              </a:ext>
            </a:extLst>
          </p:cNvPr>
          <p:cNvSpPr txBox="1"/>
          <p:nvPr/>
        </p:nvSpPr>
        <p:spPr>
          <a:xfrm>
            <a:off x="1112520" y="4433516"/>
            <a:ext cx="4801314" cy="1434175"/>
          </a:xfrm>
          <a:prstGeom prst="rect">
            <a:avLst/>
          </a:prstGeom>
          <a:noFill/>
        </p:spPr>
        <p:txBody>
          <a:bodyPr wrap="none" rtlCol="0">
            <a:spAutoFit/>
          </a:bodyPr>
          <a:lstStyle/>
          <a:p>
            <a:pPr>
              <a:lnSpc>
                <a:spcPct val="150000"/>
              </a:lnSpc>
            </a:pPr>
            <a:r>
              <a:rPr kumimoji="1" lang="ja-JP" altLang="en-US" sz="2000"/>
              <a:t>ガウス分布では近い部分を重視しすぎる</a:t>
            </a:r>
            <a:endParaRPr kumimoji="1" lang="en-US" altLang="ja-JP" sz="2000" dirty="0"/>
          </a:p>
          <a:p>
            <a:pPr>
              <a:lnSpc>
                <a:spcPct val="150000"/>
              </a:lnSpc>
            </a:pPr>
            <a:r>
              <a:rPr lang="ja-JP" altLang="en-US" sz="2000"/>
              <a:t>必要以上に点が「混み合って」しまう</a:t>
            </a:r>
            <a:endParaRPr lang="en-US" altLang="ja-JP" sz="2000" dirty="0"/>
          </a:p>
          <a:p>
            <a:pPr>
              <a:lnSpc>
                <a:spcPct val="150000"/>
              </a:lnSpc>
            </a:pPr>
            <a:r>
              <a:rPr lang="en-US" altLang="ja-JP" sz="2000" dirty="0">
                <a:solidFill>
                  <a:srgbClr val="FF0000"/>
                </a:solidFill>
              </a:rPr>
              <a:t>Student - t </a:t>
            </a:r>
            <a:r>
              <a:rPr lang="ja-JP" altLang="en-US" sz="2000">
                <a:solidFill>
                  <a:srgbClr val="FF0000"/>
                </a:solidFill>
              </a:rPr>
              <a:t>分布</a:t>
            </a:r>
            <a:r>
              <a:rPr lang="ja-JP" altLang="en-US" sz="2000"/>
              <a:t>を使用し緩和</a:t>
            </a:r>
            <a:endParaRPr kumimoji="1" lang="ja-JP" altLang="en-US" sz="2000"/>
          </a:p>
        </p:txBody>
      </p:sp>
    </p:spTree>
    <p:extLst>
      <p:ext uri="{BB962C8B-B14F-4D97-AF65-F5344CB8AC3E}">
        <p14:creationId xmlns:p14="http://schemas.microsoft.com/office/powerpoint/2010/main" val="3700491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E790A2B-BAAA-171C-5784-9B8827371EAE}"/>
              </a:ext>
            </a:extLst>
          </p:cNvPr>
          <p:cNvSpPr txBox="1"/>
          <p:nvPr/>
        </p:nvSpPr>
        <p:spPr>
          <a:xfrm>
            <a:off x="2935288" y="1684784"/>
            <a:ext cx="7285969" cy="1569660"/>
          </a:xfrm>
          <a:prstGeom prst="rect">
            <a:avLst/>
          </a:prstGeom>
          <a:noFill/>
        </p:spPr>
        <p:txBody>
          <a:bodyPr wrap="none" rtlCol="0">
            <a:spAutoFit/>
          </a:bodyPr>
          <a:lstStyle/>
          <a:p>
            <a:r>
              <a:rPr kumimoji="1" lang="en-US" altLang="ja-JP" sz="9600" b="1" dirty="0"/>
              <a:t>k-means</a:t>
            </a:r>
            <a:r>
              <a:rPr kumimoji="1" lang="en-US" altLang="ja-JP" sz="8000" dirty="0"/>
              <a:t> </a:t>
            </a:r>
            <a:r>
              <a:rPr kumimoji="1" lang="en-US" altLang="ja-JP" sz="4800" dirty="0"/>
              <a:t>(k</a:t>
            </a:r>
            <a:r>
              <a:rPr kumimoji="1" lang="ja-JP" altLang="en-US" sz="4800"/>
              <a:t>平均法</a:t>
            </a:r>
            <a:r>
              <a:rPr kumimoji="1" lang="en-US" altLang="ja-JP" sz="4800" dirty="0"/>
              <a:t>)</a:t>
            </a:r>
          </a:p>
        </p:txBody>
      </p:sp>
      <p:sp>
        <p:nvSpPr>
          <p:cNvPr id="3" name="テキスト ボックス 2">
            <a:extLst>
              <a:ext uri="{FF2B5EF4-FFF2-40B4-BE49-F238E27FC236}">
                <a16:creationId xmlns:a16="http://schemas.microsoft.com/office/drawing/2014/main" id="{5E673F8A-9647-98E9-58D1-0E932EF356F5}"/>
              </a:ext>
            </a:extLst>
          </p:cNvPr>
          <p:cNvSpPr txBox="1"/>
          <p:nvPr/>
        </p:nvSpPr>
        <p:spPr>
          <a:xfrm>
            <a:off x="2545218" y="3603557"/>
            <a:ext cx="7478329" cy="1830822"/>
          </a:xfrm>
          <a:prstGeom prst="rect">
            <a:avLst/>
          </a:prstGeom>
          <a:noFill/>
        </p:spPr>
        <p:txBody>
          <a:bodyPr wrap="none" rtlCol="0">
            <a:spAutoFit/>
          </a:bodyPr>
          <a:lstStyle/>
          <a:p>
            <a:pPr algn="ctr">
              <a:lnSpc>
                <a:spcPct val="150000"/>
              </a:lnSpc>
            </a:pPr>
            <a:r>
              <a:rPr lang="ja-JP" altLang="en-US" sz="4000" b="0" i="0" u="none" strike="noStrike">
                <a:solidFill>
                  <a:srgbClr val="3E3E3E"/>
                </a:solidFill>
                <a:effectLst/>
                <a:latin typeface="Helvetica" pitchFamily="2" charset="0"/>
              </a:rPr>
              <a:t>クラスタリングアルゴリズムの中で</a:t>
            </a:r>
            <a:endParaRPr lang="en-US" altLang="ja-JP" sz="4000" b="0" i="0" u="none" strike="noStrike" dirty="0">
              <a:solidFill>
                <a:srgbClr val="3E3E3E"/>
              </a:solidFill>
              <a:effectLst/>
              <a:latin typeface="Helvetica" pitchFamily="2" charset="0"/>
            </a:endParaRPr>
          </a:p>
          <a:p>
            <a:pPr algn="ctr">
              <a:lnSpc>
                <a:spcPct val="150000"/>
              </a:lnSpc>
            </a:pPr>
            <a:r>
              <a:rPr lang="ja-JP" altLang="en-US" sz="4000" b="0" i="0" u="none" strike="noStrike">
                <a:solidFill>
                  <a:srgbClr val="3E3E3E"/>
                </a:solidFill>
                <a:effectLst/>
                <a:latin typeface="Helvetica" pitchFamily="2" charset="0"/>
              </a:rPr>
              <a:t>最も基本的なアルゴリズム</a:t>
            </a:r>
            <a:endParaRPr kumimoji="1" lang="ja-JP" altLang="en-US" sz="4000"/>
          </a:p>
        </p:txBody>
      </p:sp>
      <p:sp>
        <p:nvSpPr>
          <p:cNvPr id="4" name="スライド番号プレースホルダー 3">
            <a:extLst>
              <a:ext uri="{FF2B5EF4-FFF2-40B4-BE49-F238E27FC236}">
                <a16:creationId xmlns:a16="http://schemas.microsoft.com/office/drawing/2014/main" id="{AEA532E2-8A63-79B7-2E29-B5AAC88FA286}"/>
              </a:ext>
            </a:extLst>
          </p:cNvPr>
          <p:cNvSpPr>
            <a:spLocks noGrp="1"/>
          </p:cNvSpPr>
          <p:nvPr>
            <p:ph type="sldNum" sz="quarter" idx="12"/>
          </p:nvPr>
        </p:nvSpPr>
        <p:spPr>
          <a:xfrm>
            <a:off x="11311128" y="6272784"/>
            <a:ext cx="640080" cy="365125"/>
          </a:xfrm>
        </p:spPr>
        <p:txBody>
          <a:bodyPr/>
          <a:lstStyle/>
          <a:p>
            <a:fld id="{4FAB73BC-B049-4115-A692-8D63A059BFB8}" type="slidenum">
              <a:rPr lang="en-US" smtClean="0"/>
              <a:pPr/>
              <a:t>51</a:t>
            </a:fld>
            <a:endParaRPr lang="en-US"/>
          </a:p>
        </p:txBody>
      </p:sp>
    </p:spTree>
    <p:extLst>
      <p:ext uri="{BB962C8B-B14F-4D97-AF65-F5344CB8AC3E}">
        <p14:creationId xmlns:p14="http://schemas.microsoft.com/office/powerpoint/2010/main" val="3680086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DDED03C-140B-B732-5269-861360184546}"/>
              </a:ext>
            </a:extLst>
          </p:cNvPr>
          <p:cNvSpPr txBox="1"/>
          <p:nvPr/>
        </p:nvSpPr>
        <p:spPr>
          <a:xfrm>
            <a:off x="242888" y="200025"/>
            <a:ext cx="8837676" cy="830997"/>
          </a:xfrm>
          <a:prstGeom prst="rect">
            <a:avLst/>
          </a:prstGeom>
          <a:noFill/>
        </p:spPr>
        <p:txBody>
          <a:bodyPr wrap="none" rtlCol="0">
            <a:spAutoFit/>
          </a:bodyPr>
          <a:lstStyle/>
          <a:p>
            <a:r>
              <a:rPr kumimoji="1" lang="ja-JP" altLang="en-US" sz="4800"/>
              <a:t>理想的なクラスタリング（そもそも）</a:t>
            </a:r>
            <a:endParaRPr kumimoji="1" lang="en-US" altLang="ja-JP" sz="4800" dirty="0"/>
          </a:p>
        </p:txBody>
      </p:sp>
      <p:grpSp>
        <p:nvGrpSpPr>
          <p:cNvPr id="12" name="グループ化 11">
            <a:extLst>
              <a:ext uri="{FF2B5EF4-FFF2-40B4-BE49-F238E27FC236}">
                <a16:creationId xmlns:a16="http://schemas.microsoft.com/office/drawing/2014/main" id="{76411BE7-9D4B-C8EC-898F-27339B6089D1}"/>
              </a:ext>
            </a:extLst>
          </p:cNvPr>
          <p:cNvGrpSpPr/>
          <p:nvPr/>
        </p:nvGrpSpPr>
        <p:grpSpPr>
          <a:xfrm>
            <a:off x="849726" y="3352799"/>
            <a:ext cx="1556135" cy="1522318"/>
            <a:chOff x="1317812" y="3428999"/>
            <a:chExt cx="1556135" cy="1522318"/>
          </a:xfrm>
        </p:grpSpPr>
        <p:sp>
          <p:nvSpPr>
            <p:cNvPr id="5" name="円/楕円 4">
              <a:extLst>
                <a:ext uri="{FF2B5EF4-FFF2-40B4-BE49-F238E27FC236}">
                  <a16:creationId xmlns:a16="http://schemas.microsoft.com/office/drawing/2014/main" id="{1B1138C4-F608-87C1-F81D-B1B16863D289}"/>
                </a:ext>
              </a:extLst>
            </p:cNvPr>
            <p:cNvSpPr/>
            <p:nvPr/>
          </p:nvSpPr>
          <p:spPr>
            <a:xfrm>
              <a:off x="1317812" y="342900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CB3BF9F5-8E55-5A0E-493D-239A90101AF9}"/>
                </a:ext>
              </a:extLst>
            </p:cNvPr>
            <p:cNvSpPr/>
            <p:nvPr/>
          </p:nvSpPr>
          <p:spPr>
            <a:xfrm>
              <a:off x="1692776" y="342899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F05A12CF-98DF-8206-A7A3-7AFA9F8B8765}"/>
                </a:ext>
              </a:extLst>
            </p:cNvPr>
            <p:cNvSpPr/>
            <p:nvPr/>
          </p:nvSpPr>
          <p:spPr>
            <a:xfrm>
              <a:off x="1464176" y="3953668"/>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20D4B8F1-207B-D49C-573E-2C744AA57894}"/>
                </a:ext>
              </a:extLst>
            </p:cNvPr>
            <p:cNvSpPr/>
            <p:nvPr/>
          </p:nvSpPr>
          <p:spPr>
            <a:xfrm>
              <a:off x="2645347" y="389195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75B7480A-1DD5-2F21-23E8-F811D8583ED3}"/>
                </a:ext>
              </a:extLst>
            </p:cNvPr>
            <p:cNvSpPr/>
            <p:nvPr/>
          </p:nvSpPr>
          <p:spPr>
            <a:xfrm>
              <a:off x="2416747" y="42462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9255AC2-6D11-9752-DBE0-E9F7146B0753}"/>
                </a:ext>
              </a:extLst>
            </p:cNvPr>
            <p:cNvSpPr/>
            <p:nvPr/>
          </p:nvSpPr>
          <p:spPr>
            <a:xfrm>
              <a:off x="2161701" y="4460602"/>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75326785-E3A9-4D13-CE33-C925DF10247A}"/>
                </a:ext>
              </a:extLst>
            </p:cNvPr>
            <p:cNvSpPr/>
            <p:nvPr/>
          </p:nvSpPr>
          <p:spPr>
            <a:xfrm>
              <a:off x="2531047" y="473700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A61C6602-ADEA-9B3E-9AB8-D4CA1C60AE17}"/>
              </a:ext>
            </a:extLst>
          </p:cNvPr>
          <p:cNvGrpSpPr/>
          <p:nvPr/>
        </p:nvGrpSpPr>
        <p:grpSpPr>
          <a:xfrm>
            <a:off x="4169276" y="4283003"/>
            <a:ext cx="1556135" cy="1522318"/>
            <a:chOff x="1317812" y="3428999"/>
            <a:chExt cx="1556135" cy="1522318"/>
          </a:xfrm>
        </p:grpSpPr>
        <p:sp>
          <p:nvSpPr>
            <p:cNvPr id="22" name="円/楕円 21">
              <a:extLst>
                <a:ext uri="{FF2B5EF4-FFF2-40B4-BE49-F238E27FC236}">
                  <a16:creationId xmlns:a16="http://schemas.microsoft.com/office/drawing/2014/main" id="{2DB54257-3B71-E1F8-A8FF-4633AFC6CF53}"/>
                </a:ext>
              </a:extLst>
            </p:cNvPr>
            <p:cNvSpPr/>
            <p:nvPr/>
          </p:nvSpPr>
          <p:spPr>
            <a:xfrm>
              <a:off x="1317812" y="342900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DC4115DE-5854-D1D6-F083-E22770AB8502}"/>
                </a:ext>
              </a:extLst>
            </p:cNvPr>
            <p:cNvSpPr/>
            <p:nvPr/>
          </p:nvSpPr>
          <p:spPr>
            <a:xfrm>
              <a:off x="1692776" y="342899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6AFDD061-5A88-D883-CD0E-B9EBF2AD484D}"/>
                </a:ext>
              </a:extLst>
            </p:cNvPr>
            <p:cNvSpPr/>
            <p:nvPr/>
          </p:nvSpPr>
          <p:spPr>
            <a:xfrm>
              <a:off x="1464176" y="3953668"/>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4F034818-F7BB-2534-4297-F555792C0808}"/>
                </a:ext>
              </a:extLst>
            </p:cNvPr>
            <p:cNvSpPr/>
            <p:nvPr/>
          </p:nvSpPr>
          <p:spPr>
            <a:xfrm>
              <a:off x="2645347" y="389195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670359F-7774-F92A-505B-8D717D4AD641}"/>
                </a:ext>
              </a:extLst>
            </p:cNvPr>
            <p:cNvSpPr/>
            <p:nvPr/>
          </p:nvSpPr>
          <p:spPr>
            <a:xfrm>
              <a:off x="2416747" y="42462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03779A13-3F58-3106-583C-D27FC9828E22}"/>
                </a:ext>
              </a:extLst>
            </p:cNvPr>
            <p:cNvSpPr/>
            <p:nvPr/>
          </p:nvSpPr>
          <p:spPr>
            <a:xfrm>
              <a:off x="2161701" y="4460602"/>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EC0B2E5A-55D3-D0B4-1709-960F48CC58C7}"/>
                </a:ext>
              </a:extLst>
            </p:cNvPr>
            <p:cNvSpPr/>
            <p:nvPr/>
          </p:nvSpPr>
          <p:spPr>
            <a:xfrm>
              <a:off x="2531047" y="473700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右矢印 28">
            <a:extLst>
              <a:ext uri="{FF2B5EF4-FFF2-40B4-BE49-F238E27FC236}">
                <a16:creationId xmlns:a16="http://schemas.microsoft.com/office/drawing/2014/main" id="{82912DFD-568F-732E-EFA8-27ECC0B47B5B}"/>
              </a:ext>
            </a:extLst>
          </p:cNvPr>
          <p:cNvSpPr/>
          <p:nvPr/>
        </p:nvSpPr>
        <p:spPr>
          <a:xfrm rot="20034468">
            <a:off x="2774762" y="2609209"/>
            <a:ext cx="892629" cy="597872"/>
          </a:xfrm>
          <a:prstGeom prst="rightArrow">
            <a:avLst/>
          </a:prstGeom>
          <a:solidFill>
            <a:schemeClr val="bg1">
              <a:alpha val="4400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a:extLst>
              <a:ext uri="{FF2B5EF4-FFF2-40B4-BE49-F238E27FC236}">
                <a16:creationId xmlns:a16="http://schemas.microsoft.com/office/drawing/2014/main" id="{866211FE-9DAC-CB66-F516-B4BD5651F277}"/>
              </a:ext>
            </a:extLst>
          </p:cNvPr>
          <p:cNvSpPr/>
          <p:nvPr/>
        </p:nvSpPr>
        <p:spPr>
          <a:xfrm rot="1307239">
            <a:off x="2726953" y="4065499"/>
            <a:ext cx="892629" cy="597872"/>
          </a:xfrm>
          <a:prstGeom prst="rightArrow">
            <a:avLst/>
          </a:prstGeom>
          <a:solidFill>
            <a:schemeClr val="bg1">
              <a:alpha val="4311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4">
            <p14:nvContentPartPr>
              <p14:cNvPr id="31" name="インク 30">
                <a:extLst>
                  <a:ext uri="{FF2B5EF4-FFF2-40B4-BE49-F238E27FC236}">
                    <a16:creationId xmlns:a16="http://schemas.microsoft.com/office/drawing/2014/main" id="{9540177A-CC46-8834-4FF2-141EA80E8603}"/>
                  </a:ext>
                </a:extLst>
              </p14:cNvPr>
              <p14:cNvContentPartPr/>
              <p14:nvPr/>
            </p14:nvContentPartPr>
            <p14:xfrm>
              <a:off x="9429840" y="399651"/>
              <a:ext cx="360" cy="360"/>
            </p14:xfrm>
          </p:contentPart>
        </mc:Choice>
        <mc:Fallback xmlns="">
          <p:pic>
            <p:nvPicPr>
              <p:cNvPr id="31" name="インク 30">
                <a:extLst>
                  <a:ext uri="{FF2B5EF4-FFF2-40B4-BE49-F238E27FC236}">
                    <a16:creationId xmlns:a16="http://schemas.microsoft.com/office/drawing/2014/main" id="{9540177A-CC46-8834-4FF2-141EA80E8603}"/>
                  </a:ext>
                </a:extLst>
              </p:cNvPr>
              <p:cNvPicPr/>
              <p:nvPr/>
            </p:nvPicPr>
            <p:blipFill>
              <a:blip r:embed="rId5"/>
              <a:stretch>
                <a:fillRect/>
              </a:stretch>
            </p:blipFill>
            <p:spPr>
              <a:xfrm>
                <a:off x="9423720" y="393531"/>
                <a:ext cx="12600" cy="12600"/>
              </a:xfrm>
              <a:prstGeom prst="rect">
                <a:avLst/>
              </a:prstGeom>
            </p:spPr>
          </p:pic>
        </mc:Fallback>
      </mc:AlternateContent>
      <p:grpSp>
        <p:nvGrpSpPr>
          <p:cNvPr id="13" name="グループ化 12">
            <a:extLst>
              <a:ext uri="{FF2B5EF4-FFF2-40B4-BE49-F238E27FC236}">
                <a16:creationId xmlns:a16="http://schemas.microsoft.com/office/drawing/2014/main" id="{DBE0106B-0AF8-C971-4E05-D74CF85643BE}"/>
              </a:ext>
            </a:extLst>
          </p:cNvPr>
          <p:cNvGrpSpPr/>
          <p:nvPr/>
        </p:nvGrpSpPr>
        <p:grpSpPr>
          <a:xfrm>
            <a:off x="4169276" y="1662229"/>
            <a:ext cx="1556135" cy="1522318"/>
            <a:chOff x="1317812" y="3428999"/>
            <a:chExt cx="1556135" cy="1522318"/>
          </a:xfrm>
        </p:grpSpPr>
        <p:sp>
          <p:nvSpPr>
            <p:cNvPr id="14" name="円/楕円 13">
              <a:extLst>
                <a:ext uri="{FF2B5EF4-FFF2-40B4-BE49-F238E27FC236}">
                  <a16:creationId xmlns:a16="http://schemas.microsoft.com/office/drawing/2014/main" id="{F5DA1E20-D826-B32D-18FE-A6DBAAA7153A}"/>
                </a:ext>
              </a:extLst>
            </p:cNvPr>
            <p:cNvSpPr/>
            <p:nvPr/>
          </p:nvSpPr>
          <p:spPr>
            <a:xfrm>
              <a:off x="1317812" y="342900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233B91BD-49EB-C0C5-1299-8A5F1E0B3333}"/>
                </a:ext>
              </a:extLst>
            </p:cNvPr>
            <p:cNvSpPr/>
            <p:nvPr/>
          </p:nvSpPr>
          <p:spPr>
            <a:xfrm>
              <a:off x="1692776" y="342899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F4E7280E-7273-5BB9-857F-3C4FED1A4E57}"/>
                </a:ext>
              </a:extLst>
            </p:cNvPr>
            <p:cNvSpPr/>
            <p:nvPr/>
          </p:nvSpPr>
          <p:spPr>
            <a:xfrm>
              <a:off x="1464176" y="3953668"/>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65FDAB24-DF9D-692B-AB0F-0C1EB79D2A2E}"/>
                </a:ext>
              </a:extLst>
            </p:cNvPr>
            <p:cNvSpPr/>
            <p:nvPr/>
          </p:nvSpPr>
          <p:spPr>
            <a:xfrm>
              <a:off x="2645347" y="389195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35E0C2DE-9208-15F7-D9FE-265F75D843F8}"/>
                </a:ext>
              </a:extLst>
            </p:cNvPr>
            <p:cNvSpPr/>
            <p:nvPr/>
          </p:nvSpPr>
          <p:spPr>
            <a:xfrm>
              <a:off x="2416747" y="42462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E8032617-3990-3AD8-FA7C-540F115389B8}"/>
                </a:ext>
              </a:extLst>
            </p:cNvPr>
            <p:cNvSpPr/>
            <p:nvPr/>
          </p:nvSpPr>
          <p:spPr>
            <a:xfrm>
              <a:off x="2161701" y="4460602"/>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394AD788-CFD2-6D30-231E-6035CD295E48}"/>
                </a:ext>
              </a:extLst>
            </p:cNvPr>
            <p:cNvSpPr/>
            <p:nvPr/>
          </p:nvSpPr>
          <p:spPr>
            <a:xfrm>
              <a:off x="2531047" y="473700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テキスト ボックス 36">
            <a:extLst>
              <a:ext uri="{FF2B5EF4-FFF2-40B4-BE49-F238E27FC236}">
                <a16:creationId xmlns:a16="http://schemas.microsoft.com/office/drawing/2014/main" id="{F3647C07-D2D5-016E-CBFE-BED8B7472E3A}"/>
              </a:ext>
            </a:extLst>
          </p:cNvPr>
          <p:cNvSpPr txBox="1"/>
          <p:nvPr/>
        </p:nvSpPr>
        <p:spPr>
          <a:xfrm>
            <a:off x="6120436" y="1948721"/>
            <a:ext cx="4690708" cy="707886"/>
          </a:xfrm>
          <a:prstGeom prst="rect">
            <a:avLst/>
          </a:prstGeom>
          <a:noFill/>
        </p:spPr>
        <p:txBody>
          <a:bodyPr wrap="none" rtlCol="0">
            <a:spAutoFit/>
          </a:bodyPr>
          <a:lstStyle/>
          <a:p>
            <a:r>
              <a:rPr kumimoji="1" lang="ja-JP" altLang="en-US" sz="4000"/>
              <a:t>クラスタ内の分散：</a:t>
            </a:r>
            <a:r>
              <a:rPr kumimoji="1" lang="ja-JP" altLang="en-US" sz="4000">
                <a:solidFill>
                  <a:srgbClr val="FF0000"/>
                </a:solidFill>
              </a:rPr>
              <a:t>小</a:t>
            </a:r>
          </a:p>
        </p:txBody>
      </p:sp>
      <p:sp>
        <p:nvSpPr>
          <p:cNvPr id="39" name="テキスト ボックス 38">
            <a:extLst>
              <a:ext uri="{FF2B5EF4-FFF2-40B4-BE49-F238E27FC236}">
                <a16:creationId xmlns:a16="http://schemas.microsoft.com/office/drawing/2014/main" id="{7AAAD675-B128-8A4A-7229-FCB608C4E81A}"/>
              </a:ext>
            </a:extLst>
          </p:cNvPr>
          <p:cNvSpPr txBox="1"/>
          <p:nvPr/>
        </p:nvSpPr>
        <p:spPr>
          <a:xfrm>
            <a:off x="6153120" y="4606720"/>
            <a:ext cx="4690708" cy="707886"/>
          </a:xfrm>
          <a:prstGeom prst="rect">
            <a:avLst/>
          </a:prstGeom>
          <a:noFill/>
        </p:spPr>
        <p:txBody>
          <a:bodyPr wrap="none" rtlCol="0">
            <a:spAutoFit/>
          </a:bodyPr>
          <a:lstStyle/>
          <a:p>
            <a:r>
              <a:rPr kumimoji="1" lang="ja-JP" altLang="en-US" sz="4000"/>
              <a:t>クラスタ内の分散：</a:t>
            </a:r>
            <a:r>
              <a:rPr kumimoji="1" lang="ja-JP" altLang="en-US" sz="4000">
                <a:solidFill>
                  <a:schemeClr val="accent1">
                    <a:lumMod val="75000"/>
                  </a:schemeClr>
                </a:solidFill>
              </a:rPr>
              <a:t>大</a:t>
            </a:r>
          </a:p>
        </p:txBody>
      </p:sp>
      <p:sp>
        <p:nvSpPr>
          <p:cNvPr id="40" name="テキスト ボックス 39">
            <a:extLst>
              <a:ext uri="{FF2B5EF4-FFF2-40B4-BE49-F238E27FC236}">
                <a16:creationId xmlns:a16="http://schemas.microsoft.com/office/drawing/2014/main" id="{26ADDDA5-E697-20A9-CF24-92CB7D16A18A}"/>
              </a:ext>
            </a:extLst>
          </p:cNvPr>
          <p:cNvSpPr txBox="1"/>
          <p:nvPr/>
        </p:nvSpPr>
        <p:spPr>
          <a:xfrm>
            <a:off x="6574233" y="2541354"/>
            <a:ext cx="4801314" cy="1107996"/>
          </a:xfrm>
          <a:prstGeom prst="rect">
            <a:avLst/>
          </a:prstGeom>
          <a:noFill/>
        </p:spPr>
        <p:txBody>
          <a:bodyPr wrap="none" rtlCol="0">
            <a:spAutoFit/>
          </a:bodyPr>
          <a:lstStyle/>
          <a:p>
            <a:r>
              <a:rPr kumimoji="1" lang="ja-JP" altLang="en-US" sz="6600" b="1"/>
              <a:t>→</a:t>
            </a:r>
            <a:r>
              <a:rPr kumimoji="1" lang="ja-JP" altLang="en-US" sz="4800" b="1"/>
              <a:t>理想に近づく</a:t>
            </a:r>
          </a:p>
        </p:txBody>
      </p:sp>
      <p:sp>
        <p:nvSpPr>
          <p:cNvPr id="2" name="スライド番号プレースホルダー 1">
            <a:extLst>
              <a:ext uri="{FF2B5EF4-FFF2-40B4-BE49-F238E27FC236}">
                <a16:creationId xmlns:a16="http://schemas.microsoft.com/office/drawing/2014/main" id="{D0E2617D-806D-FC78-4C4C-417A9C8FA5A5}"/>
              </a:ext>
            </a:extLst>
          </p:cNvPr>
          <p:cNvSpPr>
            <a:spLocks noGrp="1"/>
          </p:cNvSpPr>
          <p:nvPr>
            <p:ph type="sldNum" sz="quarter" idx="12"/>
          </p:nvPr>
        </p:nvSpPr>
        <p:spPr/>
        <p:txBody>
          <a:bodyPr/>
          <a:lstStyle/>
          <a:p>
            <a:fld id="{4FAB73BC-B049-4115-A692-8D63A059BFB8}" type="slidenum">
              <a:rPr lang="en-US" smtClean="0"/>
              <a:t>52</a:t>
            </a:fld>
            <a:endParaRPr lang="en-US"/>
          </a:p>
        </p:txBody>
      </p:sp>
      <p:sp>
        <p:nvSpPr>
          <p:cNvPr id="3" name="ドーナツ 2">
            <a:extLst>
              <a:ext uri="{FF2B5EF4-FFF2-40B4-BE49-F238E27FC236}">
                <a16:creationId xmlns:a16="http://schemas.microsoft.com/office/drawing/2014/main" id="{3D9F10A9-31A8-DEBD-6B2D-623864B447E4}"/>
              </a:ext>
            </a:extLst>
          </p:cNvPr>
          <p:cNvSpPr/>
          <p:nvPr/>
        </p:nvSpPr>
        <p:spPr>
          <a:xfrm>
            <a:off x="4801971" y="1884775"/>
            <a:ext cx="1252091" cy="1513234"/>
          </a:xfrm>
          <a:prstGeom prst="donut">
            <a:avLst>
              <a:gd name="adj" fmla="val 92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ドーナツ 32">
            <a:extLst>
              <a:ext uri="{FF2B5EF4-FFF2-40B4-BE49-F238E27FC236}">
                <a16:creationId xmlns:a16="http://schemas.microsoft.com/office/drawing/2014/main" id="{1FC6CB3C-5ADC-525D-3D9E-0D9843E624C0}"/>
              </a:ext>
            </a:extLst>
          </p:cNvPr>
          <p:cNvSpPr/>
          <p:nvPr/>
        </p:nvSpPr>
        <p:spPr>
          <a:xfrm>
            <a:off x="3909209" y="1312934"/>
            <a:ext cx="1078029" cy="1346295"/>
          </a:xfrm>
          <a:prstGeom prst="donut">
            <a:avLst>
              <a:gd name="adj" fmla="val 1156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ドーナツ 35">
            <a:extLst>
              <a:ext uri="{FF2B5EF4-FFF2-40B4-BE49-F238E27FC236}">
                <a16:creationId xmlns:a16="http://schemas.microsoft.com/office/drawing/2014/main" id="{7AA42EA4-AA30-E233-50B2-1A9D00866968}"/>
              </a:ext>
            </a:extLst>
          </p:cNvPr>
          <p:cNvSpPr/>
          <p:nvPr/>
        </p:nvSpPr>
        <p:spPr>
          <a:xfrm rot="17429500">
            <a:off x="4604926" y="3584393"/>
            <a:ext cx="629107" cy="2000326"/>
          </a:xfrm>
          <a:prstGeom prst="donut">
            <a:avLst>
              <a:gd name="adj" fmla="val 1156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ドーナツ 37">
            <a:extLst>
              <a:ext uri="{FF2B5EF4-FFF2-40B4-BE49-F238E27FC236}">
                <a16:creationId xmlns:a16="http://schemas.microsoft.com/office/drawing/2014/main" id="{7A116DA0-7679-B848-121B-C54E19478A95}"/>
              </a:ext>
            </a:extLst>
          </p:cNvPr>
          <p:cNvSpPr/>
          <p:nvPr/>
        </p:nvSpPr>
        <p:spPr>
          <a:xfrm rot="17721470">
            <a:off x="4656070" y="4283656"/>
            <a:ext cx="903154" cy="2154762"/>
          </a:xfrm>
          <a:prstGeom prst="donut">
            <a:avLst>
              <a:gd name="adj" fmla="val 92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71523207"/>
      </p:ext>
    </p:extLst>
  </p:cSld>
  <p:clrMapOvr>
    <a:masterClrMapping/>
  </p:clrMapOvr>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四角形吹き出し 24">
            <a:extLst>
              <a:ext uri="{FF2B5EF4-FFF2-40B4-BE49-F238E27FC236}">
                <a16:creationId xmlns:a16="http://schemas.microsoft.com/office/drawing/2014/main" id="{74BC73E7-255E-315D-85FA-6FE1805F3659}"/>
              </a:ext>
            </a:extLst>
          </p:cNvPr>
          <p:cNvSpPr/>
          <p:nvPr/>
        </p:nvSpPr>
        <p:spPr>
          <a:xfrm>
            <a:off x="530733" y="1535502"/>
            <a:ext cx="7146776" cy="4554747"/>
          </a:xfrm>
          <a:prstGeom prst="wedgeRectCallout">
            <a:avLst>
              <a:gd name="adj1" fmla="val 52313"/>
              <a:gd name="adj2" fmla="val -19697"/>
            </a:avLst>
          </a:prstGeom>
          <a:solidFill>
            <a:schemeClr val="accent1">
              <a:alpha val="0"/>
            </a:schemeClr>
          </a:solidFill>
          <a:ln w="984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A0DBBD-974B-FC44-A9E0-4B9CA6B8605E}"/>
              </a:ext>
            </a:extLst>
          </p:cNvPr>
          <p:cNvSpPr txBox="1"/>
          <p:nvPr/>
        </p:nvSpPr>
        <p:spPr>
          <a:xfrm>
            <a:off x="242888" y="200025"/>
            <a:ext cx="6359433" cy="830997"/>
          </a:xfrm>
          <a:prstGeom prst="rect">
            <a:avLst/>
          </a:prstGeom>
          <a:noFill/>
        </p:spPr>
        <p:txBody>
          <a:bodyPr wrap="none" rtlCol="0">
            <a:spAutoFit/>
          </a:bodyPr>
          <a:lstStyle/>
          <a:p>
            <a:r>
              <a:rPr kumimoji="1" lang="ja-JP" altLang="en-US" sz="4800"/>
              <a:t>クラスタの分散の測り方</a:t>
            </a:r>
            <a:endParaRPr kumimoji="1" lang="en-US" altLang="ja-JP" sz="4800" dirty="0"/>
          </a:p>
        </p:txBody>
      </p:sp>
      <p:grpSp>
        <p:nvGrpSpPr>
          <p:cNvPr id="4" name="グループ化 3">
            <a:extLst>
              <a:ext uri="{FF2B5EF4-FFF2-40B4-BE49-F238E27FC236}">
                <a16:creationId xmlns:a16="http://schemas.microsoft.com/office/drawing/2014/main" id="{0547518F-5028-EE9B-121C-CC91E01D0E83}"/>
              </a:ext>
            </a:extLst>
          </p:cNvPr>
          <p:cNvGrpSpPr/>
          <p:nvPr/>
        </p:nvGrpSpPr>
        <p:grpSpPr>
          <a:xfrm>
            <a:off x="8313475" y="2914573"/>
            <a:ext cx="1556135" cy="1522318"/>
            <a:chOff x="1317812" y="3428999"/>
            <a:chExt cx="1556135" cy="1522318"/>
          </a:xfrm>
        </p:grpSpPr>
        <p:sp>
          <p:nvSpPr>
            <p:cNvPr id="7" name="円/楕円 6">
              <a:extLst>
                <a:ext uri="{FF2B5EF4-FFF2-40B4-BE49-F238E27FC236}">
                  <a16:creationId xmlns:a16="http://schemas.microsoft.com/office/drawing/2014/main" id="{6524FB8C-A7BC-F142-5912-2B6AEC51D802}"/>
                </a:ext>
              </a:extLst>
            </p:cNvPr>
            <p:cNvSpPr/>
            <p:nvPr/>
          </p:nvSpPr>
          <p:spPr>
            <a:xfrm>
              <a:off x="1317812" y="342900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3B08A46F-2401-737D-2B16-5CFD5B935846}"/>
                </a:ext>
              </a:extLst>
            </p:cNvPr>
            <p:cNvSpPr/>
            <p:nvPr/>
          </p:nvSpPr>
          <p:spPr>
            <a:xfrm>
              <a:off x="1692776" y="342899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9754651-9BA9-9ED7-A7C5-66DD070FEE65}"/>
                </a:ext>
              </a:extLst>
            </p:cNvPr>
            <p:cNvSpPr/>
            <p:nvPr/>
          </p:nvSpPr>
          <p:spPr>
            <a:xfrm>
              <a:off x="1464176" y="3953668"/>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D0776888-3A3A-1F01-3328-7F7B29221717}"/>
                </a:ext>
              </a:extLst>
            </p:cNvPr>
            <p:cNvSpPr/>
            <p:nvPr/>
          </p:nvSpPr>
          <p:spPr>
            <a:xfrm>
              <a:off x="2645347" y="389195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1BE936DF-1250-7ABB-52A5-CE20E1437CE6}"/>
                </a:ext>
              </a:extLst>
            </p:cNvPr>
            <p:cNvSpPr/>
            <p:nvPr/>
          </p:nvSpPr>
          <p:spPr>
            <a:xfrm>
              <a:off x="2416747" y="42462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9C69A967-C6D4-3BFD-F0DE-C83F57C51ECD}"/>
                </a:ext>
              </a:extLst>
            </p:cNvPr>
            <p:cNvSpPr/>
            <p:nvPr/>
          </p:nvSpPr>
          <p:spPr>
            <a:xfrm>
              <a:off x="2161701" y="4460602"/>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0B27AAB5-B331-B3C7-759C-5A14E44F4AED}"/>
                </a:ext>
              </a:extLst>
            </p:cNvPr>
            <p:cNvSpPr/>
            <p:nvPr/>
          </p:nvSpPr>
          <p:spPr>
            <a:xfrm>
              <a:off x="2531047" y="473700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a:extLst>
              <a:ext uri="{FF2B5EF4-FFF2-40B4-BE49-F238E27FC236}">
                <a16:creationId xmlns:a16="http://schemas.microsoft.com/office/drawing/2014/main" id="{E88DD66B-3570-EB4A-E7C4-F914C0369063}"/>
              </a:ext>
            </a:extLst>
          </p:cNvPr>
          <p:cNvGrpSpPr/>
          <p:nvPr/>
        </p:nvGrpSpPr>
        <p:grpSpPr>
          <a:xfrm>
            <a:off x="1816166" y="2937173"/>
            <a:ext cx="1650631" cy="1963416"/>
            <a:chOff x="1317812" y="3428999"/>
            <a:chExt cx="603564" cy="738982"/>
          </a:xfrm>
        </p:grpSpPr>
        <p:sp>
          <p:nvSpPr>
            <p:cNvPr id="18" name="円/楕円 17">
              <a:extLst>
                <a:ext uri="{FF2B5EF4-FFF2-40B4-BE49-F238E27FC236}">
                  <a16:creationId xmlns:a16="http://schemas.microsoft.com/office/drawing/2014/main" id="{B068DF35-C4F7-B898-DF5A-7BA992D43BF4}"/>
                </a:ext>
              </a:extLst>
            </p:cNvPr>
            <p:cNvSpPr/>
            <p:nvPr/>
          </p:nvSpPr>
          <p:spPr>
            <a:xfrm>
              <a:off x="1317812" y="342900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B1CFF11-AA0B-A5F5-4E9A-95288803C3CB}"/>
                </a:ext>
              </a:extLst>
            </p:cNvPr>
            <p:cNvSpPr/>
            <p:nvPr/>
          </p:nvSpPr>
          <p:spPr>
            <a:xfrm>
              <a:off x="1692776" y="342899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22476373-5BF5-62D5-46C9-AA8F2AC0BCFE}"/>
                </a:ext>
              </a:extLst>
            </p:cNvPr>
            <p:cNvSpPr/>
            <p:nvPr/>
          </p:nvSpPr>
          <p:spPr>
            <a:xfrm>
              <a:off x="1464176" y="3953668"/>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 name="直線矢印コネクタ 31">
            <a:extLst>
              <a:ext uri="{FF2B5EF4-FFF2-40B4-BE49-F238E27FC236}">
                <a16:creationId xmlns:a16="http://schemas.microsoft.com/office/drawing/2014/main" id="{CF4E3011-2C82-636D-D7D6-7B58AE4646F9}"/>
              </a:ext>
            </a:extLst>
          </p:cNvPr>
          <p:cNvCxnSpPr>
            <a:stCxn id="18" idx="4"/>
          </p:cNvCxnSpPr>
          <p:nvPr/>
        </p:nvCxnSpPr>
        <p:spPr>
          <a:xfrm>
            <a:off x="2128755" y="3506588"/>
            <a:ext cx="307935" cy="824589"/>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EC584A-5475-2612-9784-EFFF84C5E59F}"/>
              </a:ext>
            </a:extLst>
          </p:cNvPr>
          <p:cNvCxnSpPr>
            <a:endCxn id="19" idx="2"/>
          </p:cNvCxnSpPr>
          <p:nvPr/>
        </p:nvCxnSpPr>
        <p:spPr>
          <a:xfrm>
            <a:off x="2436690" y="3190995"/>
            <a:ext cx="404930" cy="30884"/>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4256EDB-AD08-9386-43EE-F05A760B2E49}"/>
              </a:ext>
            </a:extLst>
          </p:cNvPr>
          <p:cNvCxnSpPr>
            <a:cxnSpLocks/>
          </p:cNvCxnSpPr>
          <p:nvPr/>
        </p:nvCxnSpPr>
        <p:spPr>
          <a:xfrm flipV="1">
            <a:off x="2642810" y="3506585"/>
            <a:ext cx="462552" cy="824589"/>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8E3D5E6-B4F4-3CF3-5B39-54F0D06066D2}"/>
              </a:ext>
            </a:extLst>
          </p:cNvPr>
          <p:cNvSpPr txBox="1"/>
          <p:nvPr/>
        </p:nvSpPr>
        <p:spPr>
          <a:xfrm flipH="1">
            <a:off x="1405830" y="4680201"/>
            <a:ext cx="916559" cy="646331"/>
          </a:xfrm>
          <a:prstGeom prst="rect">
            <a:avLst/>
          </a:prstGeom>
          <a:noFill/>
        </p:spPr>
        <p:txBody>
          <a:bodyPr wrap="square" rtlCol="0">
            <a:spAutoFit/>
          </a:bodyPr>
          <a:lstStyle/>
          <a:p>
            <a:r>
              <a:rPr kumimoji="1" lang="en-US" altLang="ja-JP" sz="3600" dirty="0"/>
              <a:t>X</a:t>
            </a:r>
            <a:r>
              <a:rPr kumimoji="1" lang="ja-JP" altLang="en-US" sz="3600" baseline="-25000"/>
              <a:t>３</a:t>
            </a:r>
            <a:endParaRPr kumimoji="1" lang="ja-JP" altLang="en-US" sz="3600"/>
          </a:p>
        </p:txBody>
      </p:sp>
      <p:sp>
        <p:nvSpPr>
          <p:cNvPr id="39" name="テキスト ボックス 38">
            <a:extLst>
              <a:ext uri="{FF2B5EF4-FFF2-40B4-BE49-F238E27FC236}">
                <a16:creationId xmlns:a16="http://schemas.microsoft.com/office/drawing/2014/main" id="{852583E3-0591-142A-C860-043CCC98F2CA}"/>
              </a:ext>
            </a:extLst>
          </p:cNvPr>
          <p:cNvSpPr txBox="1"/>
          <p:nvPr/>
        </p:nvSpPr>
        <p:spPr>
          <a:xfrm flipH="1">
            <a:off x="1266643" y="2439499"/>
            <a:ext cx="916559" cy="646331"/>
          </a:xfrm>
          <a:prstGeom prst="rect">
            <a:avLst/>
          </a:prstGeom>
          <a:noFill/>
        </p:spPr>
        <p:txBody>
          <a:bodyPr wrap="square" rtlCol="0">
            <a:spAutoFit/>
          </a:bodyPr>
          <a:lstStyle/>
          <a:p>
            <a:r>
              <a:rPr kumimoji="1" lang="en-US" altLang="ja-JP" sz="3600" dirty="0"/>
              <a:t>X</a:t>
            </a:r>
            <a:r>
              <a:rPr kumimoji="1" lang="ja-JP" altLang="en-US" sz="3600" baseline="-25000"/>
              <a:t>１</a:t>
            </a:r>
            <a:endParaRPr kumimoji="1" lang="ja-JP" altLang="en-US" sz="3600"/>
          </a:p>
        </p:txBody>
      </p:sp>
      <p:sp>
        <p:nvSpPr>
          <p:cNvPr id="40" name="テキスト ボックス 39">
            <a:extLst>
              <a:ext uri="{FF2B5EF4-FFF2-40B4-BE49-F238E27FC236}">
                <a16:creationId xmlns:a16="http://schemas.microsoft.com/office/drawing/2014/main" id="{5D06B56E-F25B-1BBB-21FC-EE8940E992FD}"/>
              </a:ext>
            </a:extLst>
          </p:cNvPr>
          <p:cNvSpPr txBox="1"/>
          <p:nvPr/>
        </p:nvSpPr>
        <p:spPr>
          <a:xfrm flipH="1">
            <a:off x="2728037" y="2284849"/>
            <a:ext cx="916559" cy="646331"/>
          </a:xfrm>
          <a:prstGeom prst="rect">
            <a:avLst/>
          </a:prstGeom>
          <a:noFill/>
        </p:spPr>
        <p:txBody>
          <a:bodyPr wrap="square" rtlCol="0">
            <a:spAutoFit/>
          </a:bodyPr>
          <a:lstStyle/>
          <a:p>
            <a:r>
              <a:rPr kumimoji="1" lang="en-US" altLang="ja-JP" sz="3600" dirty="0"/>
              <a:t>X</a:t>
            </a:r>
            <a:r>
              <a:rPr kumimoji="1" lang="ja-JP" altLang="en-US" sz="3600" baseline="-25000"/>
              <a:t>２</a:t>
            </a:r>
            <a:endParaRPr kumimoji="1" lang="ja-JP" altLang="en-US" sz="3600"/>
          </a:p>
        </p:txBody>
      </p:sp>
      <p:sp>
        <p:nvSpPr>
          <p:cNvPr id="41" name="テキスト ボックス 40">
            <a:extLst>
              <a:ext uri="{FF2B5EF4-FFF2-40B4-BE49-F238E27FC236}">
                <a16:creationId xmlns:a16="http://schemas.microsoft.com/office/drawing/2014/main" id="{F7619A39-9671-9733-A2FD-14ADD92EA44B}"/>
              </a:ext>
            </a:extLst>
          </p:cNvPr>
          <p:cNvSpPr txBox="1"/>
          <p:nvPr/>
        </p:nvSpPr>
        <p:spPr>
          <a:xfrm flipH="1">
            <a:off x="4021708" y="3458932"/>
            <a:ext cx="2224223" cy="707886"/>
          </a:xfrm>
          <a:prstGeom prst="rect">
            <a:avLst/>
          </a:prstGeom>
          <a:noFill/>
        </p:spPr>
        <p:txBody>
          <a:bodyPr wrap="square" rtlCol="0">
            <a:spAutoFit/>
          </a:bodyPr>
          <a:lstStyle/>
          <a:p>
            <a:r>
              <a:rPr kumimoji="1" lang="en-US" altLang="ja-JP" sz="4000" dirty="0"/>
              <a:t>(X</a:t>
            </a:r>
            <a:r>
              <a:rPr kumimoji="1" lang="en-US" altLang="ja-JP" sz="4000" baseline="-25000" dirty="0"/>
              <a:t>2</a:t>
            </a:r>
            <a:r>
              <a:rPr kumimoji="1" lang="en-US" altLang="ja-JP" sz="4000" dirty="0"/>
              <a:t>-X</a:t>
            </a:r>
            <a:r>
              <a:rPr kumimoji="1" lang="en-US" altLang="ja-JP" sz="4000" baseline="-25000" dirty="0"/>
              <a:t>3</a:t>
            </a:r>
            <a:r>
              <a:rPr kumimoji="1" lang="en-US" altLang="ja-JP" sz="4000" dirty="0"/>
              <a:t>)</a:t>
            </a:r>
            <a:r>
              <a:rPr kumimoji="1" lang="en-US" altLang="ja-JP" sz="4000" baseline="30000" dirty="0"/>
              <a:t>2</a:t>
            </a:r>
            <a:endParaRPr kumimoji="1" lang="ja-JP" altLang="en-US" sz="4000"/>
          </a:p>
        </p:txBody>
      </p:sp>
      <p:sp>
        <p:nvSpPr>
          <p:cNvPr id="42" name="テキスト ボックス 41">
            <a:extLst>
              <a:ext uri="{FF2B5EF4-FFF2-40B4-BE49-F238E27FC236}">
                <a16:creationId xmlns:a16="http://schemas.microsoft.com/office/drawing/2014/main" id="{ED9DC603-D0FF-0F6D-225E-8E607A8FB660}"/>
              </a:ext>
            </a:extLst>
          </p:cNvPr>
          <p:cNvSpPr txBox="1"/>
          <p:nvPr/>
        </p:nvSpPr>
        <p:spPr>
          <a:xfrm flipH="1">
            <a:off x="3911023" y="2254071"/>
            <a:ext cx="2272130" cy="707886"/>
          </a:xfrm>
          <a:prstGeom prst="rect">
            <a:avLst/>
          </a:prstGeom>
          <a:noFill/>
        </p:spPr>
        <p:txBody>
          <a:bodyPr wrap="square" rtlCol="0">
            <a:spAutoFit/>
          </a:bodyPr>
          <a:lstStyle/>
          <a:p>
            <a:r>
              <a:rPr kumimoji="1" lang="en-US" altLang="ja-JP" sz="4000" dirty="0"/>
              <a:t>(X</a:t>
            </a:r>
            <a:r>
              <a:rPr kumimoji="1" lang="ja-JP" altLang="en-US" sz="4000" baseline="-25000"/>
              <a:t>１</a:t>
            </a:r>
            <a:r>
              <a:rPr kumimoji="1" lang="en-US" altLang="ja-JP" sz="4000" dirty="0"/>
              <a:t>-X</a:t>
            </a:r>
            <a:r>
              <a:rPr kumimoji="1" lang="en-US" altLang="ja-JP" sz="4000" baseline="-25000" dirty="0"/>
              <a:t>2</a:t>
            </a:r>
            <a:r>
              <a:rPr kumimoji="1" lang="en-US" altLang="ja-JP" sz="4000" dirty="0"/>
              <a:t>)</a:t>
            </a:r>
            <a:r>
              <a:rPr kumimoji="1" lang="en-US" altLang="ja-JP" sz="4000" baseline="30000" dirty="0"/>
              <a:t>2</a:t>
            </a:r>
            <a:endParaRPr kumimoji="1" lang="ja-JP" altLang="en-US" sz="4000"/>
          </a:p>
        </p:txBody>
      </p:sp>
      <p:sp>
        <p:nvSpPr>
          <p:cNvPr id="43" name="テキスト ボックス 42">
            <a:extLst>
              <a:ext uri="{FF2B5EF4-FFF2-40B4-BE49-F238E27FC236}">
                <a16:creationId xmlns:a16="http://schemas.microsoft.com/office/drawing/2014/main" id="{EBC95B1F-8F90-05FE-88DA-8B7094A12EC0}"/>
              </a:ext>
            </a:extLst>
          </p:cNvPr>
          <p:cNvSpPr txBox="1"/>
          <p:nvPr/>
        </p:nvSpPr>
        <p:spPr>
          <a:xfrm flipH="1">
            <a:off x="3997755" y="4556988"/>
            <a:ext cx="2272130" cy="707886"/>
          </a:xfrm>
          <a:prstGeom prst="rect">
            <a:avLst/>
          </a:prstGeom>
          <a:noFill/>
        </p:spPr>
        <p:txBody>
          <a:bodyPr wrap="square" rtlCol="0">
            <a:spAutoFit/>
          </a:bodyPr>
          <a:lstStyle/>
          <a:p>
            <a:r>
              <a:rPr kumimoji="1" lang="en-US" altLang="ja-JP" sz="4000" dirty="0"/>
              <a:t>(X</a:t>
            </a:r>
            <a:r>
              <a:rPr kumimoji="1" lang="en-US" altLang="ja-JP" sz="4000" baseline="-25000" dirty="0"/>
              <a:t>3</a:t>
            </a:r>
            <a:r>
              <a:rPr kumimoji="1" lang="en-US" altLang="ja-JP" sz="4000" dirty="0"/>
              <a:t>-X</a:t>
            </a:r>
            <a:r>
              <a:rPr kumimoji="1" lang="en-US" altLang="ja-JP" sz="4000" baseline="-25000" dirty="0"/>
              <a:t>2</a:t>
            </a:r>
            <a:r>
              <a:rPr kumimoji="1" lang="en-US" altLang="ja-JP" sz="4000" dirty="0"/>
              <a:t>)</a:t>
            </a:r>
            <a:r>
              <a:rPr kumimoji="1" lang="en-US" altLang="ja-JP" sz="4000" baseline="30000" dirty="0"/>
              <a:t>2</a:t>
            </a:r>
            <a:endParaRPr kumimoji="1" lang="ja-JP" altLang="en-US" sz="4000"/>
          </a:p>
        </p:txBody>
      </p:sp>
      <p:sp>
        <p:nvSpPr>
          <p:cNvPr id="44" name="右中かっこ 43">
            <a:extLst>
              <a:ext uri="{FF2B5EF4-FFF2-40B4-BE49-F238E27FC236}">
                <a16:creationId xmlns:a16="http://schemas.microsoft.com/office/drawing/2014/main" id="{A33150EA-2D61-75CE-3BFE-5E614D1646F4}"/>
              </a:ext>
            </a:extLst>
          </p:cNvPr>
          <p:cNvSpPr/>
          <p:nvPr/>
        </p:nvSpPr>
        <p:spPr>
          <a:xfrm>
            <a:off x="5891838" y="1867645"/>
            <a:ext cx="877584" cy="3734141"/>
          </a:xfrm>
          <a:prstGeom prst="rightBrace">
            <a:avLst>
              <a:gd name="adj1" fmla="val 39251"/>
              <a:gd name="adj2" fmla="val 50925"/>
            </a:avLst>
          </a:prstGeom>
          <a:ln w="28575">
            <a:solidFill>
              <a:schemeClr val="tx1">
                <a:alpha val="27794"/>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CE735115-7788-2E29-7D5E-50CB07E604C2}"/>
              </a:ext>
            </a:extLst>
          </p:cNvPr>
          <p:cNvSpPr txBox="1"/>
          <p:nvPr/>
        </p:nvSpPr>
        <p:spPr>
          <a:xfrm>
            <a:off x="6461931" y="3097766"/>
            <a:ext cx="1210588" cy="1323439"/>
          </a:xfrm>
          <a:prstGeom prst="rect">
            <a:avLst/>
          </a:prstGeom>
          <a:noFill/>
        </p:spPr>
        <p:txBody>
          <a:bodyPr wrap="none" rtlCol="0">
            <a:spAutoFit/>
          </a:bodyPr>
          <a:lstStyle/>
          <a:p>
            <a:r>
              <a:rPr kumimoji="1" lang="ja-JP" altLang="en-US" sz="4000"/>
              <a:t>分散</a:t>
            </a:r>
            <a:endParaRPr kumimoji="1" lang="en-US" altLang="ja-JP" sz="4000" dirty="0"/>
          </a:p>
          <a:p>
            <a:r>
              <a:rPr kumimoji="1" lang="ja-JP" altLang="en-US" sz="4000"/>
              <a:t>合計</a:t>
            </a:r>
          </a:p>
        </p:txBody>
      </p:sp>
      <p:sp>
        <p:nvSpPr>
          <p:cNvPr id="46" name="四角形吹き出し 45">
            <a:extLst>
              <a:ext uri="{FF2B5EF4-FFF2-40B4-BE49-F238E27FC236}">
                <a16:creationId xmlns:a16="http://schemas.microsoft.com/office/drawing/2014/main" id="{4276D35B-3FC6-1602-6E47-59B5365794A3}"/>
              </a:ext>
            </a:extLst>
          </p:cNvPr>
          <p:cNvSpPr/>
          <p:nvPr/>
        </p:nvSpPr>
        <p:spPr>
          <a:xfrm>
            <a:off x="9193917" y="1578802"/>
            <a:ext cx="2631629" cy="1072512"/>
          </a:xfrm>
          <a:prstGeom prst="wedgeRectCallout">
            <a:avLst>
              <a:gd name="adj1" fmla="val 1581"/>
              <a:gd name="adj2" fmla="val 112351"/>
            </a:avLst>
          </a:prstGeom>
          <a:solidFill>
            <a:schemeClr val="accent1">
              <a:alpha val="0"/>
            </a:schemeClr>
          </a:solidFill>
          <a:ln w="984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a:solidFill>
                  <a:schemeClr val="tx1"/>
                </a:solidFill>
              </a:rPr>
              <a:t>分散合計</a:t>
            </a:r>
          </a:p>
        </p:txBody>
      </p:sp>
      <p:sp>
        <p:nvSpPr>
          <p:cNvPr id="47" name="テキスト ボックス 46">
            <a:extLst>
              <a:ext uri="{FF2B5EF4-FFF2-40B4-BE49-F238E27FC236}">
                <a16:creationId xmlns:a16="http://schemas.microsoft.com/office/drawing/2014/main" id="{C7848448-FAB8-E83D-11C5-5EA68EFEDB16}"/>
              </a:ext>
            </a:extLst>
          </p:cNvPr>
          <p:cNvSpPr txBox="1"/>
          <p:nvPr/>
        </p:nvSpPr>
        <p:spPr>
          <a:xfrm>
            <a:off x="7626502" y="5478397"/>
            <a:ext cx="4257897" cy="1446550"/>
          </a:xfrm>
          <a:prstGeom prst="rect">
            <a:avLst/>
          </a:prstGeom>
          <a:noFill/>
        </p:spPr>
        <p:txBody>
          <a:bodyPr wrap="none" rtlCol="0">
            <a:spAutoFit/>
          </a:bodyPr>
          <a:lstStyle/>
          <a:p>
            <a:r>
              <a:rPr kumimoji="1" lang="ja-JP" altLang="en-US" sz="4400"/>
              <a:t>分散の合計が</a:t>
            </a:r>
            <a:endParaRPr kumimoji="1" lang="en-US" altLang="ja-JP" sz="4400" dirty="0"/>
          </a:p>
          <a:p>
            <a:r>
              <a:rPr kumimoji="1" lang="ja-JP" altLang="en-US" sz="4400">
                <a:solidFill>
                  <a:srgbClr val="FF0000"/>
                </a:solidFill>
              </a:rPr>
              <a:t>最小</a:t>
            </a:r>
            <a:r>
              <a:rPr kumimoji="1" lang="ja-JP" altLang="en-US" sz="4400"/>
              <a:t>になるように</a:t>
            </a:r>
          </a:p>
        </p:txBody>
      </p:sp>
      <p:cxnSp>
        <p:nvCxnSpPr>
          <p:cNvPr id="49" name="直線コネクタ 48">
            <a:extLst>
              <a:ext uri="{FF2B5EF4-FFF2-40B4-BE49-F238E27FC236}">
                <a16:creationId xmlns:a16="http://schemas.microsoft.com/office/drawing/2014/main" id="{CDE3788D-3BAA-37A1-0C05-F16431876CDD}"/>
              </a:ext>
            </a:extLst>
          </p:cNvPr>
          <p:cNvCxnSpPr/>
          <p:nvPr/>
        </p:nvCxnSpPr>
        <p:spPr>
          <a:xfrm flipH="1">
            <a:off x="10869283" y="2651314"/>
            <a:ext cx="741872" cy="29476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E19B34E-80B5-C6EE-2F16-9078D72C6030}"/>
              </a:ext>
            </a:extLst>
          </p:cNvPr>
          <p:cNvCxnSpPr>
            <a:cxnSpLocks/>
          </p:cNvCxnSpPr>
          <p:nvPr/>
        </p:nvCxnSpPr>
        <p:spPr>
          <a:xfrm>
            <a:off x="7729955" y="5003366"/>
            <a:ext cx="1065595" cy="5955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スライド番号プレースホルダー 16">
            <a:extLst>
              <a:ext uri="{FF2B5EF4-FFF2-40B4-BE49-F238E27FC236}">
                <a16:creationId xmlns:a16="http://schemas.microsoft.com/office/drawing/2014/main" id="{8C34B5B4-48AC-6ED1-17CE-721FEA0B6D8E}"/>
              </a:ext>
            </a:extLst>
          </p:cNvPr>
          <p:cNvSpPr>
            <a:spLocks noGrp="1"/>
          </p:cNvSpPr>
          <p:nvPr>
            <p:ph type="sldNum" sz="quarter" idx="12"/>
          </p:nvPr>
        </p:nvSpPr>
        <p:spPr/>
        <p:txBody>
          <a:bodyPr/>
          <a:lstStyle/>
          <a:p>
            <a:fld id="{4FAB73BC-B049-4115-A692-8D63A059BFB8}" type="slidenum">
              <a:rPr lang="en-US" smtClean="0"/>
              <a:t>53</a:t>
            </a:fld>
            <a:endParaRPr lang="en-US"/>
          </a:p>
        </p:txBody>
      </p:sp>
      <p:sp>
        <p:nvSpPr>
          <p:cNvPr id="21" name="ドーナツ 20">
            <a:extLst>
              <a:ext uri="{FF2B5EF4-FFF2-40B4-BE49-F238E27FC236}">
                <a16:creationId xmlns:a16="http://schemas.microsoft.com/office/drawing/2014/main" id="{1D6F321F-0E51-CA06-AD98-EABB0B998EBF}"/>
              </a:ext>
            </a:extLst>
          </p:cNvPr>
          <p:cNvSpPr/>
          <p:nvPr/>
        </p:nvSpPr>
        <p:spPr>
          <a:xfrm>
            <a:off x="8953371" y="2993395"/>
            <a:ext cx="1252091" cy="1917536"/>
          </a:xfrm>
          <a:prstGeom prst="donut">
            <a:avLst>
              <a:gd name="adj" fmla="val 92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ドーナツ 5">
            <a:extLst>
              <a:ext uri="{FF2B5EF4-FFF2-40B4-BE49-F238E27FC236}">
                <a16:creationId xmlns:a16="http://schemas.microsoft.com/office/drawing/2014/main" id="{9AF197E3-91F0-9A36-1E54-4C91CA7857AE}"/>
              </a:ext>
            </a:extLst>
          </p:cNvPr>
          <p:cNvSpPr/>
          <p:nvPr/>
        </p:nvSpPr>
        <p:spPr>
          <a:xfrm>
            <a:off x="603187" y="1455519"/>
            <a:ext cx="3481533" cy="4552687"/>
          </a:xfrm>
          <a:prstGeom prst="donut">
            <a:avLst>
              <a:gd name="adj" fmla="val 68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ドーナツ 21">
            <a:extLst>
              <a:ext uri="{FF2B5EF4-FFF2-40B4-BE49-F238E27FC236}">
                <a16:creationId xmlns:a16="http://schemas.microsoft.com/office/drawing/2014/main" id="{0B7A1F41-4FB5-1FAB-858A-B7D4BC53081D}"/>
              </a:ext>
            </a:extLst>
          </p:cNvPr>
          <p:cNvSpPr/>
          <p:nvPr/>
        </p:nvSpPr>
        <p:spPr>
          <a:xfrm>
            <a:off x="7981371" y="2483162"/>
            <a:ext cx="1149539" cy="1446550"/>
          </a:xfrm>
          <a:prstGeom prst="donut">
            <a:avLst>
              <a:gd name="adj" fmla="val 1156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37938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DA0DBBD-974B-FC44-A9E0-4B9CA6B8605E}"/>
              </a:ext>
            </a:extLst>
          </p:cNvPr>
          <p:cNvSpPr txBox="1"/>
          <p:nvPr/>
        </p:nvSpPr>
        <p:spPr>
          <a:xfrm>
            <a:off x="242888" y="200025"/>
            <a:ext cx="6359433" cy="830997"/>
          </a:xfrm>
          <a:prstGeom prst="rect">
            <a:avLst/>
          </a:prstGeom>
          <a:noFill/>
        </p:spPr>
        <p:txBody>
          <a:bodyPr wrap="none" rtlCol="0">
            <a:spAutoFit/>
          </a:bodyPr>
          <a:lstStyle/>
          <a:p>
            <a:r>
              <a:rPr kumimoji="1" lang="ja-JP" altLang="en-US" sz="4800"/>
              <a:t>クラスタの分散の測り方</a:t>
            </a:r>
            <a:endParaRPr kumimoji="1" lang="en-US" altLang="ja-JP" sz="4800" dirty="0"/>
          </a:p>
        </p:txBody>
      </p:sp>
      <p:sp>
        <p:nvSpPr>
          <p:cNvPr id="47" name="テキスト ボックス 46">
            <a:extLst>
              <a:ext uri="{FF2B5EF4-FFF2-40B4-BE49-F238E27FC236}">
                <a16:creationId xmlns:a16="http://schemas.microsoft.com/office/drawing/2014/main" id="{C7848448-FAB8-E83D-11C5-5EA68EFEDB16}"/>
              </a:ext>
            </a:extLst>
          </p:cNvPr>
          <p:cNvSpPr txBox="1"/>
          <p:nvPr/>
        </p:nvSpPr>
        <p:spPr>
          <a:xfrm>
            <a:off x="7452739" y="4051015"/>
            <a:ext cx="2408032" cy="830997"/>
          </a:xfrm>
          <a:prstGeom prst="rect">
            <a:avLst/>
          </a:prstGeom>
          <a:noFill/>
        </p:spPr>
        <p:txBody>
          <a:bodyPr wrap="none" rtlCol="0">
            <a:spAutoFit/>
          </a:bodyPr>
          <a:lstStyle/>
          <a:p>
            <a:r>
              <a:rPr kumimoji="1" lang="ja-JP" altLang="en-US" sz="2400"/>
              <a:t>分散の合計が</a:t>
            </a:r>
            <a:endParaRPr kumimoji="1" lang="en-US" altLang="ja-JP" sz="2400" dirty="0"/>
          </a:p>
          <a:p>
            <a:r>
              <a:rPr kumimoji="1" lang="ja-JP" altLang="en-US" sz="2400">
                <a:solidFill>
                  <a:schemeClr val="accent5">
                    <a:lumMod val="75000"/>
                  </a:schemeClr>
                </a:solidFill>
              </a:rPr>
              <a:t>最小</a:t>
            </a:r>
            <a:r>
              <a:rPr kumimoji="1" lang="ja-JP" altLang="en-US" sz="2400"/>
              <a:t>になるように</a:t>
            </a:r>
          </a:p>
        </p:txBody>
      </p:sp>
      <p:grpSp>
        <p:nvGrpSpPr>
          <p:cNvPr id="17" name="グループ化 16">
            <a:extLst>
              <a:ext uri="{FF2B5EF4-FFF2-40B4-BE49-F238E27FC236}">
                <a16:creationId xmlns:a16="http://schemas.microsoft.com/office/drawing/2014/main" id="{7C002746-C2D2-B0DE-2BFF-20640E7D9A88}"/>
              </a:ext>
            </a:extLst>
          </p:cNvPr>
          <p:cNvGrpSpPr/>
          <p:nvPr/>
        </p:nvGrpSpPr>
        <p:grpSpPr>
          <a:xfrm>
            <a:off x="2793289" y="1433902"/>
            <a:ext cx="6991501" cy="2967487"/>
            <a:chOff x="530733" y="1535502"/>
            <a:chExt cx="11294813" cy="4554747"/>
          </a:xfrm>
        </p:grpSpPr>
        <p:sp>
          <p:nvSpPr>
            <p:cNvPr id="25" name="四角形吹き出し 24">
              <a:extLst>
                <a:ext uri="{FF2B5EF4-FFF2-40B4-BE49-F238E27FC236}">
                  <a16:creationId xmlns:a16="http://schemas.microsoft.com/office/drawing/2014/main" id="{74BC73E7-255E-315D-85FA-6FE1805F3659}"/>
                </a:ext>
              </a:extLst>
            </p:cNvPr>
            <p:cNvSpPr/>
            <p:nvPr/>
          </p:nvSpPr>
          <p:spPr>
            <a:xfrm>
              <a:off x="530733" y="1535502"/>
              <a:ext cx="7146776" cy="4554747"/>
            </a:xfrm>
            <a:prstGeom prst="wedgeRectCallout">
              <a:avLst>
                <a:gd name="adj1" fmla="val 52313"/>
                <a:gd name="adj2" fmla="val -19697"/>
              </a:avLst>
            </a:prstGeom>
            <a:solidFill>
              <a:schemeClr val="accent1">
                <a:alpha val="0"/>
              </a:schemeClr>
            </a:solidFill>
            <a:ln w="984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0547518F-5028-EE9B-121C-CC91E01D0E83}"/>
                </a:ext>
              </a:extLst>
            </p:cNvPr>
            <p:cNvGrpSpPr/>
            <p:nvPr/>
          </p:nvGrpSpPr>
          <p:grpSpPr>
            <a:xfrm>
              <a:off x="8313474" y="2914572"/>
              <a:ext cx="1556135" cy="1522319"/>
              <a:chOff x="1317812" y="3428999"/>
              <a:chExt cx="1556135" cy="1522318"/>
            </a:xfrm>
          </p:grpSpPr>
          <p:sp>
            <p:nvSpPr>
              <p:cNvPr id="7" name="円/楕円 6">
                <a:extLst>
                  <a:ext uri="{FF2B5EF4-FFF2-40B4-BE49-F238E27FC236}">
                    <a16:creationId xmlns:a16="http://schemas.microsoft.com/office/drawing/2014/main" id="{6524FB8C-A7BC-F142-5912-2B6AEC51D802}"/>
                  </a:ext>
                </a:extLst>
              </p:cNvPr>
              <p:cNvSpPr/>
              <p:nvPr/>
            </p:nvSpPr>
            <p:spPr>
              <a:xfrm>
                <a:off x="1317812" y="342900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3B08A46F-2401-737D-2B16-5CFD5B935846}"/>
                  </a:ext>
                </a:extLst>
              </p:cNvPr>
              <p:cNvSpPr/>
              <p:nvPr/>
            </p:nvSpPr>
            <p:spPr>
              <a:xfrm>
                <a:off x="1692776" y="342899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9754651-9BA9-9ED7-A7C5-66DD070FEE65}"/>
                  </a:ext>
                </a:extLst>
              </p:cNvPr>
              <p:cNvSpPr/>
              <p:nvPr/>
            </p:nvSpPr>
            <p:spPr>
              <a:xfrm>
                <a:off x="1464176" y="3953668"/>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D0776888-3A3A-1F01-3328-7F7B29221717}"/>
                  </a:ext>
                </a:extLst>
              </p:cNvPr>
              <p:cNvSpPr/>
              <p:nvPr/>
            </p:nvSpPr>
            <p:spPr>
              <a:xfrm>
                <a:off x="2645347" y="389195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1BE936DF-1250-7ABB-52A5-CE20E1437CE6}"/>
                  </a:ext>
                </a:extLst>
              </p:cNvPr>
              <p:cNvSpPr/>
              <p:nvPr/>
            </p:nvSpPr>
            <p:spPr>
              <a:xfrm>
                <a:off x="2416747" y="42462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9C69A967-C6D4-3BFD-F0DE-C83F57C51ECD}"/>
                  </a:ext>
                </a:extLst>
              </p:cNvPr>
              <p:cNvSpPr/>
              <p:nvPr/>
            </p:nvSpPr>
            <p:spPr>
              <a:xfrm>
                <a:off x="2161701" y="4460602"/>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0B27AAB5-B331-B3C7-759C-5A14E44F4AED}"/>
                  </a:ext>
                </a:extLst>
              </p:cNvPr>
              <p:cNvSpPr/>
              <p:nvPr/>
            </p:nvSpPr>
            <p:spPr>
              <a:xfrm>
                <a:off x="2531047" y="473700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a:extLst>
                <a:ext uri="{FF2B5EF4-FFF2-40B4-BE49-F238E27FC236}">
                  <a16:creationId xmlns:a16="http://schemas.microsoft.com/office/drawing/2014/main" id="{E88DD66B-3570-EB4A-E7C4-F914C0369063}"/>
                </a:ext>
              </a:extLst>
            </p:cNvPr>
            <p:cNvGrpSpPr/>
            <p:nvPr/>
          </p:nvGrpSpPr>
          <p:grpSpPr>
            <a:xfrm>
              <a:off x="1816167" y="2937171"/>
              <a:ext cx="1650631" cy="1963415"/>
              <a:chOff x="1317812" y="3428999"/>
              <a:chExt cx="603564" cy="738982"/>
            </a:xfrm>
          </p:grpSpPr>
          <p:sp>
            <p:nvSpPr>
              <p:cNvPr id="18" name="円/楕円 17">
                <a:extLst>
                  <a:ext uri="{FF2B5EF4-FFF2-40B4-BE49-F238E27FC236}">
                    <a16:creationId xmlns:a16="http://schemas.microsoft.com/office/drawing/2014/main" id="{B068DF35-C4F7-B898-DF5A-7BA992D43BF4}"/>
                  </a:ext>
                </a:extLst>
              </p:cNvPr>
              <p:cNvSpPr/>
              <p:nvPr/>
            </p:nvSpPr>
            <p:spPr>
              <a:xfrm>
                <a:off x="1317812" y="342900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B1CFF11-AA0B-A5F5-4E9A-95288803C3CB}"/>
                  </a:ext>
                </a:extLst>
              </p:cNvPr>
              <p:cNvSpPr/>
              <p:nvPr/>
            </p:nvSpPr>
            <p:spPr>
              <a:xfrm>
                <a:off x="1692776" y="342899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22476373-5BF5-62D5-46C9-AA8F2AC0BCFE}"/>
                  </a:ext>
                </a:extLst>
              </p:cNvPr>
              <p:cNvSpPr/>
              <p:nvPr/>
            </p:nvSpPr>
            <p:spPr>
              <a:xfrm>
                <a:off x="1464176" y="3953668"/>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 name="直線矢印コネクタ 31">
              <a:extLst>
                <a:ext uri="{FF2B5EF4-FFF2-40B4-BE49-F238E27FC236}">
                  <a16:creationId xmlns:a16="http://schemas.microsoft.com/office/drawing/2014/main" id="{CF4E3011-2C82-636D-D7D6-7B58AE4646F9}"/>
                </a:ext>
              </a:extLst>
            </p:cNvPr>
            <p:cNvCxnSpPr>
              <a:stCxn id="18" idx="4"/>
            </p:cNvCxnSpPr>
            <p:nvPr/>
          </p:nvCxnSpPr>
          <p:spPr>
            <a:xfrm>
              <a:off x="2128755" y="3506588"/>
              <a:ext cx="307935" cy="824589"/>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EC584A-5475-2612-9784-EFFF84C5E59F}"/>
                </a:ext>
              </a:extLst>
            </p:cNvPr>
            <p:cNvCxnSpPr>
              <a:endCxn id="19" idx="2"/>
            </p:cNvCxnSpPr>
            <p:nvPr/>
          </p:nvCxnSpPr>
          <p:spPr>
            <a:xfrm>
              <a:off x="2436690" y="3190995"/>
              <a:ext cx="404930" cy="30884"/>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4256EDB-AD08-9386-43EE-F05A760B2E49}"/>
                </a:ext>
              </a:extLst>
            </p:cNvPr>
            <p:cNvCxnSpPr>
              <a:cxnSpLocks/>
            </p:cNvCxnSpPr>
            <p:nvPr/>
          </p:nvCxnSpPr>
          <p:spPr>
            <a:xfrm flipV="1">
              <a:off x="2642810" y="3506585"/>
              <a:ext cx="462552" cy="824589"/>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8E3D5E6-B4F4-3CF3-5B39-54F0D06066D2}"/>
                </a:ext>
              </a:extLst>
            </p:cNvPr>
            <p:cNvSpPr txBox="1"/>
            <p:nvPr/>
          </p:nvSpPr>
          <p:spPr>
            <a:xfrm flipH="1">
              <a:off x="1405830" y="4680201"/>
              <a:ext cx="916559" cy="614122"/>
            </a:xfrm>
            <a:prstGeom prst="rect">
              <a:avLst/>
            </a:prstGeom>
            <a:noFill/>
          </p:spPr>
          <p:txBody>
            <a:bodyPr wrap="square" rtlCol="0">
              <a:spAutoFit/>
            </a:bodyPr>
            <a:lstStyle/>
            <a:p>
              <a:r>
                <a:rPr kumimoji="1" lang="en-US" altLang="ja-JP" sz="2000" dirty="0"/>
                <a:t>X</a:t>
              </a:r>
              <a:r>
                <a:rPr kumimoji="1" lang="ja-JP" altLang="en-US" sz="2000" baseline="-25000"/>
                <a:t>３</a:t>
              </a:r>
              <a:endParaRPr kumimoji="1" lang="ja-JP" altLang="en-US" sz="2000"/>
            </a:p>
          </p:txBody>
        </p:sp>
        <p:sp>
          <p:nvSpPr>
            <p:cNvPr id="39" name="テキスト ボックス 38">
              <a:extLst>
                <a:ext uri="{FF2B5EF4-FFF2-40B4-BE49-F238E27FC236}">
                  <a16:creationId xmlns:a16="http://schemas.microsoft.com/office/drawing/2014/main" id="{852583E3-0591-142A-C860-043CCC98F2CA}"/>
                </a:ext>
              </a:extLst>
            </p:cNvPr>
            <p:cNvSpPr txBox="1"/>
            <p:nvPr/>
          </p:nvSpPr>
          <p:spPr>
            <a:xfrm flipH="1">
              <a:off x="1266643" y="2439499"/>
              <a:ext cx="916559" cy="614122"/>
            </a:xfrm>
            <a:prstGeom prst="rect">
              <a:avLst/>
            </a:prstGeom>
            <a:noFill/>
          </p:spPr>
          <p:txBody>
            <a:bodyPr wrap="square" rtlCol="0">
              <a:spAutoFit/>
            </a:bodyPr>
            <a:lstStyle/>
            <a:p>
              <a:r>
                <a:rPr kumimoji="1" lang="en-US" altLang="ja-JP" sz="2000" dirty="0"/>
                <a:t>X</a:t>
              </a:r>
              <a:r>
                <a:rPr kumimoji="1" lang="ja-JP" altLang="en-US" sz="2000" baseline="-25000"/>
                <a:t>１</a:t>
              </a:r>
              <a:endParaRPr kumimoji="1" lang="ja-JP" altLang="en-US" sz="2000"/>
            </a:p>
          </p:txBody>
        </p:sp>
        <p:sp>
          <p:nvSpPr>
            <p:cNvPr id="40" name="テキスト ボックス 39">
              <a:extLst>
                <a:ext uri="{FF2B5EF4-FFF2-40B4-BE49-F238E27FC236}">
                  <a16:creationId xmlns:a16="http://schemas.microsoft.com/office/drawing/2014/main" id="{5D06B56E-F25B-1BBB-21FC-EE8940E992FD}"/>
                </a:ext>
              </a:extLst>
            </p:cNvPr>
            <p:cNvSpPr txBox="1"/>
            <p:nvPr/>
          </p:nvSpPr>
          <p:spPr>
            <a:xfrm flipH="1">
              <a:off x="2728036" y="2284849"/>
              <a:ext cx="916559" cy="614122"/>
            </a:xfrm>
            <a:prstGeom prst="rect">
              <a:avLst/>
            </a:prstGeom>
            <a:noFill/>
          </p:spPr>
          <p:txBody>
            <a:bodyPr wrap="square" rtlCol="0">
              <a:spAutoFit/>
            </a:bodyPr>
            <a:lstStyle/>
            <a:p>
              <a:r>
                <a:rPr kumimoji="1" lang="en-US" altLang="ja-JP" sz="2000" dirty="0"/>
                <a:t>X</a:t>
              </a:r>
              <a:r>
                <a:rPr kumimoji="1" lang="ja-JP" altLang="en-US" sz="2000" baseline="-25000"/>
                <a:t>２</a:t>
              </a:r>
              <a:endParaRPr kumimoji="1" lang="ja-JP" altLang="en-US" sz="2000"/>
            </a:p>
          </p:txBody>
        </p:sp>
        <p:sp>
          <p:nvSpPr>
            <p:cNvPr id="41" name="テキスト ボックス 40">
              <a:extLst>
                <a:ext uri="{FF2B5EF4-FFF2-40B4-BE49-F238E27FC236}">
                  <a16:creationId xmlns:a16="http://schemas.microsoft.com/office/drawing/2014/main" id="{F7619A39-9671-9733-A2FD-14ADD92EA44B}"/>
                </a:ext>
              </a:extLst>
            </p:cNvPr>
            <p:cNvSpPr txBox="1"/>
            <p:nvPr/>
          </p:nvSpPr>
          <p:spPr>
            <a:xfrm flipH="1">
              <a:off x="4104120" y="3457253"/>
              <a:ext cx="1830855" cy="614122"/>
            </a:xfrm>
            <a:prstGeom prst="rect">
              <a:avLst/>
            </a:prstGeom>
            <a:noFill/>
          </p:spPr>
          <p:txBody>
            <a:bodyPr wrap="square" rtlCol="0">
              <a:spAutoFit/>
            </a:bodyPr>
            <a:lstStyle/>
            <a:p>
              <a:r>
                <a:rPr kumimoji="1" lang="en-US" altLang="ja-JP" sz="2000" dirty="0"/>
                <a:t>(X</a:t>
              </a:r>
              <a:r>
                <a:rPr kumimoji="1" lang="en-US" altLang="ja-JP" sz="2000" baseline="-25000" dirty="0"/>
                <a:t>2</a:t>
              </a:r>
              <a:r>
                <a:rPr kumimoji="1" lang="en-US" altLang="ja-JP" sz="2000" dirty="0"/>
                <a:t>-X</a:t>
              </a:r>
              <a:r>
                <a:rPr kumimoji="1" lang="en-US" altLang="ja-JP" sz="2000" baseline="-25000" dirty="0"/>
                <a:t>3</a:t>
              </a:r>
              <a:r>
                <a:rPr kumimoji="1" lang="en-US" altLang="ja-JP" sz="2000" dirty="0"/>
                <a:t>)</a:t>
              </a:r>
              <a:r>
                <a:rPr kumimoji="1" lang="en-US" altLang="ja-JP" sz="2000" baseline="30000" dirty="0"/>
                <a:t>2</a:t>
              </a:r>
              <a:endParaRPr kumimoji="1" lang="ja-JP" altLang="en-US" sz="2000"/>
            </a:p>
          </p:txBody>
        </p:sp>
        <p:sp>
          <p:nvSpPr>
            <p:cNvPr id="42" name="テキスト ボックス 41">
              <a:extLst>
                <a:ext uri="{FF2B5EF4-FFF2-40B4-BE49-F238E27FC236}">
                  <a16:creationId xmlns:a16="http://schemas.microsoft.com/office/drawing/2014/main" id="{ED9DC603-D0FF-0F6D-225E-8E607A8FB660}"/>
                </a:ext>
              </a:extLst>
            </p:cNvPr>
            <p:cNvSpPr txBox="1"/>
            <p:nvPr/>
          </p:nvSpPr>
          <p:spPr>
            <a:xfrm flipH="1">
              <a:off x="4086112" y="2235516"/>
              <a:ext cx="2009888" cy="614122"/>
            </a:xfrm>
            <a:prstGeom prst="rect">
              <a:avLst/>
            </a:prstGeom>
            <a:noFill/>
          </p:spPr>
          <p:txBody>
            <a:bodyPr wrap="square" rtlCol="0">
              <a:spAutoFit/>
            </a:bodyPr>
            <a:lstStyle/>
            <a:p>
              <a:r>
                <a:rPr kumimoji="1" lang="en-US" altLang="ja-JP" sz="2000" dirty="0"/>
                <a:t>(X</a:t>
              </a:r>
              <a:r>
                <a:rPr kumimoji="1" lang="ja-JP" altLang="en-US" sz="2000" baseline="-25000"/>
                <a:t>１</a:t>
              </a:r>
              <a:r>
                <a:rPr kumimoji="1" lang="en-US" altLang="ja-JP" sz="2000" dirty="0"/>
                <a:t>-X</a:t>
              </a:r>
              <a:r>
                <a:rPr kumimoji="1" lang="en-US" altLang="ja-JP" sz="2000" baseline="-25000" dirty="0"/>
                <a:t>2</a:t>
              </a:r>
              <a:r>
                <a:rPr kumimoji="1" lang="en-US" altLang="ja-JP" sz="2000" dirty="0"/>
                <a:t>)</a:t>
              </a:r>
              <a:r>
                <a:rPr kumimoji="1" lang="en-US" altLang="ja-JP" sz="2000" baseline="30000" dirty="0"/>
                <a:t>2</a:t>
              </a:r>
              <a:endParaRPr kumimoji="1" lang="ja-JP" altLang="en-US" sz="2000"/>
            </a:p>
          </p:txBody>
        </p:sp>
        <p:sp>
          <p:nvSpPr>
            <p:cNvPr id="43" name="テキスト ボックス 42">
              <a:extLst>
                <a:ext uri="{FF2B5EF4-FFF2-40B4-BE49-F238E27FC236}">
                  <a16:creationId xmlns:a16="http://schemas.microsoft.com/office/drawing/2014/main" id="{EBC95B1F-8F90-05FE-88DA-8B7094A12EC0}"/>
                </a:ext>
              </a:extLst>
            </p:cNvPr>
            <p:cNvSpPr txBox="1"/>
            <p:nvPr/>
          </p:nvSpPr>
          <p:spPr>
            <a:xfrm flipH="1">
              <a:off x="4086112" y="4577423"/>
              <a:ext cx="2009888" cy="614122"/>
            </a:xfrm>
            <a:prstGeom prst="rect">
              <a:avLst/>
            </a:prstGeom>
            <a:noFill/>
          </p:spPr>
          <p:txBody>
            <a:bodyPr wrap="square" rtlCol="0">
              <a:spAutoFit/>
            </a:bodyPr>
            <a:lstStyle/>
            <a:p>
              <a:r>
                <a:rPr kumimoji="1" lang="en-US" altLang="ja-JP" sz="2000" dirty="0"/>
                <a:t>(X</a:t>
              </a:r>
              <a:r>
                <a:rPr kumimoji="1" lang="en-US" altLang="ja-JP" sz="2000" baseline="-25000" dirty="0"/>
                <a:t>3</a:t>
              </a:r>
              <a:r>
                <a:rPr kumimoji="1" lang="en-US" altLang="ja-JP" sz="2000" dirty="0"/>
                <a:t>-X</a:t>
              </a:r>
              <a:r>
                <a:rPr kumimoji="1" lang="en-US" altLang="ja-JP" sz="2000" baseline="-25000" dirty="0"/>
                <a:t>2</a:t>
              </a:r>
              <a:r>
                <a:rPr kumimoji="1" lang="en-US" altLang="ja-JP" sz="2000" dirty="0"/>
                <a:t>)</a:t>
              </a:r>
              <a:r>
                <a:rPr kumimoji="1" lang="en-US" altLang="ja-JP" sz="2000" baseline="30000" dirty="0"/>
                <a:t>2</a:t>
              </a:r>
              <a:endParaRPr kumimoji="1" lang="ja-JP" altLang="en-US" sz="2000"/>
            </a:p>
          </p:txBody>
        </p:sp>
        <p:sp>
          <p:nvSpPr>
            <p:cNvPr id="44" name="右中かっこ 43">
              <a:extLst>
                <a:ext uri="{FF2B5EF4-FFF2-40B4-BE49-F238E27FC236}">
                  <a16:creationId xmlns:a16="http://schemas.microsoft.com/office/drawing/2014/main" id="{A33150EA-2D61-75CE-3BFE-5E614D1646F4}"/>
                </a:ext>
              </a:extLst>
            </p:cNvPr>
            <p:cNvSpPr/>
            <p:nvPr/>
          </p:nvSpPr>
          <p:spPr>
            <a:xfrm>
              <a:off x="5417515" y="1944125"/>
              <a:ext cx="877584" cy="3734141"/>
            </a:xfrm>
            <a:prstGeom prst="rightBrace">
              <a:avLst>
                <a:gd name="adj1" fmla="val 39251"/>
                <a:gd name="adj2" fmla="val 50925"/>
              </a:avLst>
            </a:prstGeom>
            <a:ln w="28575">
              <a:solidFill>
                <a:schemeClr val="tx1">
                  <a:alpha val="27794"/>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CE735115-7788-2E29-7D5E-50CB07E604C2}"/>
                </a:ext>
              </a:extLst>
            </p:cNvPr>
            <p:cNvSpPr txBox="1"/>
            <p:nvPr/>
          </p:nvSpPr>
          <p:spPr>
            <a:xfrm>
              <a:off x="6358242" y="3149475"/>
              <a:ext cx="1127021" cy="1086523"/>
            </a:xfrm>
            <a:prstGeom prst="rect">
              <a:avLst/>
            </a:prstGeom>
            <a:noFill/>
          </p:spPr>
          <p:txBody>
            <a:bodyPr wrap="none" rtlCol="0">
              <a:spAutoFit/>
            </a:bodyPr>
            <a:lstStyle/>
            <a:p>
              <a:r>
                <a:rPr kumimoji="1" lang="ja-JP" altLang="en-US" sz="2000"/>
                <a:t>分散</a:t>
              </a:r>
              <a:endParaRPr kumimoji="1" lang="en-US" altLang="ja-JP" sz="2000" dirty="0"/>
            </a:p>
            <a:p>
              <a:r>
                <a:rPr kumimoji="1" lang="ja-JP" altLang="en-US" sz="2000"/>
                <a:t>合計</a:t>
              </a:r>
            </a:p>
          </p:txBody>
        </p:sp>
        <p:sp>
          <p:nvSpPr>
            <p:cNvPr id="46" name="四角形吹き出し 45">
              <a:extLst>
                <a:ext uri="{FF2B5EF4-FFF2-40B4-BE49-F238E27FC236}">
                  <a16:creationId xmlns:a16="http://schemas.microsoft.com/office/drawing/2014/main" id="{4276D35B-3FC6-1602-6E47-59B5365794A3}"/>
                </a:ext>
              </a:extLst>
            </p:cNvPr>
            <p:cNvSpPr/>
            <p:nvPr/>
          </p:nvSpPr>
          <p:spPr>
            <a:xfrm>
              <a:off x="9193917" y="1578802"/>
              <a:ext cx="2631629" cy="1072512"/>
            </a:xfrm>
            <a:prstGeom prst="wedgeRectCallout">
              <a:avLst>
                <a:gd name="adj1" fmla="val 1581"/>
                <a:gd name="adj2" fmla="val 112351"/>
              </a:avLst>
            </a:prstGeom>
            <a:solidFill>
              <a:schemeClr val="tx1">
                <a:alpha val="0"/>
              </a:schemeClr>
            </a:solidFill>
            <a:ln w="984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分散合計</a:t>
              </a:r>
            </a:p>
          </p:txBody>
        </p:sp>
        <p:cxnSp>
          <p:nvCxnSpPr>
            <p:cNvPr id="49" name="直線コネクタ 48">
              <a:extLst>
                <a:ext uri="{FF2B5EF4-FFF2-40B4-BE49-F238E27FC236}">
                  <a16:creationId xmlns:a16="http://schemas.microsoft.com/office/drawing/2014/main" id="{CDE3788D-3BAA-37A1-0C05-F16431876CDD}"/>
                </a:ext>
              </a:extLst>
            </p:cNvPr>
            <p:cNvCxnSpPr/>
            <p:nvPr/>
          </p:nvCxnSpPr>
          <p:spPr>
            <a:xfrm flipH="1">
              <a:off x="10869283" y="2651314"/>
              <a:ext cx="741872" cy="29476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E19B34E-80B5-C6EE-2F16-9078D72C6030}"/>
                </a:ext>
              </a:extLst>
            </p:cNvPr>
            <p:cNvCxnSpPr>
              <a:cxnSpLocks/>
            </p:cNvCxnSpPr>
            <p:nvPr/>
          </p:nvCxnSpPr>
          <p:spPr>
            <a:xfrm>
              <a:off x="7729955" y="5003366"/>
              <a:ext cx="1065595" cy="5955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70FAF5B9-E409-EF43-D01D-5A7C23843046}"/>
              </a:ext>
            </a:extLst>
          </p:cNvPr>
          <p:cNvSpPr txBox="1"/>
          <p:nvPr/>
        </p:nvSpPr>
        <p:spPr>
          <a:xfrm>
            <a:off x="3414056" y="4959059"/>
            <a:ext cx="5960286" cy="1754326"/>
          </a:xfrm>
          <a:prstGeom prst="rect">
            <a:avLst/>
          </a:prstGeom>
          <a:noFill/>
        </p:spPr>
        <p:txBody>
          <a:bodyPr wrap="none" rtlCol="0">
            <a:spAutoFit/>
          </a:bodyPr>
          <a:lstStyle/>
          <a:p>
            <a:pPr algn="ctr"/>
            <a:r>
              <a:rPr kumimoji="1" lang="en-US" altLang="ja-JP" sz="5400" b="1" dirty="0"/>
              <a:t>k-means</a:t>
            </a:r>
            <a:r>
              <a:rPr kumimoji="1" lang="ja-JP" altLang="en-US" sz="5400" b="1"/>
              <a:t>ではこれの</a:t>
            </a:r>
            <a:endParaRPr kumimoji="1" lang="en-US" altLang="ja-JP" sz="5400" b="1" dirty="0"/>
          </a:p>
          <a:p>
            <a:pPr algn="ctr"/>
            <a:r>
              <a:rPr kumimoji="1" lang="ja-JP" altLang="en-US" sz="5400" b="1">
                <a:solidFill>
                  <a:srgbClr val="FF0000"/>
                </a:solidFill>
              </a:rPr>
              <a:t>局所解</a:t>
            </a:r>
            <a:r>
              <a:rPr kumimoji="1" lang="ja-JP" altLang="en-US" sz="5400" b="1"/>
              <a:t>を求める</a:t>
            </a:r>
            <a:endParaRPr kumimoji="1" lang="en-US" altLang="ja-JP" sz="5400" dirty="0"/>
          </a:p>
        </p:txBody>
      </p:sp>
      <p:sp>
        <p:nvSpPr>
          <p:cNvPr id="23" name="スライド番号プレースホルダー 22">
            <a:extLst>
              <a:ext uri="{FF2B5EF4-FFF2-40B4-BE49-F238E27FC236}">
                <a16:creationId xmlns:a16="http://schemas.microsoft.com/office/drawing/2014/main" id="{93EEAC7E-BD96-3AC9-4DCE-A6166599DA62}"/>
              </a:ext>
            </a:extLst>
          </p:cNvPr>
          <p:cNvSpPr>
            <a:spLocks noGrp="1"/>
          </p:cNvSpPr>
          <p:nvPr>
            <p:ph type="sldNum" sz="quarter" idx="12"/>
          </p:nvPr>
        </p:nvSpPr>
        <p:spPr/>
        <p:txBody>
          <a:bodyPr/>
          <a:lstStyle/>
          <a:p>
            <a:fld id="{4FAB73BC-B049-4115-A692-8D63A059BFB8}" type="slidenum">
              <a:rPr lang="en-US" smtClean="0"/>
              <a:t>54</a:t>
            </a:fld>
            <a:endParaRPr lang="en-US"/>
          </a:p>
        </p:txBody>
      </p:sp>
      <p:sp>
        <p:nvSpPr>
          <p:cNvPr id="22" name="ドーナツ 21">
            <a:extLst>
              <a:ext uri="{FF2B5EF4-FFF2-40B4-BE49-F238E27FC236}">
                <a16:creationId xmlns:a16="http://schemas.microsoft.com/office/drawing/2014/main" id="{353CDEEA-6CFE-314C-017D-6DB473405659}"/>
              </a:ext>
            </a:extLst>
          </p:cNvPr>
          <p:cNvSpPr/>
          <p:nvPr/>
        </p:nvSpPr>
        <p:spPr>
          <a:xfrm>
            <a:off x="8022918" y="2472015"/>
            <a:ext cx="698711" cy="1028100"/>
          </a:xfrm>
          <a:prstGeom prst="donut">
            <a:avLst>
              <a:gd name="adj" fmla="val 92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ドーナツ 5">
            <a:extLst>
              <a:ext uri="{FF2B5EF4-FFF2-40B4-BE49-F238E27FC236}">
                <a16:creationId xmlns:a16="http://schemas.microsoft.com/office/drawing/2014/main" id="{5C98E512-AEA4-701C-DBE9-DADB7AE8A038}"/>
              </a:ext>
            </a:extLst>
          </p:cNvPr>
          <p:cNvSpPr/>
          <p:nvPr/>
        </p:nvSpPr>
        <p:spPr>
          <a:xfrm>
            <a:off x="7337723" y="2025112"/>
            <a:ext cx="805767" cy="1014978"/>
          </a:xfrm>
          <a:prstGeom prst="donut">
            <a:avLst>
              <a:gd name="adj" fmla="val 1156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ドーナツ 23">
            <a:extLst>
              <a:ext uri="{FF2B5EF4-FFF2-40B4-BE49-F238E27FC236}">
                <a16:creationId xmlns:a16="http://schemas.microsoft.com/office/drawing/2014/main" id="{4E5E35DB-1F54-A046-0FB7-3343FCA6CDC9}"/>
              </a:ext>
            </a:extLst>
          </p:cNvPr>
          <p:cNvSpPr/>
          <p:nvPr/>
        </p:nvSpPr>
        <p:spPr>
          <a:xfrm>
            <a:off x="3002430" y="1525569"/>
            <a:ext cx="1877124" cy="2678589"/>
          </a:xfrm>
          <a:prstGeom prst="donut">
            <a:avLst>
              <a:gd name="adj" fmla="val 821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110079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A23C85A-BD35-8C0C-F5E6-6C09367B570C}"/>
              </a:ext>
            </a:extLst>
          </p:cNvPr>
          <p:cNvSpPr txBox="1"/>
          <p:nvPr/>
        </p:nvSpPr>
        <p:spPr>
          <a:xfrm>
            <a:off x="254389" y="0"/>
            <a:ext cx="8444941" cy="1200329"/>
          </a:xfrm>
          <a:prstGeom prst="rect">
            <a:avLst/>
          </a:prstGeom>
          <a:noFill/>
        </p:spPr>
        <p:txBody>
          <a:bodyPr wrap="none" rtlCol="0">
            <a:spAutoFit/>
          </a:bodyPr>
          <a:lstStyle/>
          <a:p>
            <a:r>
              <a:rPr kumimoji="1" lang="en-US" altLang="ja-JP" sz="7200" b="1" dirty="0"/>
              <a:t>k-means</a:t>
            </a:r>
            <a:r>
              <a:rPr kumimoji="1" lang="ja-JP" altLang="en-US" sz="6000"/>
              <a:t>のアルゴリズム</a:t>
            </a:r>
            <a:endParaRPr kumimoji="1" lang="en-US" altLang="ja-JP" sz="6000" dirty="0"/>
          </a:p>
        </p:txBody>
      </p:sp>
      <p:grpSp>
        <p:nvGrpSpPr>
          <p:cNvPr id="3" name="グループ化 2">
            <a:extLst>
              <a:ext uri="{FF2B5EF4-FFF2-40B4-BE49-F238E27FC236}">
                <a16:creationId xmlns:a16="http://schemas.microsoft.com/office/drawing/2014/main" id="{D93E11DF-C25F-1F3F-DC14-863A282A8021}"/>
              </a:ext>
            </a:extLst>
          </p:cNvPr>
          <p:cNvGrpSpPr/>
          <p:nvPr/>
        </p:nvGrpSpPr>
        <p:grpSpPr>
          <a:xfrm>
            <a:off x="735912" y="4280310"/>
            <a:ext cx="1556135" cy="1522318"/>
            <a:chOff x="1317812" y="3428999"/>
            <a:chExt cx="1556135" cy="1522318"/>
          </a:xfrm>
        </p:grpSpPr>
        <p:sp>
          <p:nvSpPr>
            <p:cNvPr id="4" name="円/楕円 3">
              <a:extLst>
                <a:ext uri="{FF2B5EF4-FFF2-40B4-BE49-F238E27FC236}">
                  <a16:creationId xmlns:a16="http://schemas.microsoft.com/office/drawing/2014/main" id="{0A6BF846-36B2-B7D9-4E2E-6EB24DDAC772}"/>
                </a:ext>
              </a:extLst>
            </p:cNvPr>
            <p:cNvSpPr/>
            <p:nvPr/>
          </p:nvSpPr>
          <p:spPr>
            <a:xfrm>
              <a:off x="1317812" y="342900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101AC2FF-7C72-500D-DB27-D39B4E6482F7}"/>
                </a:ext>
              </a:extLst>
            </p:cNvPr>
            <p:cNvSpPr/>
            <p:nvPr/>
          </p:nvSpPr>
          <p:spPr>
            <a:xfrm>
              <a:off x="1692776" y="342899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7977FCC6-8EFE-AD4A-B149-FCD53532DE92}"/>
                </a:ext>
              </a:extLst>
            </p:cNvPr>
            <p:cNvSpPr/>
            <p:nvPr/>
          </p:nvSpPr>
          <p:spPr>
            <a:xfrm>
              <a:off x="1464176" y="3953668"/>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AF01FAAE-B627-E234-C0AF-2D73104B3E6F}"/>
                </a:ext>
              </a:extLst>
            </p:cNvPr>
            <p:cNvSpPr/>
            <p:nvPr/>
          </p:nvSpPr>
          <p:spPr>
            <a:xfrm>
              <a:off x="2645347" y="389195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53E09F84-BA17-3CB4-EE62-C825050164B3}"/>
                </a:ext>
              </a:extLst>
            </p:cNvPr>
            <p:cNvSpPr/>
            <p:nvPr/>
          </p:nvSpPr>
          <p:spPr>
            <a:xfrm>
              <a:off x="2416747" y="42462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948C7108-A302-86A8-EDEF-2AF1F7183885}"/>
                </a:ext>
              </a:extLst>
            </p:cNvPr>
            <p:cNvSpPr/>
            <p:nvPr/>
          </p:nvSpPr>
          <p:spPr>
            <a:xfrm>
              <a:off x="2161701" y="4460602"/>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F5DCF709-7031-2AE6-A27F-6F98FB6D1CC7}"/>
                </a:ext>
              </a:extLst>
            </p:cNvPr>
            <p:cNvSpPr/>
            <p:nvPr/>
          </p:nvSpPr>
          <p:spPr>
            <a:xfrm>
              <a:off x="2531047" y="473700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EC7AF8C5-28B8-7762-F4FB-B818A412864E}"/>
              </a:ext>
            </a:extLst>
          </p:cNvPr>
          <p:cNvSpPr txBox="1"/>
          <p:nvPr/>
        </p:nvSpPr>
        <p:spPr>
          <a:xfrm>
            <a:off x="370390" y="1428750"/>
            <a:ext cx="11487440" cy="707886"/>
          </a:xfrm>
          <a:prstGeom prst="rect">
            <a:avLst/>
          </a:prstGeom>
          <a:noFill/>
        </p:spPr>
        <p:txBody>
          <a:bodyPr wrap="none" rtlCol="0">
            <a:spAutoFit/>
          </a:bodyPr>
          <a:lstStyle/>
          <a:p>
            <a:r>
              <a:rPr kumimoji="1" lang="ja-JP" altLang="en-US" sz="4000">
                <a:solidFill>
                  <a:schemeClr val="tx1">
                    <a:alpha val="60969"/>
                  </a:schemeClr>
                </a:solidFill>
              </a:rPr>
              <a:t>事前に幾つに分けるか</a:t>
            </a:r>
            <a:r>
              <a:rPr kumimoji="1" lang="en-US" altLang="ja-JP" sz="4000" dirty="0">
                <a:solidFill>
                  <a:schemeClr val="tx1">
                    <a:alpha val="60969"/>
                  </a:schemeClr>
                </a:solidFill>
              </a:rPr>
              <a:t> (K) </a:t>
            </a:r>
            <a:r>
              <a:rPr kumimoji="1" lang="ja-JP" altLang="en-US" sz="4000">
                <a:solidFill>
                  <a:schemeClr val="tx1">
                    <a:alpha val="60969"/>
                  </a:schemeClr>
                </a:solidFill>
              </a:rPr>
              <a:t>だけ指示を与えておく</a:t>
            </a:r>
          </a:p>
        </p:txBody>
      </p:sp>
      <p:sp>
        <p:nvSpPr>
          <p:cNvPr id="12" name="右矢印 11">
            <a:extLst>
              <a:ext uri="{FF2B5EF4-FFF2-40B4-BE49-F238E27FC236}">
                <a16:creationId xmlns:a16="http://schemas.microsoft.com/office/drawing/2014/main" id="{35161CC7-AAC7-641E-8445-447A946CC513}"/>
              </a:ext>
            </a:extLst>
          </p:cNvPr>
          <p:cNvSpPr/>
          <p:nvPr/>
        </p:nvSpPr>
        <p:spPr>
          <a:xfrm>
            <a:off x="2831837" y="4664225"/>
            <a:ext cx="810883" cy="710133"/>
          </a:xfrm>
          <a:prstGeom prst="rightArrow">
            <a:avLst/>
          </a:prstGeom>
          <a:solidFill>
            <a:schemeClr val="accent1">
              <a:alpha val="0"/>
            </a:schemeClr>
          </a:solidFill>
          <a:ln w="44450">
            <a:solidFill>
              <a:schemeClr val="accent1">
                <a:shade val="15000"/>
                <a:alpha val="6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吹き出し 12">
            <a:extLst>
              <a:ext uri="{FF2B5EF4-FFF2-40B4-BE49-F238E27FC236}">
                <a16:creationId xmlns:a16="http://schemas.microsoft.com/office/drawing/2014/main" id="{4A167E98-4011-0AE4-FD9C-3A8A1D34B6CF}"/>
              </a:ext>
            </a:extLst>
          </p:cNvPr>
          <p:cNvSpPr/>
          <p:nvPr/>
        </p:nvSpPr>
        <p:spPr>
          <a:xfrm>
            <a:off x="1808401" y="2368913"/>
            <a:ext cx="3526845" cy="1438074"/>
          </a:xfrm>
          <a:prstGeom prst="wedgeRectCallout">
            <a:avLst>
              <a:gd name="adj1" fmla="val -671"/>
              <a:gd name="adj2" fmla="val 75397"/>
            </a:avLst>
          </a:prstGeom>
          <a:solidFill>
            <a:schemeClr val="accent1">
              <a:alpha val="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ysClr val="windowText" lastClr="000000"/>
                </a:solidFill>
              </a:rPr>
              <a:t>①</a:t>
            </a:r>
            <a:r>
              <a:rPr kumimoji="1" lang="ja-JP" altLang="en-US" sz="3600">
                <a:solidFill>
                  <a:sysClr val="windowText" lastClr="000000"/>
                </a:solidFill>
              </a:rPr>
              <a:t>ランダムに</a:t>
            </a:r>
            <a:endParaRPr kumimoji="1" lang="en-US" altLang="ja-JP" sz="3600" dirty="0">
              <a:solidFill>
                <a:sysClr val="windowText" lastClr="000000"/>
              </a:solidFill>
            </a:endParaRPr>
          </a:p>
          <a:p>
            <a:pPr algn="ctr"/>
            <a:r>
              <a:rPr kumimoji="1" lang="ja-JP" altLang="en-US" sz="3600">
                <a:solidFill>
                  <a:sysClr val="windowText" lastClr="000000"/>
                </a:solidFill>
              </a:rPr>
              <a:t>クラスタリング</a:t>
            </a:r>
          </a:p>
        </p:txBody>
      </p:sp>
      <p:grpSp>
        <p:nvGrpSpPr>
          <p:cNvPr id="14" name="グループ化 13">
            <a:extLst>
              <a:ext uri="{FF2B5EF4-FFF2-40B4-BE49-F238E27FC236}">
                <a16:creationId xmlns:a16="http://schemas.microsoft.com/office/drawing/2014/main" id="{03F32393-E09D-6E08-E0D3-205DC562E5E7}"/>
              </a:ext>
            </a:extLst>
          </p:cNvPr>
          <p:cNvGrpSpPr/>
          <p:nvPr/>
        </p:nvGrpSpPr>
        <p:grpSpPr>
          <a:xfrm>
            <a:off x="4036147" y="4263469"/>
            <a:ext cx="1556135" cy="1522318"/>
            <a:chOff x="1317812" y="3428999"/>
            <a:chExt cx="1556135" cy="1522318"/>
          </a:xfrm>
        </p:grpSpPr>
        <p:sp>
          <p:nvSpPr>
            <p:cNvPr id="15" name="円/楕円 14">
              <a:extLst>
                <a:ext uri="{FF2B5EF4-FFF2-40B4-BE49-F238E27FC236}">
                  <a16:creationId xmlns:a16="http://schemas.microsoft.com/office/drawing/2014/main" id="{DDA5851B-385E-7CFB-5965-65771A65723A}"/>
                </a:ext>
              </a:extLst>
            </p:cNvPr>
            <p:cNvSpPr/>
            <p:nvPr/>
          </p:nvSpPr>
          <p:spPr>
            <a:xfrm>
              <a:off x="1317812" y="3429000"/>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86790D90-4862-25C3-E511-06DEE9FC7745}"/>
                </a:ext>
              </a:extLst>
            </p:cNvPr>
            <p:cNvSpPr/>
            <p:nvPr/>
          </p:nvSpPr>
          <p:spPr>
            <a:xfrm>
              <a:off x="1692776" y="3428999"/>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C0C5D98B-9D78-76D1-2693-BD7B7235A44F}"/>
                </a:ext>
              </a:extLst>
            </p:cNvPr>
            <p:cNvSpPr/>
            <p:nvPr/>
          </p:nvSpPr>
          <p:spPr>
            <a:xfrm>
              <a:off x="1464176" y="3953668"/>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00888339-674A-A7AD-ED09-29577A8EE7A7}"/>
                </a:ext>
              </a:extLst>
            </p:cNvPr>
            <p:cNvSpPr/>
            <p:nvPr/>
          </p:nvSpPr>
          <p:spPr>
            <a:xfrm>
              <a:off x="2645347" y="3891955"/>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5EF3FEB4-AFC8-4024-2D97-4C64DCE671C0}"/>
                </a:ext>
              </a:extLst>
            </p:cNvPr>
            <p:cNvSpPr/>
            <p:nvPr/>
          </p:nvSpPr>
          <p:spPr>
            <a:xfrm>
              <a:off x="2416747" y="4246289"/>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55DE4F95-D932-DA9B-BA2F-ED4C9074EF03}"/>
                </a:ext>
              </a:extLst>
            </p:cNvPr>
            <p:cNvSpPr/>
            <p:nvPr/>
          </p:nvSpPr>
          <p:spPr>
            <a:xfrm>
              <a:off x="2161701" y="4460602"/>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019EEE3A-8BC0-CE08-61E3-1F30CF654AA9}"/>
                </a:ext>
              </a:extLst>
            </p:cNvPr>
            <p:cNvSpPr/>
            <p:nvPr/>
          </p:nvSpPr>
          <p:spPr>
            <a:xfrm>
              <a:off x="2531047" y="4737004"/>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右矢印 21">
            <a:extLst>
              <a:ext uri="{FF2B5EF4-FFF2-40B4-BE49-F238E27FC236}">
                <a16:creationId xmlns:a16="http://schemas.microsoft.com/office/drawing/2014/main" id="{6A34056B-BE88-D5CF-4DA2-1811AF2C9C46}"/>
              </a:ext>
            </a:extLst>
          </p:cNvPr>
          <p:cNvSpPr/>
          <p:nvPr/>
        </p:nvSpPr>
        <p:spPr>
          <a:xfrm>
            <a:off x="6345952" y="4633129"/>
            <a:ext cx="810883" cy="710133"/>
          </a:xfrm>
          <a:prstGeom prst="rightArrow">
            <a:avLst/>
          </a:prstGeom>
          <a:solidFill>
            <a:schemeClr val="accent1">
              <a:alpha val="0"/>
            </a:schemeClr>
          </a:solidFill>
          <a:ln w="44450">
            <a:solidFill>
              <a:schemeClr val="accent1">
                <a:shade val="15000"/>
                <a:alpha val="6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4012DFE0-B4B2-585F-1870-37C60396874F}"/>
              </a:ext>
            </a:extLst>
          </p:cNvPr>
          <p:cNvGrpSpPr/>
          <p:nvPr/>
        </p:nvGrpSpPr>
        <p:grpSpPr>
          <a:xfrm>
            <a:off x="7905334" y="4263469"/>
            <a:ext cx="1556135" cy="1522318"/>
            <a:chOff x="7905334" y="4263469"/>
            <a:chExt cx="1556135" cy="1522318"/>
          </a:xfrm>
        </p:grpSpPr>
        <p:grpSp>
          <p:nvGrpSpPr>
            <p:cNvPr id="23" name="グループ化 22">
              <a:extLst>
                <a:ext uri="{FF2B5EF4-FFF2-40B4-BE49-F238E27FC236}">
                  <a16:creationId xmlns:a16="http://schemas.microsoft.com/office/drawing/2014/main" id="{B593FE23-8243-081E-CB32-0A01EDC664E6}"/>
                </a:ext>
              </a:extLst>
            </p:cNvPr>
            <p:cNvGrpSpPr/>
            <p:nvPr/>
          </p:nvGrpSpPr>
          <p:grpSpPr>
            <a:xfrm>
              <a:off x="7905334" y="4263469"/>
              <a:ext cx="1556135" cy="1522318"/>
              <a:chOff x="1317812" y="3428999"/>
              <a:chExt cx="1556135" cy="1522318"/>
            </a:xfrm>
          </p:grpSpPr>
          <p:sp>
            <p:nvSpPr>
              <p:cNvPr id="24" name="円/楕円 23">
                <a:extLst>
                  <a:ext uri="{FF2B5EF4-FFF2-40B4-BE49-F238E27FC236}">
                    <a16:creationId xmlns:a16="http://schemas.microsoft.com/office/drawing/2014/main" id="{FF7C177B-A7A0-BB4E-6799-9BD35821A1A9}"/>
                  </a:ext>
                </a:extLst>
              </p:cNvPr>
              <p:cNvSpPr/>
              <p:nvPr/>
            </p:nvSpPr>
            <p:spPr>
              <a:xfrm>
                <a:off x="1317812" y="3429000"/>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88149A8F-176D-A5BB-6677-08FC5D2C015E}"/>
                  </a:ext>
                </a:extLst>
              </p:cNvPr>
              <p:cNvSpPr/>
              <p:nvPr/>
            </p:nvSpPr>
            <p:spPr>
              <a:xfrm>
                <a:off x="1692776" y="3428999"/>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91DCE123-416A-E64E-00C3-36A84EEA5BCC}"/>
                  </a:ext>
                </a:extLst>
              </p:cNvPr>
              <p:cNvSpPr/>
              <p:nvPr/>
            </p:nvSpPr>
            <p:spPr>
              <a:xfrm>
                <a:off x="1464176" y="3953668"/>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6E1ABA7E-21F9-C8E9-A6F1-0B11EF768D91}"/>
                  </a:ext>
                </a:extLst>
              </p:cNvPr>
              <p:cNvSpPr/>
              <p:nvPr/>
            </p:nvSpPr>
            <p:spPr>
              <a:xfrm>
                <a:off x="2645347" y="3891955"/>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648657E9-16B6-6BDC-6CBE-54E012EB4E66}"/>
                  </a:ext>
                </a:extLst>
              </p:cNvPr>
              <p:cNvSpPr/>
              <p:nvPr/>
            </p:nvSpPr>
            <p:spPr>
              <a:xfrm>
                <a:off x="2416747" y="4246289"/>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932C5E18-514D-1A2A-D431-0EB91511E37D}"/>
                  </a:ext>
                </a:extLst>
              </p:cNvPr>
              <p:cNvSpPr/>
              <p:nvPr/>
            </p:nvSpPr>
            <p:spPr>
              <a:xfrm>
                <a:off x="2161701" y="4460602"/>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0BB74808-6FBF-096E-5DF4-866C0BD71868}"/>
                  </a:ext>
                </a:extLst>
              </p:cNvPr>
              <p:cNvSpPr/>
              <p:nvPr/>
            </p:nvSpPr>
            <p:spPr>
              <a:xfrm>
                <a:off x="2531047" y="4737004"/>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星 4 30">
              <a:extLst>
                <a:ext uri="{FF2B5EF4-FFF2-40B4-BE49-F238E27FC236}">
                  <a16:creationId xmlns:a16="http://schemas.microsoft.com/office/drawing/2014/main" id="{BB9021C0-7836-49AD-3CF7-939C45352241}"/>
                </a:ext>
              </a:extLst>
            </p:cNvPr>
            <p:cNvSpPr/>
            <p:nvPr/>
          </p:nvSpPr>
          <p:spPr>
            <a:xfrm rot="19492038">
              <a:off x="8833149" y="4702830"/>
              <a:ext cx="201497" cy="231154"/>
            </a:xfrm>
            <a:prstGeom prst="star4">
              <a:avLst>
                <a:gd name="adj" fmla="val 14673"/>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4 31">
              <a:extLst>
                <a:ext uri="{FF2B5EF4-FFF2-40B4-BE49-F238E27FC236}">
                  <a16:creationId xmlns:a16="http://schemas.microsoft.com/office/drawing/2014/main" id="{3682F085-B849-5D79-8CEF-C64297481E1A}"/>
                </a:ext>
              </a:extLst>
            </p:cNvPr>
            <p:cNvSpPr/>
            <p:nvPr/>
          </p:nvSpPr>
          <p:spPr>
            <a:xfrm rot="19492038">
              <a:off x="8648474" y="4885715"/>
              <a:ext cx="201497" cy="231154"/>
            </a:xfrm>
            <a:prstGeom prst="star4">
              <a:avLst>
                <a:gd name="adj" fmla="val 14673"/>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下矢印 35">
              <a:extLst>
                <a:ext uri="{FF2B5EF4-FFF2-40B4-BE49-F238E27FC236}">
                  <a16:creationId xmlns:a16="http://schemas.microsoft.com/office/drawing/2014/main" id="{74E7C7C5-B2DD-D541-9255-9391C6AA213A}"/>
                </a:ext>
              </a:extLst>
            </p:cNvPr>
            <p:cNvSpPr/>
            <p:nvPr/>
          </p:nvSpPr>
          <p:spPr>
            <a:xfrm rot="3000517">
              <a:off x="9019442" y="4527051"/>
              <a:ext cx="145482" cy="21665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下矢印 36">
              <a:extLst>
                <a:ext uri="{FF2B5EF4-FFF2-40B4-BE49-F238E27FC236}">
                  <a16:creationId xmlns:a16="http://schemas.microsoft.com/office/drawing/2014/main" id="{E290B0FE-D467-A45F-0108-0BD809CD692C}"/>
                </a:ext>
              </a:extLst>
            </p:cNvPr>
            <p:cNvSpPr/>
            <p:nvPr/>
          </p:nvSpPr>
          <p:spPr>
            <a:xfrm rot="13471357">
              <a:off x="8498770" y="5079589"/>
              <a:ext cx="145482" cy="21665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四角形吹き出し 37">
            <a:extLst>
              <a:ext uri="{FF2B5EF4-FFF2-40B4-BE49-F238E27FC236}">
                <a16:creationId xmlns:a16="http://schemas.microsoft.com/office/drawing/2014/main" id="{D67701D5-9536-A1EB-478E-E92CD7F3B8A2}"/>
              </a:ext>
            </a:extLst>
          </p:cNvPr>
          <p:cNvSpPr/>
          <p:nvPr/>
        </p:nvSpPr>
        <p:spPr>
          <a:xfrm>
            <a:off x="6391411" y="2327769"/>
            <a:ext cx="3734722" cy="1438074"/>
          </a:xfrm>
          <a:prstGeom prst="wedgeRectCallout">
            <a:avLst>
              <a:gd name="adj1" fmla="val -671"/>
              <a:gd name="adj2" fmla="val 75397"/>
            </a:avLst>
          </a:prstGeom>
          <a:solidFill>
            <a:schemeClr val="accent1">
              <a:alpha val="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ysClr val="windowText" lastClr="000000"/>
                </a:solidFill>
              </a:rPr>
              <a:t>②</a:t>
            </a:r>
            <a:r>
              <a:rPr kumimoji="1" lang="ja-JP" altLang="en-US" sz="3600">
                <a:solidFill>
                  <a:sysClr val="windowText" lastClr="000000"/>
                </a:solidFill>
              </a:rPr>
              <a:t>クラスタの</a:t>
            </a:r>
            <a:endParaRPr kumimoji="1" lang="en-US" altLang="ja-JP" sz="3600" dirty="0">
              <a:solidFill>
                <a:sysClr val="windowText" lastClr="000000"/>
              </a:solidFill>
            </a:endParaRPr>
          </a:p>
          <a:p>
            <a:pPr algn="ctr"/>
            <a:r>
              <a:rPr kumimoji="1" lang="ja-JP" altLang="en-US" sz="3600">
                <a:solidFill>
                  <a:sysClr val="windowText" lastClr="000000"/>
                </a:solidFill>
              </a:rPr>
              <a:t>中心を計算</a:t>
            </a:r>
            <a:endParaRPr kumimoji="1" lang="en-US" altLang="ja-JP" sz="3600" dirty="0">
              <a:solidFill>
                <a:sysClr val="windowText" lastClr="000000"/>
              </a:solidFill>
            </a:endParaRPr>
          </a:p>
        </p:txBody>
      </p:sp>
      <p:sp>
        <p:nvSpPr>
          <p:cNvPr id="39" name="右矢印 38">
            <a:extLst>
              <a:ext uri="{FF2B5EF4-FFF2-40B4-BE49-F238E27FC236}">
                <a16:creationId xmlns:a16="http://schemas.microsoft.com/office/drawing/2014/main" id="{82455BBB-4929-59FB-47C8-B346584AC60F}"/>
              </a:ext>
            </a:extLst>
          </p:cNvPr>
          <p:cNvSpPr/>
          <p:nvPr/>
        </p:nvSpPr>
        <p:spPr>
          <a:xfrm>
            <a:off x="10391980" y="4584939"/>
            <a:ext cx="810883" cy="710133"/>
          </a:xfrm>
          <a:prstGeom prst="rightArrow">
            <a:avLst/>
          </a:prstGeom>
          <a:solidFill>
            <a:schemeClr val="accent1">
              <a:alpha val="0"/>
            </a:schemeClr>
          </a:solidFill>
          <a:ln w="44450">
            <a:solidFill>
              <a:schemeClr val="accent1">
                <a:shade val="15000"/>
                <a:alpha val="6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スライド番号プレースホルダー 32">
            <a:extLst>
              <a:ext uri="{FF2B5EF4-FFF2-40B4-BE49-F238E27FC236}">
                <a16:creationId xmlns:a16="http://schemas.microsoft.com/office/drawing/2014/main" id="{6D92D5B9-EC72-A818-CA1C-83140F6EC91C}"/>
              </a:ext>
            </a:extLst>
          </p:cNvPr>
          <p:cNvSpPr>
            <a:spLocks noGrp="1"/>
          </p:cNvSpPr>
          <p:nvPr>
            <p:ph type="sldNum" sz="quarter" idx="12"/>
          </p:nvPr>
        </p:nvSpPr>
        <p:spPr/>
        <p:txBody>
          <a:bodyPr/>
          <a:lstStyle/>
          <a:p>
            <a:fld id="{4FAB73BC-B049-4115-A692-8D63A059BFB8}" type="slidenum">
              <a:rPr lang="en-US" smtClean="0"/>
              <a:t>55</a:t>
            </a:fld>
            <a:endParaRPr lang="en-US"/>
          </a:p>
        </p:txBody>
      </p:sp>
    </p:spTree>
    <p:extLst>
      <p:ext uri="{BB962C8B-B14F-4D97-AF65-F5344CB8AC3E}">
        <p14:creationId xmlns:p14="http://schemas.microsoft.com/office/powerpoint/2010/main" val="479987792"/>
      </p:ext>
    </p:extLst>
  </p:cSld>
  <p:clrMapOvr>
    <a:masterClrMapping/>
  </p:clrMapOvr>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A23C85A-BD35-8C0C-F5E6-6C09367B570C}"/>
              </a:ext>
            </a:extLst>
          </p:cNvPr>
          <p:cNvSpPr txBox="1"/>
          <p:nvPr/>
        </p:nvSpPr>
        <p:spPr>
          <a:xfrm>
            <a:off x="254389" y="0"/>
            <a:ext cx="8444941" cy="1200329"/>
          </a:xfrm>
          <a:prstGeom prst="rect">
            <a:avLst/>
          </a:prstGeom>
          <a:noFill/>
        </p:spPr>
        <p:txBody>
          <a:bodyPr wrap="none" rtlCol="0">
            <a:spAutoFit/>
          </a:bodyPr>
          <a:lstStyle/>
          <a:p>
            <a:r>
              <a:rPr kumimoji="1" lang="en-US" altLang="ja-JP" sz="7200" b="1" dirty="0"/>
              <a:t>k-means</a:t>
            </a:r>
            <a:r>
              <a:rPr kumimoji="1" lang="ja-JP" altLang="en-US" sz="6000"/>
              <a:t>のアルゴリズム</a:t>
            </a:r>
            <a:endParaRPr kumimoji="1" lang="en-US" altLang="ja-JP" sz="6000" dirty="0"/>
          </a:p>
        </p:txBody>
      </p:sp>
      <p:grpSp>
        <p:nvGrpSpPr>
          <p:cNvPr id="11" name="グループ化 10">
            <a:extLst>
              <a:ext uri="{FF2B5EF4-FFF2-40B4-BE49-F238E27FC236}">
                <a16:creationId xmlns:a16="http://schemas.microsoft.com/office/drawing/2014/main" id="{FD0AEC41-3205-528D-5A87-5BB999DEB608}"/>
              </a:ext>
            </a:extLst>
          </p:cNvPr>
          <p:cNvGrpSpPr/>
          <p:nvPr/>
        </p:nvGrpSpPr>
        <p:grpSpPr>
          <a:xfrm>
            <a:off x="1222739" y="3728930"/>
            <a:ext cx="1556135" cy="1665698"/>
            <a:chOff x="7905334" y="4120089"/>
            <a:chExt cx="1556135" cy="1665698"/>
          </a:xfrm>
        </p:grpSpPr>
        <p:grpSp>
          <p:nvGrpSpPr>
            <p:cNvPr id="12" name="グループ化 11">
              <a:extLst>
                <a:ext uri="{FF2B5EF4-FFF2-40B4-BE49-F238E27FC236}">
                  <a16:creationId xmlns:a16="http://schemas.microsoft.com/office/drawing/2014/main" id="{8B74011A-2912-65CD-8680-B29F28AFED16}"/>
                </a:ext>
              </a:extLst>
            </p:cNvPr>
            <p:cNvGrpSpPr/>
            <p:nvPr/>
          </p:nvGrpSpPr>
          <p:grpSpPr>
            <a:xfrm>
              <a:off x="7905334" y="4263469"/>
              <a:ext cx="1556135" cy="1522318"/>
              <a:chOff x="1317812" y="3428999"/>
              <a:chExt cx="1556135" cy="1522318"/>
            </a:xfrm>
          </p:grpSpPr>
          <p:sp>
            <p:nvSpPr>
              <p:cNvPr id="17" name="円/楕円 16">
                <a:extLst>
                  <a:ext uri="{FF2B5EF4-FFF2-40B4-BE49-F238E27FC236}">
                    <a16:creationId xmlns:a16="http://schemas.microsoft.com/office/drawing/2014/main" id="{AEC8F2F0-DD1E-F43D-9BB9-9CC9BE459DA4}"/>
                  </a:ext>
                </a:extLst>
              </p:cNvPr>
              <p:cNvSpPr/>
              <p:nvPr/>
            </p:nvSpPr>
            <p:spPr>
              <a:xfrm>
                <a:off x="1317812" y="3429000"/>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1EF38888-30D8-8543-15E1-3B18DEE7D7AB}"/>
                  </a:ext>
                </a:extLst>
              </p:cNvPr>
              <p:cNvSpPr/>
              <p:nvPr/>
            </p:nvSpPr>
            <p:spPr>
              <a:xfrm>
                <a:off x="1692776" y="3428999"/>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0B5BADC8-9B16-F69A-A9C8-ADBBD8F494F1}"/>
                  </a:ext>
                </a:extLst>
              </p:cNvPr>
              <p:cNvSpPr/>
              <p:nvPr/>
            </p:nvSpPr>
            <p:spPr>
              <a:xfrm>
                <a:off x="1464176" y="3953668"/>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E26152FD-FFBC-1651-B88D-C02051AEB63C}"/>
                  </a:ext>
                </a:extLst>
              </p:cNvPr>
              <p:cNvSpPr/>
              <p:nvPr/>
            </p:nvSpPr>
            <p:spPr>
              <a:xfrm>
                <a:off x="2645347" y="3891955"/>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78672232-1251-B82A-FDB2-EC569FCF7593}"/>
                  </a:ext>
                </a:extLst>
              </p:cNvPr>
              <p:cNvSpPr/>
              <p:nvPr/>
            </p:nvSpPr>
            <p:spPr>
              <a:xfrm>
                <a:off x="2416747" y="4246289"/>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F31BA9EC-9A58-F098-297D-12621F73F7BB}"/>
                  </a:ext>
                </a:extLst>
              </p:cNvPr>
              <p:cNvSpPr/>
              <p:nvPr/>
            </p:nvSpPr>
            <p:spPr>
              <a:xfrm>
                <a:off x="2161701" y="4460602"/>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CA3C4069-0FB6-568E-4D6F-EE77E51BE664}"/>
                  </a:ext>
                </a:extLst>
              </p:cNvPr>
              <p:cNvSpPr/>
              <p:nvPr/>
            </p:nvSpPr>
            <p:spPr>
              <a:xfrm>
                <a:off x="2531047" y="4737004"/>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星 4 12">
              <a:extLst>
                <a:ext uri="{FF2B5EF4-FFF2-40B4-BE49-F238E27FC236}">
                  <a16:creationId xmlns:a16="http://schemas.microsoft.com/office/drawing/2014/main" id="{71F7A4F2-87C2-CDD5-C474-C1F432AF5053}"/>
                </a:ext>
              </a:extLst>
            </p:cNvPr>
            <p:cNvSpPr/>
            <p:nvPr/>
          </p:nvSpPr>
          <p:spPr>
            <a:xfrm rot="19492038">
              <a:off x="8833149" y="4702830"/>
              <a:ext cx="201497" cy="231154"/>
            </a:xfrm>
            <a:prstGeom prst="star4">
              <a:avLst>
                <a:gd name="adj" fmla="val 14673"/>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星 4 13">
              <a:extLst>
                <a:ext uri="{FF2B5EF4-FFF2-40B4-BE49-F238E27FC236}">
                  <a16:creationId xmlns:a16="http://schemas.microsoft.com/office/drawing/2014/main" id="{51BE656D-D2BB-5C00-77AF-AC074F3AAAA2}"/>
                </a:ext>
              </a:extLst>
            </p:cNvPr>
            <p:cNvSpPr/>
            <p:nvPr/>
          </p:nvSpPr>
          <p:spPr>
            <a:xfrm rot="19492038">
              <a:off x="8648474" y="4885715"/>
              <a:ext cx="201497" cy="231154"/>
            </a:xfrm>
            <a:prstGeom prst="star4">
              <a:avLst>
                <a:gd name="adj" fmla="val 14673"/>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24A17EF8-AC9F-38E1-8159-6AD9704A4857}"/>
                </a:ext>
              </a:extLst>
            </p:cNvPr>
            <p:cNvSpPr/>
            <p:nvPr/>
          </p:nvSpPr>
          <p:spPr>
            <a:xfrm rot="3000517">
              <a:off x="8527574" y="4084504"/>
              <a:ext cx="145482" cy="21665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右矢印 23">
            <a:extLst>
              <a:ext uri="{FF2B5EF4-FFF2-40B4-BE49-F238E27FC236}">
                <a16:creationId xmlns:a16="http://schemas.microsoft.com/office/drawing/2014/main" id="{119B4D1D-E02A-0664-D8AE-4D27F7A59374}"/>
              </a:ext>
            </a:extLst>
          </p:cNvPr>
          <p:cNvSpPr/>
          <p:nvPr/>
        </p:nvSpPr>
        <p:spPr>
          <a:xfrm>
            <a:off x="151619" y="4206713"/>
            <a:ext cx="810883" cy="710133"/>
          </a:xfrm>
          <a:prstGeom prst="rightArrow">
            <a:avLst/>
          </a:prstGeom>
          <a:solidFill>
            <a:schemeClr val="accent1">
              <a:alpha val="0"/>
            </a:schemeClr>
          </a:solidFill>
          <a:ln w="44450">
            <a:solidFill>
              <a:schemeClr val="accent1">
                <a:shade val="15000"/>
                <a:alpha val="6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四角形吹き出し 24">
            <a:extLst>
              <a:ext uri="{FF2B5EF4-FFF2-40B4-BE49-F238E27FC236}">
                <a16:creationId xmlns:a16="http://schemas.microsoft.com/office/drawing/2014/main" id="{00275064-3EF6-B3F0-CCF4-3E8CBE78B295}"/>
              </a:ext>
            </a:extLst>
          </p:cNvPr>
          <p:cNvSpPr/>
          <p:nvPr/>
        </p:nvSpPr>
        <p:spPr>
          <a:xfrm>
            <a:off x="-50306" y="1800538"/>
            <a:ext cx="3524617" cy="1438074"/>
          </a:xfrm>
          <a:prstGeom prst="wedgeRectCallout">
            <a:avLst>
              <a:gd name="adj1" fmla="val -671"/>
              <a:gd name="adj2" fmla="val 75397"/>
            </a:avLst>
          </a:prstGeom>
          <a:solidFill>
            <a:schemeClr val="accent1">
              <a:alpha val="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ysClr val="windowText" lastClr="000000"/>
                </a:solidFill>
              </a:rPr>
              <a:t>③</a:t>
            </a:r>
            <a:r>
              <a:rPr kumimoji="1" lang="ja-JP" altLang="en-US" sz="3600">
                <a:solidFill>
                  <a:sysClr val="windowText" lastClr="000000"/>
                </a:solidFill>
              </a:rPr>
              <a:t>中心が近い</a:t>
            </a:r>
            <a:endParaRPr kumimoji="1" lang="en-US" altLang="ja-JP" sz="3600" dirty="0">
              <a:solidFill>
                <a:sysClr val="windowText" lastClr="000000"/>
              </a:solidFill>
            </a:endParaRPr>
          </a:p>
          <a:p>
            <a:pPr algn="ctr"/>
            <a:r>
              <a:rPr kumimoji="1" lang="ja-JP" altLang="en-US" sz="3600">
                <a:solidFill>
                  <a:sysClr val="windowText" lastClr="000000"/>
                </a:solidFill>
              </a:rPr>
              <a:t>クラスタに変更</a:t>
            </a:r>
            <a:endParaRPr kumimoji="1" lang="en-US" altLang="ja-JP" sz="3600" dirty="0">
              <a:solidFill>
                <a:sysClr val="windowText" lastClr="000000"/>
              </a:solidFill>
            </a:endParaRPr>
          </a:p>
        </p:txBody>
      </p:sp>
      <p:sp>
        <p:nvSpPr>
          <p:cNvPr id="26" name="右矢印 25">
            <a:extLst>
              <a:ext uri="{FF2B5EF4-FFF2-40B4-BE49-F238E27FC236}">
                <a16:creationId xmlns:a16="http://schemas.microsoft.com/office/drawing/2014/main" id="{8F9B249E-C7F9-520F-390A-479E7DB934C7}"/>
              </a:ext>
            </a:extLst>
          </p:cNvPr>
          <p:cNvSpPr/>
          <p:nvPr/>
        </p:nvSpPr>
        <p:spPr>
          <a:xfrm>
            <a:off x="3273260" y="4149068"/>
            <a:ext cx="810883" cy="710133"/>
          </a:xfrm>
          <a:prstGeom prst="rightArrow">
            <a:avLst/>
          </a:prstGeom>
          <a:solidFill>
            <a:schemeClr val="accent1">
              <a:alpha val="0"/>
            </a:schemeClr>
          </a:solidFill>
          <a:ln w="44450">
            <a:solidFill>
              <a:schemeClr val="accent1">
                <a:shade val="15000"/>
                <a:alpha val="6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a:extLst>
              <a:ext uri="{FF2B5EF4-FFF2-40B4-BE49-F238E27FC236}">
                <a16:creationId xmlns:a16="http://schemas.microsoft.com/office/drawing/2014/main" id="{D8D98613-4D34-2552-E884-38A9A47B11F3}"/>
              </a:ext>
            </a:extLst>
          </p:cNvPr>
          <p:cNvSpPr/>
          <p:nvPr/>
        </p:nvSpPr>
        <p:spPr>
          <a:xfrm>
            <a:off x="6930990" y="4055967"/>
            <a:ext cx="1422344" cy="710133"/>
          </a:xfrm>
          <a:prstGeom prst="rightArrow">
            <a:avLst/>
          </a:prstGeom>
          <a:solidFill>
            <a:schemeClr val="accent1">
              <a:alpha val="0"/>
            </a:schemeClr>
          </a:solidFill>
          <a:ln w="44450">
            <a:solidFill>
              <a:schemeClr val="accent1">
                <a:shade val="15000"/>
                <a:alpha val="6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6C7A8647-4842-D641-9693-83ADBC2E64E7}"/>
              </a:ext>
            </a:extLst>
          </p:cNvPr>
          <p:cNvGrpSpPr/>
          <p:nvPr/>
        </p:nvGrpSpPr>
        <p:grpSpPr>
          <a:xfrm>
            <a:off x="4700820" y="3848974"/>
            <a:ext cx="1556135" cy="1522318"/>
            <a:chOff x="7905334" y="4263469"/>
            <a:chExt cx="1556135" cy="1522318"/>
          </a:xfrm>
        </p:grpSpPr>
        <p:grpSp>
          <p:nvGrpSpPr>
            <p:cNvPr id="29" name="グループ化 28">
              <a:extLst>
                <a:ext uri="{FF2B5EF4-FFF2-40B4-BE49-F238E27FC236}">
                  <a16:creationId xmlns:a16="http://schemas.microsoft.com/office/drawing/2014/main" id="{DBE8DDE9-7242-577E-CB31-8CFCAC16CA34}"/>
                </a:ext>
              </a:extLst>
            </p:cNvPr>
            <p:cNvGrpSpPr/>
            <p:nvPr/>
          </p:nvGrpSpPr>
          <p:grpSpPr>
            <a:xfrm>
              <a:off x="7905334" y="4263469"/>
              <a:ext cx="1556135" cy="1522318"/>
              <a:chOff x="1317812" y="3428999"/>
              <a:chExt cx="1556135" cy="1522318"/>
            </a:xfrm>
          </p:grpSpPr>
          <p:sp>
            <p:nvSpPr>
              <p:cNvPr id="33" name="円/楕円 32">
                <a:extLst>
                  <a:ext uri="{FF2B5EF4-FFF2-40B4-BE49-F238E27FC236}">
                    <a16:creationId xmlns:a16="http://schemas.microsoft.com/office/drawing/2014/main" id="{C2DBFA96-8E5F-FC37-EBFF-5D815BC2762C}"/>
                  </a:ext>
                </a:extLst>
              </p:cNvPr>
              <p:cNvSpPr/>
              <p:nvPr/>
            </p:nvSpPr>
            <p:spPr>
              <a:xfrm>
                <a:off x="1317812" y="3429000"/>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A84C8556-1CD6-86B6-54E1-757AF93FF005}"/>
                  </a:ext>
                </a:extLst>
              </p:cNvPr>
              <p:cNvSpPr/>
              <p:nvPr/>
            </p:nvSpPr>
            <p:spPr>
              <a:xfrm>
                <a:off x="1692776" y="3428999"/>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00DEC8DB-B0D8-3C5A-C430-9F6175E94DF8}"/>
                  </a:ext>
                </a:extLst>
              </p:cNvPr>
              <p:cNvSpPr/>
              <p:nvPr/>
            </p:nvSpPr>
            <p:spPr>
              <a:xfrm>
                <a:off x="1464176" y="3953668"/>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1F98D3AD-26D7-90E1-FA5E-7CFEE4904282}"/>
                  </a:ext>
                </a:extLst>
              </p:cNvPr>
              <p:cNvSpPr/>
              <p:nvPr/>
            </p:nvSpPr>
            <p:spPr>
              <a:xfrm>
                <a:off x="2645347" y="3891955"/>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B69C3914-5FB3-F6F8-EC36-A5707C0D683F}"/>
                  </a:ext>
                </a:extLst>
              </p:cNvPr>
              <p:cNvSpPr/>
              <p:nvPr/>
            </p:nvSpPr>
            <p:spPr>
              <a:xfrm>
                <a:off x="2416747" y="4246289"/>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3CD0BCBC-B863-9DFB-5079-8CA6DDD6E5D3}"/>
                  </a:ext>
                </a:extLst>
              </p:cNvPr>
              <p:cNvSpPr/>
              <p:nvPr/>
            </p:nvSpPr>
            <p:spPr>
              <a:xfrm>
                <a:off x="2161701" y="4460602"/>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DA49E5EE-5FAC-9D4E-30C3-80D9186F7B35}"/>
                  </a:ext>
                </a:extLst>
              </p:cNvPr>
              <p:cNvSpPr/>
              <p:nvPr/>
            </p:nvSpPr>
            <p:spPr>
              <a:xfrm>
                <a:off x="2531047" y="4737004"/>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星 4 29">
              <a:extLst>
                <a:ext uri="{FF2B5EF4-FFF2-40B4-BE49-F238E27FC236}">
                  <a16:creationId xmlns:a16="http://schemas.microsoft.com/office/drawing/2014/main" id="{4DD2685B-D560-11B7-E6D8-E735B75B4049}"/>
                </a:ext>
              </a:extLst>
            </p:cNvPr>
            <p:cNvSpPr/>
            <p:nvPr/>
          </p:nvSpPr>
          <p:spPr>
            <a:xfrm rot="19492038">
              <a:off x="8594574" y="4627217"/>
              <a:ext cx="201497" cy="231154"/>
            </a:xfrm>
            <a:prstGeom prst="star4">
              <a:avLst>
                <a:gd name="adj" fmla="val 14673"/>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星 4 30">
              <a:extLst>
                <a:ext uri="{FF2B5EF4-FFF2-40B4-BE49-F238E27FC236}">
                  <a16:creationId xmlns:a16="http://schemas.microsoft.com/office/drawing/2014/main" id="{AFABEF1B-4ECB-2830-BE75-1E3ED44D1287}"/>
                </a:ext>
              </a:extLst>
            </p:cNvPr>
            <p:cNvSpPr/>
            <p:nvPr/>
          </p:nvSpPr>
          <p:spPr>
            <a:xfrm rot="19492038">
              <a:off x="8536949" y="5134782"/>
              <a:ext cx="201497" cy="231154"/>
            </a:xfrm>
            <a:prstGeom prst="star4">
              <a:avLst>
                <a:gd name="adj" fmla="val 14673"/>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a:extLst>
                <a:ext uri="{FF2B5EF4-FFF2-40B4-BE49-F238E27FC236}">
                  <a16:creationId xmlns:a16="http://schemas.microsoft.com/office/drawing/2014/main" id="{DEC729C7-1A7D-A2E9-018D-B099432C930A}"/>
                </a:ext>
              </a:extLst>
            </p:cNvPr>
            <p:cNvSpPr/>
            <p:nvPr/>
          </p:nvSpPr>
          <p:spPr>
            <a:xfrm rot="3000517">
              <a:off x="8806224" y="4431902"/>
              <a:ext cx="145482" cy="21665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下矢印 39">
            <a:extLst>
              <a:ext uri="{FF2B5EF4-FFF2-40B4-BE49-F238E27FC236}">
                <a16:creationId xmlns:a16="http://schemas.microsoft.com/office/drawing/2014/main" id="{355D8C71-EFE2-6948-684E-D866923CA805}"/>
              </a:ext>
            </a:extLst>
          </p:cNvPr>
          <p:cNvSpPr/>
          <p:nvPr/>
        </p:nvSpPr>
        <p:spPr>
          <a:xfrm rot="3000517">
            <a:off x="5588103" y="4523653"/>
            <a:ext cx="145482" cy="21665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吹き出し 40">
            <a:extLst>
              <a:ext uri="{FF2B5EF4-FFF2-40B4-BE49-F238E27FC236}">
                <a16:creationId xmlns:a16="http://schemas.microsoft.com/office/drawing/2014/main" id="{9CA24E06-1C41-C1C0-C047-95385CD5300A}"/>
              </a:ext>
            </a:extLst>
          </p:cNvPr>
          <p:cNvSpPr/>
          <p:nvPr/>
        </p:nvSpPr>
        <p:spPr>
          <a:xfrm>
            <a:off x="3658985" y="1800538"/>
            <a:ext cx="3368348" cy="1438074"/>
          </a:xfrm>
          <a:prstGeom prst="wedgeRectCallout">
            <a:avLst>
              <a:gd name="adj1" fmla="val 2426"/>
              <a:gd name="adj2" fmla="val 88440"/>
            </a:avLst>
          </a:prstGeom>
          <a:solidFill>
            <a:schemeClr val="accent1">
              <a:alpha val="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ysClr val="windowText" lastClr="000000"/>
                </a:solidFill>
              </a:rPr>
              <a:t>②</a:t>
            </a:r>
            <a:r>
              <a:rPr kumimoji="1" lang="ja-JP" altLang="en-US" sz="3600">
                <a:solidFill>
                  <a:sysClr val="windowText" lastClr="000000"/>
                </a:solidFill>
              </a:rPr>
              <a:t>クラスタの</a:t>
            </a:r>
            <a:endParaRPr kumimoji="1" lang="en-US" altLang="ja-JP" sz="3600" dirty="0">
              <a:solidFill>
                <a:sysClr val="windowText" lastClr="000000"/>
              </a:solidFill>
            </a:endParaRPr>
          </a:p>
          <a:p>
            <a:pPr algn="ctr"/>
            <a:r>
              <a:rPr kumimoji="1" lang="ja-JP" altLang="en-US" sz="3600">
                <a:solidFill>
                  <a:sysClr val="windowText" lastClr="000000"/>
                </a:solidFill>
              </a:rPr>
              <a:t>中心を計算</a:t>
            </a:r>
            <a:endParaRPr kumimoji="1" lang="en-US" altLang="ja-JP" sz="3600" dirty="0">
              <a:solidFill>
                <a:sysClr val="windowText" lastClr="000000"/>
              </a:solidFill>
            </a:endParaRPr>
          </a:p>
        </p:txBody>
      </p:sp>
      <p:grpSp>
        <p:nvGrpSpPr>
          <p:cNvPr id="42" name="グループ化 41">
            <a:extLst>
              <a:ext uri="{FF2B5EF4-FFF2-40B4-BE49-F238E27FC236}">
                <a16:creationId xmlns:a16="http://schemas.microsoft.com/office/drawing/2014/main" id="{AB3678D5-A44A-F1CE-5752-799C3EAF7CCF}"/>
              </a:ext>
            </a:extLst>
          </p:cNvPr>
          <p:cNvGrpSpPr/>
          <p:nvPr/>
        </p:nvGrpSpPr>
        <p:grpSpPr>
          <a:xfrm>
            <a:off x="9534389" y="3818589"/>
            <a:ext cx="1556135" cy="1522318"/>
            <a:chOff x="7905334" y="4263469"/>
            <a:chExt cx="1556135" cy="1522318"/>
          </a:xfrm>
        </p:grpSpPr>
        <p:grpSp>
          <p:nvGrpSpPr>
            <p:cNvPr id="43" name="グループ化 42">
              <a:extLst>
                <a:ext uri="{FF2B5EF4-FFF2-40B4-BE49-F238E27FC236}">
                  <a16:creationId xmlns:a16="http://schemas.microsoft.com/office/drawing/2014/main" id="{CC7CC207-FFE0-14D6-076A-34D66EB937A8}"/>
                </a:ext>
              </a:extLst>
            </p:cNvPr>
            <p:cNvGrpSpPr/>
            <p:nvPr/>
          </p:nvGrpSpPr>
          <p:grpSpPr>
            <a:xfrm>
              <a:off x="7905334" y="4263469"/>
              <a:ext cx="1556135" cy="1522318"/>
              <a:chOff x="1317812" y="3428999"/>
              <a:chExt cx="1556135" cy="1522318"/>
            </a:xfrm>
          </p:grpSpPr>
          <p:sp>
            <p:nvSpPr>
              <p:cNvPr id="47" name="円/楕円 46">
                <a:extLst>
                  <a:ext uri="{FF2B5EF4-FFF2-40B4-BE49-F238E27FC236}">
                    <a16:creationId xmlns:a16="http://schemas.microsoft.com/office/drawing/2014/main" id="{B31C52BF-2369-AF8D-E7F3-99DE188B6636}"/>
                  </a:ext>
                </a:extLst>
              </p:cNvPr>
              <p:cNvSpPr/>
              <p:nvPr/>
            </p:nvSpPr>
            <p:spPr>
              <a:xfrm>
                <a:off x="1317812" y="3429000"/>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C82205F7-EB5A-5A80-5853-F81AD71CE63C}"/>
                  </a:ext>
                </a:extLst>
              </p:cNvPr>
              <p:cNvSpPr/>
              <p:nvPr/>
            </p:nvSpPr>
            <p:spPr>
              <a:xfrm>
                <a:off x="1692776" y="3428999"/>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57669E79-6296-B634-6D18-9B22126164C5}"/>
                  </a:ext>
                </a:extLst>
              </p:cNvPr>
              <p:cNvSpPr/>
              <p:nvPr/>
            </p:nvSpPr>
            <p:spPr>
              <a:xfrm>
                <a:off x="1464176" y="3953668"/>
                <a:ext cx="228600" cy="21431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75D4BFEE-4C61-B6E6-34C8-576E9EB99E51}"/>
                  </a:ext>
                </a:extLst>
              </p:cNvPr>
              <p:cNvSpPr/>
              <p:nvPr/>
            </p:nvSpPr>
            <p:spPr>
              <a:xfrm>
                <a:off x="2645347" y="3891955"/>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a:extLst>
                  <a:ext uri="{FF2B5EF4-FFF2-40B4-BE49-F238E27FC236}">
                    <a16:creationId xmlns:a16="http://schemas.microsoft.com/office/drawing/2014/main" id="{F0A954EE-556B-EEF7-7E93-10EA423F1D48}"/>
                  </a:ext>
                </a:extLst>
              </p:cNvPr>
              <p:cNvSpPr/>
              <p:nvPr/>
            </p:nvSpPr>
            <p:spPr>
              <a:xfrm>
                <a:off x="2416747" y="4246289"/>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a:extLst>
                  <a:ext uri="{FF2B5EF4-FFF2-40B4-BE49-F238E27FC236}">
                    <a16:creationId xmlns:a16="http://schemas.microsoft.com/office/drawing/2014/main" id="{C1BFE675-3168-B4A1-7D4D-37CB5AF9677F}"/>
                  </a:ext>
                </a:extLst>
              </p:cNvPr>
              <p:cNvSpPr/>
              <p:nvPr/>
            </p:nvSpPr>
            <p:spPr>
              <a:xfrm>
                <a:off x="2161701" y="4460602"/>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DB7D6246-2D35-E5D1-63C9-754219037F83}"/>
                  </a:ext>
                </a:extLst>
              </p:cNvPr>
              <p:cNvSpPr/>
              <p:nvPr/>
            </p:nvSpPr>
            <p:spPr>
              <a:xfrm>
                <a:off x="2531047" y="4737004"/>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星 4 43">
              <a:extLst>
                <a:ext uri="{FF2B5EF4-FFF2-40B4-BE49-F238E27FC236}">
                  <a16:creationId xmlns:a16="http://schemas.microsoft.com/office/drawing/2014/main" id="{5DF45D45-5346-9603-D7DA-23C1D7F662F6}"/>
                </a:ext>
              </a:extLst>
            </p:cNvPr>
            <p:cNvSpPr/>
            <p:nvPr/>
          </p:nvSpPr>
          <p:spPr>
            <a:xfrm rot="19492038">
              <a:off x="8113238" y="4514705"/>
              <a:ext cx="201497" cy="231154"/>
            </a:xfrm>
            <a:prstGeom prst="star4">
              <a:avLst>
                <a:gd name="adj" fmla="val 14673"/>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星 4 44">
              <a:extLst>
                <a:ext uri="{FF2B5EF4-FFF2-40B4-BE49-F238E27FC236}">
                  <a16:creationId xmlns:a16="http://schemas.microsoft.com/office/drawing/2014/main" id="{089DC498-D8E4-598A-4D16-1DB4C8CE4601}"/>
                </a:ext>
              </a:extLst>
            </p:cNvPr>
            <p:cNvSpPr/>
            <p:nvPr/>
          </p:nvSpPr>
          <p:spPr>
            <a:xfrm rot="19492038">
              <a:off x="9173653" y="5179495"/>
              <a:ext cx="201497" cy="231154"/>
            </a:xfrm>
            <a:prstGeom prst="star4">
              <a:avLst>
                <a:gd name="adj" fmla="val 14673"/>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フリーフォーム 54">
            <a:extLst>
              <a:ext uri="{FF2B5EF4-FFF2-40B4-BE49-F238E27FC236}">
                <a16:creationId xmlns:a16="http://schemas.microsoft.com/office/drawing/2014/main" id="{73C414F7-5E9A-B80B-3E02-B115B29F7868}"/>
              </a:ext>
            </a:extLst>
          </p:cNvPr>
          <p:cNvSpPr/>
          <p:nvPr/>
        </p:nvSpPr>
        <p:spPr>
          <a:xfrm>
            <a:off x="7154637" y="1507817"/>
            <a:ext cx="543096" cy="5050170"/>
          </a:xfrm>
          <a:custGeom>
            <a:avLst/>
            <a:gdLst>
              <a:gd name="connsiteX0" fmla="*/ 371793 w 543096"/>
              <a:gd name="connsiteY0" fmla="*/ 0 h 5050170"/>
              <a:gd name="connsiteX1" fmla="*/ 200971 w 543096"/>
              <a:gd name="connsiteY1" fmla="*/ 221063 h 5050170"/>
              <a:gd name="connsiteX2" fmla="*/ 512470 w 543096"/>
              <a:gd name="connsiteY2" fmla="*/ 482321 h 5050170"/>
              <a:gd name="connsiteX3" fmla="*/ 120584 w 543096"/>
              <a:gd name="connsiteY3" fmla="*/ 984738 h 5050170"/>
              <a:gd name="connsiteX4" fmla="*/ 542615 w 543096"/>
              <a:gd name="connsiteY4" fmla="*/ 1125415 h 5050170"/>
              <a:gd name="connsiteX5" fmla="*/ 170826 w 543096"/>
              <a:gd name="connsiteY5" fmla="*/ 1426866 h 5050170"/>
              <a:gd name="connsiteX6" fmla="*/ 542615 w 543096"/>
              <a:gd name="connsiteY6" fmla="*/ 1718268 h 5050170"/>
              <a:gd name="connsiteX7" fmla="*/ 190923 w 543096"/>
              <a:gd name="connsiteY7" fmla="*/ 1999622 h 5050170"/>
              <a:gd name="connsiteX8" fmla="*/ 542615 w 543096"/>
              <a:gd name="connsiteY8" fmla="*/ 2260879 h 5050170"/>
              <a:gd name="connsiteX9" fmla="*/ 120584 w 543096"/>
              <a:gd name="connsiteY9" fmla="*/ 2612571 h 5050170"/>
              <a:gd name="connsiteX10" fmla="*/ 482325 w 543096"/>
              <a:gd name="connsiteY10" fmla="*/ 2903973 h 5050170"/>
              <a:gd name="connsiteX11" fmla="*/ 4 w 543096"/>
              <a:gd name="connsiteY11" fmla="*/ 3205424 h 5050170"/>
              <a:gd name="connsiteX12" fmla="*/ 492373 w 543096"/>
              <a:gd name="connsiteY12" fmla="*/ 3476729 h 5050170"/>
              <a:gd name="connsiteX13" fmla="*/ 100487 w 543096"/>
              <a:gd name="connsiteY13" fmla="*/ 3657600 h 5050170"/>
              <a:gd name="connsiteX14" fmla="*/ 442131 w 543096"/>
              <a:gd name="connsiteY14" fmla="*/ 3828422 h 5050170"/>
              <a:gd name="connsiteX15" fmla="*/ 70342 w 543096"/>
              <a:gd name="connsiteY15" fmla="*/ 4099727 h 5050170"/>
              <a:gd name="connsiteX16" fmla="*/ 502422 w 543096"/>
              <a:gd name="connsiteY16" fmla="*/ 4330839 h 5050170"/>
              <a:gd name="connsiteX17" fmla="*/ 60294 w 543096"/>
              <a:gd name="connsiteY17" fmla="*/ 4662435 h 5050170"/>
              <a:gd name="connsiteX18" fmla="*/ 542615 w 543096"/>
              <a:gd name="connsiteY18" fmla="*/ 4742822 h 5050170"/>
              <a:gd name="connsiteX19" fmla="*/ 150729 w 543096"/>
              <a:gd name="connsiteY19" fmla="*/ 5034224 h 5050170"/>
              <a:gd name="connsiteX20" fmla="*/ 160778 w 543096"/>
              <a:gd name="connsiteY20" fmla="*/ 5014127 h 5050170"/>
              <a:gd name="connsiteX21" fmla="*/ 160778 w 543096"/>
              <a:gd name="connsiteY21" fmla="*/ 5014127 h 505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3096" h="5050170">
                <a:moveTo>
                  <a:pt x="371793" y="0"/>
                </a:moveTo>
                <a:cubicBezTo>
                  <a:pt x="274659" y="70338"/>
                  <a:pt x="177525" y="140676"/>
                  <a:pt x="200971" y="221063"/>
                </a:cubicBezTo>
                <a:cubicBezTo>
                  <a:pt x="224417" y="301450"/>
                  <a:pt x="525868" y="355042"/>
                  <a:pt x="512470" y="482321"/>
                </a:cubicBezTo>
                <a:cubicBezTo>
                  <a:pt x="499072" y="609600"/>
                  <a:pt x="115560" y="877556"/>
                  <a:pt x="120584" y="984738"/>
                </a:cubicBezTo>
                <a:cubicBezTo>
                  <a:pt x="125608" y="1091920"/>
                  <a:pt x="534241" y="1051727"/>
                  <a:pt x="542615" y="1125415"/>
                </a:cubicBezTo>
                <a:cubicBezTo>
                  <a:pt x="550989" y="1199103"/>
                  <a:pt x="170826" y="1328057"/>
                  <a:pt x="170826" y="1426866"/>
                </a:cubicBezTo>
                <a:cubicBezTo>
                  <a:pt x="170826" y="1525675"/>
                  <a:pt x="539265" y="1622809"/>
                  <a:pt x="542615" y="1718268"/>
                </a:cubicBezTo>
                <a:cubicBezTo>
                  <a:pt x="545965" y="1813727"/>
                  <a:pt x="190923" y="1909187"/>
                  <a:pt x="190923" y="1999622"/>
                </a:cubicBezTo>
                <a:cubicBezTo>
                  <a:pt x="190923" y="2090057"/>
                  <a:pt x="554338" y="2158721"/>
                  <a:pt x="542615" y="2260879"/>
                </a:cubicBezTo>
                <a:cubicBezTo>
                  <a:pt x="530892" y="2363037"/>
                  <a:pt x="130632" y="2505389"/>
                  <a:pt x="120584" y="2612571"/>
                </a:cubicBezTo>
                <a:cubicBezTo>
                  <a:pt x="110536" y="2719753"/>
                  <a:pt x="502422" y="2805164"/>
                  <a:pt x="482325" y="2903973"/>
                </a:cubicBezTo>
                <a:cubicBezTo>
                  <a:pt x="462228" y="3002782"/>
                  <a:pt x="-1671" y="3109965"/>
                  <a:pt x="4" y="3205424"/>
                </a:cubicBezTo>
                <a:cubicBezTo>
                  <a:pt x="1679" y="3300883"/>
                  <a:pt x="475626" y="3401366"/>
                  <a:pt x="492373" y="3476729"/>
                </a:cubicBezTo>
                <a:cubicBezTo>
                  <a:pt x="509120" y="3552092"/>
                  <a:pt x="108861" y="3598985"/>
                  <a:pt x="100487" y="3657600"/>
                </a:cubicBezTo>
                <a:cubicBezTo>
                  <a:pt x="92113" y="3716216"/>
                  <a:pt x="447155" y="3754734"/>
                  <a:pt x="442131" y="3828422"/>
                </a:cubicBezTo>
                <a:cubicBezTo>
                  <a:pt x="437107" y="3902110"/>
                  <a:pt x="60294" y="4015991"/>
                  <a:pt x="70342" y="4099727"/>
                </a:cubicBezTo>
                <a:cubicBezTo>
                  <a:pt x="80390" y="4183463"/>
                  <a:pt x="504097" y="4237054"/>
                  <a:pt x="502422" y="4330839"/>
                </a:cubicBezTo>
                <a:cubicBezTo>
                  <a:pt x="500747" y="4424624"/>
                  <a:pt x="53595" y="4593771"/>
                  <a:pt x="60294" y="4662435"/>
                </a:cubicBezTo>
                <a:cubicBezTo>
                  <a:pt x="66993" y="4731099"/>
                  <a:pt x="527543" y="4680857"/>
                  <a:pt x="542615" y="4742822"/>
                </a:cubicBezTo>
                <a:cubicBezTo>
                  <a:pt x="557688" y="4804787"/>
                  <a:pt x="214368" y="4989007"/>
                  <a:pt x="150729" y="5034224"/>
                </a:cubicBezTo>
                <a:cubicBezTo>
                  <a:pt x="87089" y="5079442"/>
                  <a:pt x="160778" y="5014127"/>
                  <a:pt x="160778" y="5014127"/>
                </a:cubicBezTo>
                <a:lnTo>
                  <a:pt x="160778" y="5014127"/>
                </a:lnTo>
              </a:path>
            </a:pathLst>
          </a:custGeom>
          <a:noFill/>
          <a:ln w="44450">
            <a:solidFill>
              <a:schemeClr val="tx1">
                <a:alpha val="6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吹き出し 55">
            <a:extLst>
              <a:ext uri="{FF2B5EF4-FFF2-40B4-BE49-F238E27FC236}">
                <a16:creationId xmlns:a16="http://schemas.microsoft.com/office/drawing/2014/main" id="{CF210E42-7904-FD15-F530-57CD66D7D70A}"/>
              </a:ext>
            </a:extLst>
          </p:cNvPr>
          <p:cNvSpPr/>
          <p:nvPr/>
        </p:nvSpPr>
        <p:spPr>
          <a:xfrm>
            <a:off x="7811998" y="1805781"/>
            <a:ext cx="4359899" cy="1438074"/>
          </a:xfrm>
          <a:prstGeom prst="wedgeRectCallout">
            <a:avLst>
              <a:gd name="adj1" fmla="val 12574"/>
              <a:gd name="adj2" fmla="val 82479"/>
            </a:avLst>
          </a:prstGeom>
          <a:solidFill>
            <a:schemeClr val="accent1">
              <a:alpha val="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ysClr val="windowText" lastClr="000000"/>
                </a:solidFill>
              </a:rPr>
              <a:t>②</a:t>
            </a:r>
            <a:r>
              <a:rPr kumimoji="1" lang="ja-JP" altLang="en-US" sz="3600">
                <a:solidFill>
                  <a:sysClr val="windowText" lastClr="000000"/>
                </a:solidFill>
              </a:rPr>
              <a:t>と</a:t>
            </a:r>
            <a:r>
              <a:rPr kumimoji="1" lang="en-US" altLang="ja-JP" sz="3600" dirty="0">
                <a:solidFill>
                  <a:sysClr val="windowText" lastClr="000000"/>
                </a:solidFill>
              </a:rPr>
              <a:t>③</a:t>
            </a:r>
            <a:r>
              <a:rPr kumimoji="1" lang="ja-JP" altLang="en-US" sz="3600">
                <a:solidFill>
                  <a:sysClr val="windowText" lastClr="000000"/>
                </a:solidFill>
              </a:rPr>
              <a:t>を繰り返して</a:t>
            </a:r>
            <a:endParaRPr kumimoji="1" lang="en-US" altLang="ja-JP" sz="3600" dirty="0">
              <a:solidFill>
                <a:sysClr val="windowText" lastClr="000000"/>
              </a:solidFill>
            </a:endParaRPr>
          </a:p>
          <a:p>
            <a:pPr algn="ctr"/>
            <a:r>
              <a:rPr kumimoji="1" lang="ja-JP" altLang="en-US" sz="3600">
                <a:solidFill>
                  <a:sysClr val="windowText" lastClr="000000"/>
                </a:solidFill>
              </a:rPr>
              <a:t>クラスタリング完了</a:t>
            </a:r>
            <a:endParaRPr kumimoji="1" lang="en-US" altLang="ja-JP" sz="3600" dirty="0">
              <a:solidFill>
                <a:sysClr val="windowText" lastClr="000000"/>
              </a:solidFill>
            </a:endParaRPr>
          </a:p>
        </p:txBody>
      </p:sp>
      <p:sp>
        <p:nvSpPr>
          <p:cNvPr id="3" name="スライド番号プレースホルダー 2">
            <a:extLst>
              <a:ext uri="{FF2B5EF4-FFF2-40B4-BE49-F238E27FC236}">
                <a16:creationId xmlns:a16="http://schemas.microsoft.com/office/drawing/2014/main" id="{0872C281-1A0E-ACF5-F506-55CF191C0C80}"/>
              </a:ext>
            </a:extLst>
          </p:cNvPr>
          <p:cNvSpPr>
            <a:spLocks noGrp="1"/>
          </p:cNvSpPr>
          <p:nvPr>
            <p:ph type="sldNum" sz="quarter" idx="12"/>
          </p:nvPr>
        </p:nvSpPr>
        <p:spPr/>
        <p:txBody>
          <a:bodyPr/>
          <a:lstStyle/>
          <a:p>
            <a:fld id="{4FAB73BC-B049-4115-A692-8D63A059BFB8}" type="slidenum">
              <a:rPr lang="en-US" smtClean="0"/>
              <a:t>56</a:t>
            </a:fld>
            <a:endParaRPr lang="en-US"/>
          </a:p>
        </p:txBody>
      </p:sp>
    </p:spTree>
    <p:extLst>
      <p:ext uri="{BB962C8B-B14F-4D97-AF65-F5344CB8AC3E}">
        <p14:creationId xmlns:p14="http://schemas.microsoft.com/office/powerpoint/2010/main" val="57337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B1DED1-F524-D9F2-48D7-CCE1F6C55470}"/>
              </a:ext>
            </a:extLst>
          </p:cNvPr>
          <p:cNvSpPr txBox="1"/>
          <p:nvPr/>
        </p:nvSpPr>
        <p:spPr>
          <a:xfrm>
            <a:off x="354539" y="2062785"/>
            <a:ext cx="10028707" cy="1569660"/>
          </a:xfrm>
          <a:prstGeom prst="rect">
            <a:avLst/>
          </a:prstGeom>
          <a:noFill/>
        </p:spPr>
        <p:txBody>
          <a:bodyPr wrap="none" rtlCol="0">
            <a:spAutoFit/>
          </a:bodyPr>
          <a:lstStyle/>
          <a:p>
            <a:r>
              <a:rPr kumimoji="1" lang="en-US" altLang="ja-JP" sz="4800" dirty="0"/>
              <a:t>①</a:t>
            </a:r>
            <a:r>
              <a:rPr kumimoji="1" lang="ja-JP" altLang="en-US" sz="4800"/>
              <a:t>最適な結果が得られるとは限らない</a:t>
            </a:r>
            <a:endParaRPr kumimoji="1" lang="en-US" altLang="ja-JP" sz="4800" dirty="0"/>
          </a:p>
          <a:p>
            <a:r>
              <a:rPr kumimoji="1" lang="ja-JP" altLang="en-US" sz="4800"/>
              <a:t>　　（局所解）</a:t>
            </a:r>
          </a:p>
        </p:txBody>
      </p:sp>
      <p:sp>
        <p:nvSpPr>
          <p:cNvPr id="3" name="テキスト ボックス 2">
            <a:extLst>
              <a:ext uri="{FF2B5EF4-FFF2-40B4-BE49-F238E27FC236}">
                <a16:creationId xmlns:a16="http://schemas.microsoft.com/office/drawing/2014/main" id="{B69BAB3B-4A1B-018A-C1DD-1C85F1A348FB}"/>
              </a:ext>
            </a:extLst>
          </p:cNvPr>
          <p:cNvSpPr txBox="1"/>
          <p:nvPr/>
        </p:nvSpPr>
        <p:spPr>
          <a:xfrm>
            <a:off x="354539" y="4352661"/>
            <a:ext cx="9504525" cy="923330"/>
          </a:xfrm>
          <a:prstGeom prst="rect">
            <a:avLst/>
          </a:prstGeom>
          <a:noFill/>
        </p:spPr>
        <p:txBody>
          <a:bodyPr wrap="none" rtlCol="0">
            <a:spAutoFit/>
          </a:bodyPr>
          <a:lstStyle/>
          <a:p>
            <a:r>
              <a:rPr kumimoji="1" lang="en-US" altLang="ja-JP" sz="4400" dirty="0"/>
              <a:t>②</a:t>
            </a:r>
            <a:r>
              <a:rPr kumimoji="1" lang="en-US" altLang="ja-JP" sz="5400" b="1" dirty="0"/>
              <a:t>K</a:t>
            </a:r>
            <a:r>
              <a:rPr kumimoji="1" lang="ja-JP" altLang="en-US" sz="4400"/>
              <a:t>（クラスタ数）の決め方がとても重要</a:t>
            </a:r>
          </a:p>
        </p:txBody>
      </p:sp>
      <p:sp>
        <p:nvSpPr>
          <p:cNvPr id="4" name="テキスト ボックス 3">
            <a:extLst>
              <a:ext uri="{FF2B5EF4-FFF2-40B4-BE49-F238E27FC236}">
                <a16:creationId xmlns:a16="http://schemas.microsoft.com/office/drawing/2014/main" id="{F5360A36-5EBC-3FB6-89CC-62F5D7E65D64}"/>
              </a:ext>
            </a:extLst>
          </p:cNvPr>
          <p:cNvSpPr txBox="1"/>
          <p:nvPr/>
        </p:nvSpPr>
        <p:spPr>
          <a:xfrm>
            <a:off x="254389" y="0"/>
            <a:ext cx="6538970" cy="1200329"/>
          </a:xfrm>
          <a:prstGeom prst="rect">
            <a:avLst/>
          </a:prstGeom>
          <a:noFill/>
        </p:spPr>
        <p:txBody>
          <a:bodyPr wrap="none" rtlCol="0">
            <a:spAutoFit/>
          </a:bodyPr>
          <a:lstStyle/>
          <a:p>
            <a:r>
              <a:rPr kumimoji="1" lang="en-US" altLang="ja-JP" sz="7200" b="1" dirty="0"/>
              <a:t>k-means</a:t>
            </a:r>
            <a:r>
              <a:rPr kumimoji="1" lang="ja-JP" altLang="en-US" sz="6000"/>
              <a:t>の注意点</a:t>
            </a:r>
            <a:endParaRPr kumimoji="1" lang="en-US" altLang="ja-JP" sz="6000" dirty="0"/>
          </a:p>
        </p:txBody>
      </p:sp>
      <p:sp>
        <p:nvSpPr>
          <p:cNvPr id="5" name="スライド番号プレースホルダー 4">
            <a:extLst>
              <a:ext uri="{FF2B5EF4-FFF2-40B4-BE49-F238E27FC236}">
                <a16:creationId xmlns:a16="http://schemas.microsoft.com/office/drawing/2014/main" id="{20C9F5E3-3441-B5A8-9598-9137701F5931}"/>
              </a:ext>
            </a:extLst>
          </p:cNvPr>
          <p:cNvSpPr>
            <a:spLocks noGrp="1"/>
          </p:cNvSpPr>
          <p:nvPr>
            <p:ph type="sldNum" sz="quarter" idx="12"/>
          </p:nvPr>
        </p:nvSpPr>
        <p:spPr/>
        <p:txBody>
          <a:bodyPr/>
          <a:lstStyle/>
          <a:p>
            <a:fld id="{4FAB73BC-B049-4115-A692-8D63A059BFB8}" type="slidenum">
              <a:rPr lang="en-US" smtClean="0"/>
              <a:t>57</a:t>
            </a:fld>
            <a:endParaRPr lang="en-US"/>
          </a:p>
        </p:txBody>
      </p:sp>
    </p:spTree>
    <p:extLst>
      <p:ext uri="{BB962C8B-B14F-4D97-AF65-F5344CB8AC3E}">
        <p14:creationId xmlns:p14="http://schemas.microsoft.com/office/powerpoint/2010/main" val="3037574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8C71515-876E-665E-BBA0-37BF5D6A8069}"/>
              </a:ext>
            </a:extLst>
          </p:cNvPr>
          <p:cNvSpPr txBox="1"/>
          <p:nvPr/>
        </p:nvSpPr>
        <p:spPr>
          <a:xfrm>
            <a:off x="242888" y="200025"/>
            <a:ext cx="2031325" cy="830997"/>
          </a:xfrm>
          <a:prstGeom prst="rect">
            <a:avLst/>
          </a:prstGeom>
          <a:noFill/>
        </p:spPr>
        <p:txBody>
          <a:bodyPr wrap="none" rtlCol="0">
            <a:spAutoFit/>
          </a:bodyPr>
          <a:lstStyle/>
          <a:p>
            <a:r>
              <a:rPr kumimoji="1" lang="ja-JP" altLang="en-US" sz="4800"/>
              <a:t>解決策</a:t>
            </a:r>
            <a:endParaRPr kumimoji="1" lang="en-US" altLang="ja-JP" sz="4800" dirty="0"/>
          </a:p>
        </p:txBody>
      </p:sp>
      <p:sp>
        <p:nvSpPr>
          <p:cNvPr id="4" name="テキスト ボックス 3">
            <a:extLst>
              <a:ext uri="{FF2B5EF4-FFF2-40B4-BE49-F238E27FC236}">
                <a16:creationId xmlns:a16="http://schemas.microsoft.com/office/drawing/2014/main" id="{BDF96A22-6B4E-A4B4-0B97-92F80BF41C8C}"/>
              </a:ext>
            </a:extLst>
          </p:cNvPr>
          <p:cNvSpPr txBox="1"/>
          <p:nvPr/>
        </p:nvSpPr>
        <p:spPr>
          <a:xfrm>
            <a:off x="242888" y="1505518"/>
            <a:ext cx="7366119" cy="2423933"/>
          </a:xfrm>
          <a:prstGeom prst="rect">
            <a:avLst/>
          </a:prstGeom>
          <a:noFill/>
        </p:spPr>
        <p:txBody>
          <a:bodyPr wrap="none" rtlCol="0">
            <a:spAutoFit/>
          </a:bodyPr>
          <a:lstStyle/>
          <a:p>
            <a:pPr>
              <a:lnSpc>
                <a:spcPct val="150000"/>
              </a:lnSpc>
            </a:pPr>
            <a:r>
              <a:rPr kumimoji="1" lang="en-US" altLang="ja-JP" sz="4000" dirty="0"/>
              <a:t>①</a:t>
            </a:r>
            <a:r>
              <a:rPr kumimoji="1" lang="ja-JP" altLang="en-US" sz="4000"/>
              <a:t>最適な結果に近づけるために</a:t>
            </a:r>
            <a:endParaRPr kumimoji="1" lang="en-US" altLang="ja-JP" sz="4000" dirty="0"/>
          </a:p>
          <a:p>
            <a:pPr>
              <a:lnSpc>
                <a:spcPct val="150000"/>
              </a:lnSpc>
            </a:pPr>
            <a:r>
              <a:rPr kumimoji="1" lang="ja-JP" altLang="en-US" sz="3200"/>
              <a:t>　</a:t>
            </a:r>
            <a:r>
              <a:rPr kumimoji="1" lang="ja-JP" altLang="en-US" sz="3200" u="sng"/>
              <a:t>複数回試行</a:t>
            </a:r>
            <a:r>
              <a:rPr kumimoji="1" lang="ja-JP" altLang="en-US" sz="3200"/>
              <a:t>を行って</a:t>
            </a:r>
            <a:endParaRPr kumimoji="1" lang="en-US" altLang="ja-JP" sz="3200" dirty="0"/>
          </a:p>
          <a:p>
            <a:pPr>
              <a:lnSpc>
                <a:spcPct val="150000"/>
              </a:lnSpc>
            </a:pPr>
            <a:r>
              <a:rPr kumimoji="1" lang="ja-JP" altLang="en-US" sz="3200"/>
              <a:t>　最も</a:t>
            </a:r>
            <a:r>
              <a:rPr kumimoji="1" lang="ja-JP" altLang="en-US" sz="3200">
                <a:solidFill>
                  <a:srgbClr val="FF0000"/>
                </a:solidFill>
              </a:rPr>
              <a:t>分散の合計が少ないもの</a:t>
            </a:r>
            <a:r>
              <a:rPr kumimoji="1" lang="ja-JP" altLang="en-US" sz="3200"/>
              <a:t>を採用</a:t>
            </a:r>
          </a:p>
        </p:txBody>
      </p:sp>
      <p:sp>
        <p:nvSpPr>
          <p:cNvPr id="2" name="スライド番号プレースホルダー 1">
            <a:extLst>
              <a:ext uri="{FF2B5EF4-FFF2-40B4-BE49-F238E27FC236}">
                <a16:creationId xmlns:a16="http://schemas.microsoft.com/office/drawing/2014/main" id="{8E44EF3B-C259-FA83-C8B7-A755EAD8D5F9}"/>
              </a:ext>
            </a:extLst>
          </p:cNvPr>
          <p:cNvSpPr>
            <a:spLocks noGrp="1"/>
          </p:cNvSpPr>
          <p:nvPr>
            <p:ph type="sldNum" sz="quarter" idx="12"/>
          </p:nvPr>
        </p:nvSpPr>
        <p:spPr/>
        <p:txBody>
          <a:bodyPr/>
          <a:lstStyle/>
          <a:p>
            <a:fld id="{4FAB73BC-B049-4115-A692-8D63A059BFB8}" type="slidenum">
              <a:rPr lang="en-US" smtClean="0"/>
              <a:t>58</a:t>
            </a:fld>
            <a:endParaRPr lang="en-US"/>
          </a:p>
        </p:txBody>
      </p:sp>
      <p:sp>
        <p:nvSpPr>
          <p:cNvPr id="5" name="テキスト ボックス 4">
            <a:extLst>
              <a:ext uri="{FF2B5EF4-FFF2-40B4-BE49-F238E27FC236}">
                <a16:creationId xmlns:a16="http://schemas.microsoft.com/office/drawing/2014/main" id="{1FB30270-EC99-9920-5EC7-A97A5DC9EFD1}"/>
              </a:ext>
            </a:extLst>
          </p:cNvPr>
          <p:cNvSpPr txBox="1"/>
          <p:nvPr/>
        </p:nvSpPr>
        <p:spPr>
          <a:xfrm>
            <a:off x="242888" y="4403947"/>
            <a:ext cx="9212778" cy="1685270"/>
          </a:xfrm>
          <a:prstGeom prst="rect">
            <a:avLst/>
          </a:prstGeom>
          <a:noFill/>
        </p:spPr>
        <p:txBody>
          <a:bodyPr wrap="none" rtlCol="0">
            <a:spAutoFit/>
          </a:bodyPr>
          <a:lstStyle/>
          <a:p>
            <a:pPr>
              <a:lnSpc>
                <a:spcPct val="150000"/>
              </a:lnSpc>
            </a:pPr>
            <a:r>
              <a:rPr kumimoji="1" lang="en-US" altLang="ja-JP" sz="4000" dirty="0"/>
              <a:t>②K</a:t>
            </a:r>
            <a:r>
              <a:rPr kumimoji="1" lang="ja-JP" altLang="en-US" sz="4000"/>
              <a:t>を決めるために</a:t>
            </a:r>
            <a:endParaRPr kumimoji="1" lang="en-US" altLang="ja-JP" sz="4000" dirty="0"/>
          </a:p>
          <a:p>
            <a:pPr>
              <a:lnSpc>
                <a:spcPct val="150000"/>
              </a:lnSpc>
            </a:pPr>
            <a:r>
              <a:rPr kumimoji="1" lang="ja-JP" altLang="en-US" sz="3200"/>
              <a:t>　データの性質等の観点から</a:t>
            </a:r>
            <a:r>
              <a:rPr kumimoji="1" lang="ja-JP" altLang="en-US" sz="3200">
                <a:solidFill>
                  <a:srgbClr val="FF0000"/>
                </a:solidFill>
              </a:rPr>
              <a:t>仮説を立てて</a:t>
            </a:r>
            <a:r>
              <a:rPr kumimoji="1" lang="ja-JP" altLang="en-US" sz="3200"/>
              <a:t>決める</a:t>
            </a:r>
          </a:p>
        </p:txBody>
      </p:sp>
    </p:spTree>
    <p:extLst>
      <p:ext uri="{BB962C8B-B14F-4D97-AF65-F5344CB8AC3E}">
        <p14:creationId xmlns:p14="http://schemas.microsoft.com/office/powerpoint/2010/main" val="3227552696"/>
      </p:ext>
    </p:extLst>
  </p:cSld>
  <p:clrMapOvr>
    <a:masterClrMapping/>
  </p:clrMapOvr>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E01DBBF-2D28-C5CD-0931-85ABFDC40468}"/>
              </a:ext>
            </a:extLst>
          </p:cNvPr>
          <p:cNvSpPr txBox="1"/>
          <p:nvPr/>
        </p:nvSpPr>
        <p:spPr>
          <a:xfrm>
            <a:off x="242888" y="114300"/>
            <a:ext cx="8715848" cy="1015663"/>
          </a:xfrm>
          <a:prstGeom prst="rect">
            <a:avLst/>
          </a:prstGeom>
          <a:noFill/>
        </p:spPr>
        <p:txBody>
          <a:bodyPr wrap="none" rtlCol="0">
            <a:spAutoFit/>
          </a:bodyPr>
          <a:lstStyle/>
          <a:p>
            <a:r>
              <a:rPr kumimoji="1" lang="en-US" altLang="ja-JP" sz="4800" dirty="0"/>
              <a:t>②</a:t>
            </a:r>
            <a:r>
              <a:rPr kumimoji="1" lang="ja-JP" altLang="en-US" sz="4800"/>
              <a:t>それでも</a:t>
            </a:r>
            <a:r>
              <a:rPr kumimoji="1" lang="en-US" altLang="ja-JP" sz="6000" dirty="0"/>
              <a:t>K</a:t>
            </a:r>
            <a:r>
              <a:rPr kumimoji="1" lang="ja-JP" altLang="en-US" sz="4800"/>
              <a:t>を決められない時は</a:t>
            </a:r>
            <a:endParaRPr kumimoji="1" lang="en-US" altLang="ja-JP" sz="4800" dirty="0"/>
          </a:p>
        </p:txBody>
      </p:sp>
      <p:sp>
        <p:nvSpPr>
          <p:cNvPr id="3" name="テキスト ボックス 2">
            <a:extLst>
              <a:ext uri="{FF2B5EF4-FFF2-40B4-BE49-F238E27FC236}">
                <a16:creationId xmlns:a16="http://schemas.microsoft.com/office/drawing/2014/main" id="{C5B3CCC1-8401-B9A9-7126-81CD64E27DC1}"/>
              </a:ext>
            </a:extLst>
          </p:cNvPr>
          <p:cNvSpPr txBox="1"/>
          <p:nvPr/>
        </p:nvSpPr>
        <p:spPr>
          <a:xfrm>
            <a:off x="-55671" y="1817135"/>
            <a:ext cx="5545108" cy="1015663"/>
          </a:xfrm>
          <a:prstGeom prst="rect">
            <a:avLst/>
          </a:prstGeom>
          <a:noFill/>
        </p:spPr>
        <p:txBody>
          <a:bodyPr wrap="none" rtlCol="0">
            <a:spAutoFit/>
          </a:bodyPr>
          <a:lstStyle/>
          <a:p>
            <a:r>
              <a:rPr kumimoji="1" lang="en-US" altLang="ja-JP" sz="6000" b="1" dirty="0"/>
              <a:t>Elbow method</a:t>
            </a:r>
            <a:endParaRPr kumimoji="1" lang="ja-JP" altLang="en-US" sz="6000" b="1"/>
          </a:p>
        </p:txBody>
      </p:sp>
      <p:grpSp>
        <p:nvGrpSpPr>
          <p:cNvPr id="36" name="グループ化 35">
            <a:extLst>
              <a:ext uri="{FF2B5EF4-FFF2-40B4-BE49-F238E27FC236}">
                <a16:creationId xmlns:a16="http://schemas.microsoft.com/office/drawing/2014/main" id="{49A7E94D-E5B4-E5B8-6CEC-C77CEA1628D9}"/>
              </a:ext>
            </a:extLst>
          </p:cNvPr>
          <p:cNvGrpSpPr/>
          <p:nvPr/>
        </p:nvGrpSpPr>
        <p:grpSpPr>
          <a:xfrm>
            <a:off x="5417967" y="1443039"/>
            <a:ext cx="6554958" cy="5300662"/>
            <a:chOff x="5417967" y="1443039"/>
            <a:chExt cx="6554958" cy="5300662"/>
          </a:xfrm>
        </p:grpSpPr>
        <p:sp>
          <p:nvSpPr>
            <p:cNvPr id="5" name="正方形/長方形 4">
              <a:extLst>
                <a:ext uri="{FF2B5EF4-FFF2-40B4-BE49-F238E27FC236}">
                  <a16:creationId xmlns:a16="http://schemas.microsoft.com/office/drawing/2014/main" id="{DA408AA1-083F-ABE4-49F7-C513F257F365}"/>
                </a:ext>
              </a:extLst>
            </p:cNvPr>
            <p:cNvSpPr/>
            <p:nvPr/>
          </p:nvSpPr>
          <p:spPr>
            <a:xfrm>
              <a:off x="5417967" y="1443039"/>
              <a:ext cx="6554958" cy="530066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ABF4534C-6EC2-E7FD-0E5E-A9EA5122647D}"/>
                </a:ext>
              </a:extLst>
            </p:cNvPr>
            <p:cNvCxnSpPr/>
            <p:nvPr/>
          </p:nvCxnSpPr>
          <p:spPr>
            <a:xfrm>
              <a:off x="5698638" y="6288949"/>
              <a:ext cx="60441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4A7F309D-370D-68B3-7BC3-C26297FFBA4A}"/>
                </a:ext>
              </a:extLst>
            </p:cNvPr>
            <p:cNvCxnSpPr/>
            <p:nvPr/>
          </p:nvCxnSpPr>
          <p:spPr>
            <a:xfrm flipV="1">
              <a:off x="6039155" y="1589030"/>
              <a:ext cx="0" cy="515467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9FDB84E-7ACB-62A5-DC5D-C790B5D61FC0}"/>
                </a:ext>
              </a:extLst>
            </p:cNvPr>
            <p:cNvSpPr txBox="1"/>
            <p:nvPr/>
          </p:nvSpPr>
          <p:spPr>
            <a:xfrm>
              <a:off x="6100715" y="1508209"/>
              <a:ext cx="1005403" cy="617853"/>
            </a:xfrm>
            <a:prstGeom prst="rect">
              <a:avLst/>
            </a:prstGeom>
            <a:noFill/>
          </p:spPr>
          <p:txBody>
            <a:bodyPr wrap="none" rtlCol="0">
              <a:spAutoFit/>
            </a:bodyPr>
            <a:lstStyle/>
            <a:p>
              <a:r>
                <a:rPr kumimoji="1" lang="ja-JP" altLang="en-US" sz="3200"/>
                <a:t>損失</a:t>
              </a:r>
            </a:p>
          </p:txBody>
        </p:sp>
        <p:sp>
          <p:nvSpPr>
            <p:cNvPr id="18" name="テキスト ボックス 17">
              <a:extLst>
                <a:ext uri="{FF2B5EF4-FFF2-40B4-BE49-F238E27FC236}">
                  <a16:creationId xmlns:a16="http://schemas.microsoft.com/office/drawing/2014/main" id="{6883CB24-4EE9-9370-C34C-67C9293806B7}"/>
                </a:ext>
              </a:extLst>
            </p:cNvPr>
            <p:cNvSpPr txBox="1"/>
            <p:nvPr/>
          </p:nvSpPr>
          <p:spPr>
            <a:xfrm>
              <a:off x="11329104" y="5561535"/>
              <a:ext cx="468398" cy="747928"/>
            </a:xfrm>
            <a:prstGeom prst="rect">
              <a:avLst/>
            </a:prstGeom>
            <a:noFill/>
          </p:spPr>
          <p:txBody>
            <a:bodyPr wrap="none" rtlCol="0">
              <a:spAutoFit/>
            </a:bodyPr>
            <a:lstStyle/>
            <a:p>
              <a:r>
                <a:rPr kumimoji="1" lang="en-US" altLang="ja-JP" sz="4000" dirty="0"/>
                <a:t>K</a:t>
              </a:r>
              <a:endParaRPr kumimoji="1" lang="ja-JP" altLang="en-US" sz="4000"/>
            </a:p>
          </p:txBody>
        </p:sp>
        <p:cxnSp>
          <p:nvCxnSpPr>
            <p:cNvPr id="22" name="直線コネクタ 21">
              <a:extLst>
                <a:ext uri="{FF2B5EF4-FFF2-40B4-BE49-F238E27FC236}">
                  <a16:creationId xmlns:a16="http://schemas.microsoft.com/office/drawing/2014/main" id="{35E77B5B-5090-01C8-8134-278F2DEE5EFE}"/>
                </a:ext>
              </a:extLst>
            </p:cNvPr>
            <p:cNvCxnSpPr>
              <a:cxnSpLocks/>
            </p:cNvCxnSpPr>
            <p:nvPr/>
          </p:nvCxnSpPr>
          <p:spPr>
            <a:xfrm>
              <a:off x="6796550" y="2596080"/>
              <a:ext cx="657944" cy="136477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3460324-31ED-DC34-74A6-BE978F8D8CC1}"/>
                </a:ext>
              </a:extLst>
            </p:cNvPr>
            <p:cNvCxnSpPr>
              <a:cxnSpLocks/>
            </p:cNvCxnSpPr>
            <p:nvPr/>
          </p:nvCxnSpPr>
          <p:spPr>
            <a:xfrm>
              <a:off x="7451277" y="3928077"/>
              <a:ext cx="710029" cy="68473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B634B0A-1ACD-A723-F2CE-9E854CD8F195}"/>
                </a:ext>
              </a:extLst>
            </p:cNvPr>
            <p:cNvCxnSpPr>
              <a:cxnSpLocks/>
            </p:cNvCxnSpPr>
            <p:nvPr/>
          </p:nvCxnSpPr>
          <p:spPr>
            <a:xfrm>
              <a:off x="8161306" y="4612816"/>
              <a:ext cx="690271" cy="114750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414F211-68EA-B0B7-A934-9F4585893B4E}"/>
                </a:ext>
              </a:extLst>
            </p:cNvPr>
            <p:cNvCxnSpPr>
              <a:cxnSpLocks/>
            </p:cNvCxnSpPr>
            <p:nvPr/>
          </p:nvCxnSpPr>
          <p:spPr>
            <a:xfrm>
              <a:off x="8851577" y="5745062"/>
              <a:ext cx="810337" cy="12719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15EC8EB-DEB6-1251-8424-C1FB0ECDDB7E}"/>
                </a:ext>
              </a:extLst>
            </p:cNvPr>
            <p:cNvCxnSpPr>
              <a:cxnSpLocks/>
            </p:cNvCxnSpPr>
            <p:nvPr/>
          </p:nvCxnSpPr>
          <p:spPr>
            <a:xfrm>
              <a:off x="9661914" y="5872260"/>
              <a:ext cx="781161" cy="1172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6D07C1D-005A-521C-D6AD-E5984BBB61CF}"/>
                </a:ext>
              </a:extLst>
            </p:cNvPr>
            <p:cNvCxnSpPr>
              <a:cxnSpLocks/>
            </p:cNvCxnSpPr>
            <p:nvPr/>
          </p:nvCxnSpPr>
          <p:spPr>
            <a:xfrm>
              <a:off x="10443075" y="5983103"/>
              <a:ext cx="749822" cy="8491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円/楕円 8">
              <a:extLst>
                <a:ext uri="{FF2B5EF4-FFF2-40B4-BE49-F238E27FC236}">
                  <a16:creationId xmlns:a16="http://schemas.microsoft.com/office/drawing/2014/main" id="{57318038-F145-CE60-DB6D-362211F01587}"/>
                </a:ext>
              </a:extLst>
            </p:cNvPr>
            <p:cNvSpPr/>
            <p:nvPr/>
          </p:nvSpPr>
          <p:spPr>
            <a:xfrm>
              <a:off x="6660343" y="2465166"/>
              <a:ext cx="272414" cy="265034"/>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69F1A605-4AED-F17B-3ABE-5D3988EB7184}"/>
                </a:ext>
              </a:extLst>
            </p:cNvPr>
            <p:cNvSpPr/>
            <p:nvPr/>
          </p:nvSpPr>
          <p:spPr>
            <a:xfrm>
              <a:off x="7318287" y="3828336"/>
              <a:ext cx="272414" cy="265034"/>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F25B8231-B8C9-9961-667D-16F164D159CC}"/>
                </a:ext>
              </a:extLst>
            </p:cNvPr>
            <p:cNvSpPr/>
            <p:nvPr/>
          </p:nvSpPr>
          <p:spPr>
            <a:xfrm>
              <a:off x="8025099" y="4480299"/>
              <a:ext cx="272414" cy="265034"/>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E2E21CD2-F5D5-0DD6-55AB-9E83AEA9A309}"/>
                </a:ext>
              </a:extLst>
            </p:cNvPr>
            <p:cNvSpPr/>
            <p:nvPr/>
          </p:nvSpPr>
          <p:spPr>
            <a:xfrm>
              <a:off x="8715370" y="5627801"/>
              <a:ext cx="272414" cy="26503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024DE028-D811-327E-43CD-6983350FED11}"/>
                </a:ext>
              </a:extLst>
            </p:cNvPr>
            <p:cNvSpPr/>
            <p:nvPr/>
          </p:nvSpPr>
          <p:spPr>
            <a:xfrm>
              <a:off x="9525707" y="5739743"/>
              <a:ext cx="272414" cy="265034"/>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06C756A7-1E1A-4701-EEA6-6B0F83C4EE4A}"/>
                </a:ext>
              </a:extLst>
            </p:cNvPr>
            <p:cNvSpPr/>
            <p:nvPr/>
          </p:nvSpPr>
          <p:spPr>
            <a:xfrm>
              <a:off x="10306868" y="5834199"/>
              <a:ext cx="272414" cy="265034"/>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AE97CD03-DDF7-E0B5-9822-76E1D5D50C6C}"/>
                </a:ext>
              </a:extLst>
            </p:cNvPr>
            <p:cNvSpPr/>
            <p:nvPr/>
          </p:nvSpPr>
          <p:spPr>
            <a:xfrm>
              <a:off x="11040715" y="5935499"/>
              <a:ext cx="272414" cy="265034"/>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テキスト ボックス 36">
            <a:extLst>
              <a:ext uri="{FF2B5EF4-FFF2-40B4-BE49-F238E27FC236}">
                <a16:creationId xmlns:a16="http://schemas.microsoft.com/office/drawing/2014/main" id="{A708822F-8242-FF83-7973-F4DC807C0E86}"/>
              </a:ext>
            </a:extLst>
          </p:cNvPr>
          <p:cNvSpPr txBox="1"/>
          <p:nvPr/>
        </p:nvSpPr>
        <p:spPr>
          <a:xfrm>
            <a:off x="7784556" y="5639163"/>
            <a:ext cx="910827" cy="584775"/>
          </a:xfrm>
          <a:prstGeom prst="rect">
            <a:avLst/>
          </a:prstGeom>
          <a:noFill/>
        </p:spPr>
        <p:txBody>
          <a:bodyPr wrap="none" rtlCol="0">
            <a:spAutoFit/>
          </a:bodyPr>
          <a:lstStyle/>
          <a:p>
            <a:r>
              <a:rPr kumimoji="1" lang="en-US" altLang="ja-JP" sz="3200" dirty="0"/>
              <a:t>K=4</a:t>
            </a:r>
            <a:endParaRPr kumimoji="1" lang="ja-JP" altLang="en-US" sz="3200"/>
          </a:p>
        </p:txBody>
      </p:sp>
      <p:sp>
        <p:nvSpPr>
          <p:cNvPr id="40" name="テキスト ボックス 39">
            <a:extLst>
              <a:ext uri="{FF2B5EF4-FFF2-40B4-BE49-F238E27FC236}">
                <a16:creationId xmlns:a16="http://schemas.microsoft.com/office/drawing/2014/main" id="{132C50AF-96BB-9F8D-E1D1-32976B47C177}"/>
              </a:ext>
            </a:extLst>
          </p:cNvPr>
          <p:cNvSpPr txBox="1"/>
          <p:nvPr/>
        </p:nvSpPr>
        <p:spPr>
          <a:xfrm>
            <a:off x="556111" y="3154874"/>
            <a:ext cx="4288353" cy="2776016"/>
          </a:xfrm>
          <a:prstGeom prst="rect">
            <a:avLst/>
          </a:prstGeom>
          <a:noFill/>
        </p:spPr>
        <p:txBody>
          <a:bodyPr wrap="none" rtlCol="0">
            <a:spAutoFit/>
          </a:bodyPr>
          <a:lstStyle/>
          <a:p>
            <a:pPr algn="ctr">
              <a:lnSpc>
                <a:spcPct val="150000"/>
              </a:lnSpc>
            </a:pPr>
            <a:r>
              <a:rPr kumimoji="1" lang="ja-JP" altLang="en-US" sz="4000"/>
              <a:t>損失が</a:t>
            </a:r>
            <a:r>
              <a:rPr kumimoji="1" lang="ja-JP" altLang="en-US" sz="4000">
                <a:solidFill>
                  <a:srgbClr val="FF0000"/>
                </a:solidFill>
              </a:rPr>
              <a:t>急に下がり</a:t>
            </a:r>
            <a:endParaRPr kumimoji="1" lang="en-US" altLang="ja-JP" sz="4000" dirty="0">
              <a:solidFill>
                <a:srgbClr val="FF0000"/>
              </a:solidFill>
            </a:endParaRPr>
          </a:p>
          <a:p>
            <a:pPr algn="ctr">
              <a:lnSpc>
                <a:spcPct val="150000"/>
              </a:lnSpc>
            </a:pPr>
            <a:r>
              <a:rPr kumimoji="1" lang="ja-JP" altLang="en-US" sz="4000"/>
              <a:t>それ以降緩やか</a:t>
            </a:r>
            <a:endParaRPr kumimoji="1" lang="en-US" altLang="ja-JP" sz="4000" dirty="0"/>
          </a:p>
          <a:p>
            <a:pPr algn="ctr">
              <a:lnSpc>
                <a:spcPct val="150000"/>
              </a:lnSpc>
            </a:pPr>
            <a:r>
              <a:rPr kumimoji="1" lang="ja-JP" altLang="en-US" sz="4000"/>
              <a:t>になる部分を採用</a:t>
            </a:r>
          </a:p>
        </p:txBody>
      </p:sp>
      <p:sp>
        <p:nvSpPr>
          <p:cNvPr id="4" name="スライド番号プレースホルダー 3">
            <a:extLst>
              <a:ext uri="{FF2B5EF4-FFF2-40B4-BE49-F238E27FC236}">
                <a16:creationId xmlns:a16="http://schemas.microsoft.com/office/drawing/2014/main" id="{CE18F78B-3F65-CE6C-C320-F2BA4A9695A2}"/>
              </a:ext>
            </a:extLst>
          </p:cNvPr>
          <p:cNvSpPr>
            <a:spLocks noGrp="1"/>
          </p:cNvSpPr>
          <p:nvPr>
            <p:ph type="sldNum" sz="quarter" idx="12"/>
          </p:nvPr>
        </p:nvSpPr>
        <p:spPr/>
        <p:txBody>
          <a:bodyPr/>
          <a:lstStyle/>
          <a:p>
            <a:fld id="{4FAB73BC-B049-4115-A692-8D63A059BFB8}" type="slidenum">
              <a:rPr lang="en-US" smtClean="0"/>
              <a:t>59</a:t>
            </a:fld>
            <a:endParaRPr lang="en-US"/>
          </a:p>
        </p:txBody>
      </p:sp>
    </p:spTree>
    <p:extLst>
      <p:ext uri="{BB962C8B-B14F-4D97-AF65-F5344CB8AC3E}">
        <p14:creationId xmlns:p14="http://schemas.microsoft.com/office/powerpoint/2010/main" val="251840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6825458-90BF-9441-3309-F377B423CA2C}"/>
              </a:ext>
            </a:extLst>
          </p:cNvPr>
          <p:cNvSpPr txBox="1"/>
          <p:nvPr/>
        </p:nvSpPr>
        <p:spPr>
          <a:xfrm>
            <a:off x="242888" y="200025"/>
            <a:ext cx="5480988" cy="830997"/>
          </a:xfrm>
          <a:prstGeom prst="rect">
            <a:avLst/>
          </a:prstGeom>
          <a:noFill/>
        </p:spPr>
        <p:txBody>
          <a:bodyPr wrap="none" rtlCol="0">
            <a:spAutoFit/>
          </a:bodyPr>
          <a:lstStyle/>
          <a:p>
            <a:r>
              <a:rPr kumimoji="1" lang="ja-JP" altLang="en-US" sz="4800"/>
              <a:t>クラスタリングとは？</a:t>
            </a:r>
          </a:p>
        </p:txBody>
      </p:sp>
      <p:sp>
        <p:nvSpPr>
          <p:cNvPr id="3" name="テキスト ボックス 2">
            <a:extLst>
              <a:ext uri="{FF2B5EF4-FFF2-40B4-BE49-F238E27FC236}">
                <a16:creationId xmlns:a16="http://schemas.microsoft.com/office/drawing/2014/main" id="{0E38A6B3-42E9-C275-35D7-7AF092003A9E}"/>
              </a:ext>
            </a:extLst>
          </p:cNvPr>
          <p:cNvSpPr txBox="1"/>
          <p:nvPr/>
        </p:nvSpPr>
        <p:spPr>
          <a:xfrm>
            <a:off x="251856" y="1419349"/>
            <a:ext cx="6186309" cy="845681"/>
          </a:xfrm>
          <a:prstGeom prst="rect">
            <a:avLst/>
          </a:prstGeom>
          <a:noFill/>
        </p:spPr>
        <p:txBody>
          <a:bodyPr wrap="none" rtlCol="0">
            <a:spAutoFit/>
          </a:bodyPr>
          <a:lstStyle/>
          <a:p>
            <a:pPr algn="ctr">
              <a:lnSpc>
                <a:spcPct val="150000"/>
              </a:lnSpc>
            </a:pPr>
            <a:r>
              <a:rPr lang="ja-JP" altLang="en-US" sz="3600"/>
              <a:t>グループを作って振り分ける</a:t>
            </a:r>
            <a:endParaRPr kumimoji="1" lang="ja-JP" altLang="en-US" sz="3600"/>
          </a:p>
        </p:txBody>
      </p:sp>
      <p:sp>
        <p:nvSpPr>
          <p:cNvPr id="4" name="スライド番号プレースホルダー 3">
            <a:extLst>
              <a:ext uri="{FF2B5EF4-FFF2-40B4-BE49-F238E27FC236}">
                <a16:creationId xmlns:a16="http://schemas.microsoft.com/office/drawing/2014/main" id="{6B36A10C-6319-D137-7789-57442D9C3AF0}"/>
              </a:ext>
            </a:extLst>
          </p:cNvPr>
          <p:cNvSpPr>
            <a:spLocks noGrp="1"/>
          </p:cNvSpPr>
          <p:nvPr>
            <p:ph type="sldNum" sz="quarter" idx="12"/>
          </p:nvPr>
        </p:nvSpPr>
        <p:spPr/>
        <p:txBody>
          <a:bodyPr/>
          <a:lstStyle/>
          <a:p>
            <a:fld id="{4FAB73BC-B049-4115-A692-8D63A059BFB8}" type="slidenum">
              <a:rPr lang="en-US" smtClean="0"/>
              <a:t>6</a:t>
            </a:fld>
            <a:endParaRPr lang="en-US"/>
          </a:p>
        </p:txBody>
      </p:sp>
      <p:grpSp>
        <p:nvGrpSpPr>
          <p:cNvPr id="71" name="グループ化 70">
            <a:extLst>
              <a:ext uri="{FF2B5EF4-FFF2-40B4-BE49-F238E27FC236}">
                <a16:creationId xmlns:a16="http://schemas.microsoft.com/office/drawing/2014/main" id="{5CCC3481-FDBE-B4CB-ACD6-7D62BD018AB2}"/>
              </a:ext>
            </a:extLst>
          </p:cNvPr>
          <p:cNvGrpSpPr/>
          <p:nvPr/>
        </p:nvGrpSpPr>
        <p:grpSpPr>
          <a:xfrm>
            <a:off x="6554128" y="2306103"/>
            <a:ext cx="5500687" cy="4331806"/>
            <a:chOff x="6460546" y="1963161"/>
            <a:chExt cx="5500687" cy="4331806"/>
          </a:xfrm>
        </p:grpSpPr>
        <p:grpSp>
          <p:nvGrpSpPr>
            <p:cNvPr id="34" name="グループ化 33">
              <a:extLst>
                <a:ext uri="{FF2B5EF4-FFF2-40B4-BE49-F238E27FC236}">
                  <a16:creationId xmlns:a16="http://schemas.microsoft.com/office/drawing/2014/main" id="{CD87ACE8-B532-A71B-4569-54BFF020A0EE}"/>
                </a:ext>
              </a:extLst>
            </p:cNvPr>
            <p:cNvGrpSpPr/>
            <p:nvPr/>
          </p:nvGrpSpPr>
          <p:grpSpPr>
            <a:xfrm>
              <a:off x="6460546" y="1963161"/>
              <a:ext cx="5500687" cy="4286251"/>
              <a:chOff x="6308146" y="1810761"/>
              <a:chExt cx="5500687" cy="4286251"/>
            </a:xfrm>
          </p:grpSpPr>
          <p:sp>
            <p:nvSpPr>
              <p:cNvPr id="35" name="正方形/長方形 34">
                <a:extLst>
                  <a:ext uri="{FF2B5EF4-FFF2-40B4-BE49-F238E27FC236}">
                    <a16:creationId xmlns:a16="http://schemas.microsoft.com/office/drawing/2014/main" id="{631134C9-7741-A92B-C2B6-7963C97BAA08}"/>
                  </a:ext>
                </a:extLst>
              </p:cNvPr>
              <p:cNvSpPr/>
              <p:nvPr/>
            </p:nvSpPr>
            <p:spPr>
              <a:xfrm>
                <a:off x="6308146" y="1810761"/>
                <a:ext cx="5500687" cy="428625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FEA88FFB-2C79-B1DE-31A7-1B85ACAC7BD3}"/>
                  </a:ext>
                </a:extLst>
              </p:cNvPr>
              <p:cNvCxnSpPr/>
              <p:nvPr/>
            </p:nvCxnSpPr>
            <p:spPr>
              <a:xfrm>
                <a:off x="6543675" y="5729288"/>
                <a:ext cx="507206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0BD466F-E893-BBB6-F53F-5A452C1AB011}"/>
                  </a:ext>
                </a:extLst>
              </p:cNvPr>
              <p:cNvCxnSpPr/>
              <p:nvPr/>
            </p:nvCxnSpPr>
            <p:spPr>
              <a:xfrm flipV="1">
                <a:off x="6829425" y="1928813"/>
                <a:ext cx="0" cy="41681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8" name="円/楕円 37">
                <a:extLst>
                  <a:ext uri="{FF2B5EF4-FFF2-40B4-BE49-F238E27FC236}">
                    <a16:creationId xmlns:a16="http://schemas.microsoft.com/office/drawing/2014/main" id="{4843FB89-A20C-0733-61BA-799C0DDB9746}"/>
                  </a:ext>
                </a:extLst>
              </p:cNvPr>
              <p:cNvSpPr/>
              <p:nvPr/>
            </p:nvSpPr>
            <p:spPr>
              <a:xfrm>
                <a:off x="7258050" y="494347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A83DFAF7-4BCA-F761-A47C-845AF4A88E1A}"/>
                  </a:ext>
                </a:extLst>
              </p:cNvPr>
              <p:cNvSpPr/>
              <p:nvPr/>
            </p:nvSpPr>
            <p:spPr>
              <a:xfrm>
                <a:off x="7486650" y="445756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E038F5FD-0E43-25F5-7BDC-83ADF9CA75D8}"/>
                  </a:ext>
                </a:extLst>
              </p:cNvPr>
              <p:cNvSpPr/>
              <p:nvPr/>
            </p:nvSpPr>
            <p:spPr>
              <a:xfrm>
                <a:off x="7952032" y="4836498"/>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0ECCDEDC-7442-1B90-C0A3-33ED3FAD8104}"/>
                  </a:ext>
                </a:extLst>
              </p:cNvPr>
              <p:cNvSpPr/>
              <p:nvPr/>
            </p:nvSpPr>
            <p:spPr>
              <a:xfrm>
                <a:off x="7437781" y="395388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7B4666FB-1E6F-AFAE-E5E0-61580B5C1149}"/>
                  </a:ext>
                </a:extLst>
              </p:cNvPr>
              <p:cNvSpPr/>
              <p:nvPr/>
            </p:nvSpPr>
            <p:spPr>
              <a:xfrm>
                <a:off x="8121967" y="420299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a:extLst>
                  <a:ext uri="{FF2B5EF4-FFF2-40B4-BE49-F238E27FC236}">
                    <a16:creationId xmlns:a16="http://schemas.microsoft.com/office/drawing/2014/main" id="{F6C974F3-1FFC-8B60-2817-A1288FBA097B}"/>
                  </a:ext>
                </a:extLst>
              </p:cNvPr>
              <p:cNvSpPr/>
              <p:nvPr/>
            </p:nvSpPr>
            <p:spPr>
              <a:xfrm>
                <a:off x="8668702" y="501271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25C72759-D580-EB2D-659E-61D54474F23C}"/>
                  </a:ext>
                </a:extLst>
              </p:cNvPr>
              <p:cNvSpPr/>
              <p:nvPr/>
            </p:nvSpPr>
            <p:spPr>
              <a:xfrm>
                <a:off x="8965406" y="456763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a:extLst>
                  <a:ext uri="{FF2B5EF4-FFF2-40B4-BE49-F238E27FC236}">
                    <a16:creationId xmlns:a16="http://schemas.microsoft.com/office/drawing/2014/main" id="{FCB22341-DE6F-6193-D68A-D2D388CDAD60}"/>
                  </a:ext>
                </a:extLst>
              </p:cNvPr>
              <p:cNvSpPr/>
              <p:nvPr/>
            </p:nvSpPr>
            <p:spPr>
              <a:xfrm>
                <a:off x="9146922" y="49509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6D24BE14-A5E6-3E66-C66F-5FBADEAB2989}"/>
                  </a:ext>
                </a:extLst>
              </p:cNvPr>
              <p:cNvSpPr/>
              <p:nvPr/>
            </p:nvSpPr>
            <p:spPr>
              <a:xfrm>
                <a:off x="9625987" y="522702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62D6D727-7CC3-48BE-D740-2D5AF36CC915}"/>
                  </a:ext>
                </a:extLst>
              </p:cNvPr>
              <p:cNvSpPr/>
              <p:nvPr/>
            </p:nvSpPr>
            <p:spPr>
              <a:xfrm>
                <a:off x="8972676" y="545166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96A120B9-44F1-0C3E-FF07-57C0675EED80}"/>
                  </a:ext>
                </a:extLst>
              </p:cNvPr>
              <p:cNvSpPr/>
              <p:nvPr/>
            </p:nvSpPr>
            <p:spPr>
              <a:xfrm>
                <a:off x="9330083" y="440411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AC338067-F731-FF86-F080-DBB584CE7F3C}"/>
                  </a:ext>
                </a:extLst>
              </p:cNvPr>
              <p:cNvSpPr/>
              <p:nvPr/>
            </p:nvSpPr>
            <p:spPr>
              <a:xfrm>
                <a:off x="10059222" y="435593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14BC25E9-BE4E-73B8-F74B-61992DCF578E}"/>
                  </a:ext>
                </a:extLst>
              </p:cNvPr>
              <p:cNvSpPr/>
              <p:nvPr/>
            </p:nvSpPr>
            <p:spPr>
              <a:xfrm>
                <a:off x="10695531" y="511278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a:extLst>
                  <a:ext uri="{FF2B5EF4-FFF2-40B4-BE49-F238E27FC236}">
                    <a16:creationId xmlns:a16="http://schemas.microsoft.com/office/drawing/2014/main" id="{4B4070AE-A92D-6BBB-41DD-86B9A9DB0EE5}"/>
                  </a:ext>
                </a:extLst>
              </p:cNvPr>
              <p:cNvSpPr/>
              <p:nvPr/>
            </p:nvSpPr>
            <p:spPr>
              <a:xfrm>
                <a:off x="10981192" y="549695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a:extLst>
                  <a:ext uri="{FF2B5EF4-FFF2-40B4-BE49-F238E27FC236}">
                    <a16:creationId xmlns:a16="http://schemas.microsoft.com/office/drawing/2014/main" id="{0B5013D4-DCF8-A9E1-4ABD-D532E3583191}"/>
                  </a:ext>
                </a:extLst>
              </p:cNvPr>
              <p:cNvSpPr/>
              <p:nvPr/>
            </p:nvSpPr>
            <p:spPr>
              <a:xfrm>
                <a:off x="11095492" y="491385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F24FDBC8-C846-00AB-581C-58B060C523EF}"/>
                  </a:ext>
                </a:extLst>
              </p:cNvPr>
              <p:cNvSpPr/>
              <p:nvPr/>
            </p:nvSpPr>
            <p:spPr>
              <a:xfrm>
                <a:off x="8156126" y="2703077"/>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39496796-0216-CD7B-2F2E-7936F416EC86}"/>
                  </a:ext>
                </a:extLst>
              </p:cNvPr>
              <p:cNvSpPr/>
              <p:nvPr/>
            </p:nvSpPr>
            <p:spPr>
              <a:xfrm>
                <a:off x="8588692" y="310532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5AD935DE-A8F2-B59B-6152-FC4564BA8A84}"/>
                  </a:ext>
                </a:extLst>
              </p:cNvPr>
              <p:cNvSpPr/>
              <p:nvPr/>
            </p:nvSpPr>
            <p:spPr>
              <a:xfrm>
                <a:off x="8417112" y="21992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EF6C9C3D-C806-24AE-0D89-14A5F78C1C30}"/>
                  </a:ext>
                </a:extLst>
              </p:cNvPr>
              <p:cNvSpPr/>
              <p:nvPr/>
            </p:nvSpPr>
            <p:spPr>
              <a:xfrm>
                <a:off x="8736806" y="273861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a:extLst>
                  <a:ext uri="{FF2B5EF4-FFF2-40B4-BE49-F238E27FC236}">
                    <a16:creationId xmlns:a16="http://schemas.microsoft.com/office/drawing/2014/main" id="{1B0FFCA4-ADD4-78BA-4DEF-ED2D1F7F9A23}"/>
                  </a:ext>
                </a:extLst>
              </p:cNvPr>
              <p:cNvSpPr/>
              <p:nvPr/>
            </p:nvSpPr>
            <p:spPr>
              <a:xfrm>
                <a:off x="8030522" y="339882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a:extLst>
                  <a:ext uri="{FF2B5EF4-FFF2-40B4-BE49-F238E27FC236}">
                    <a16:creationId xmlns:a16="http://schemas.microsoft.com/office/drawing/2014/main" id="{1061B7E3-52D9-7B7B-5607-FE53B72973CB}"/>
                  </a:ext>
                </a:extLst>
              </p:cNvPr>
              <p:cNvSpPr/>
              <p:nvPr/>
            </p:nvSpPr>
            <p:spPr>
              <a:xfrm>
                <a:off x="9146922" y="307349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a:extLst>
                  <a:ext uri="{FF2B5EF4-FFF2-40B4-BE49-F238E27FC236}">
                    <a16:creationId xmlns:a16="http://schemas.microsoft.com/office/drawing/2014/main" id="{7FBEBA06-2A33-9206-3F84-C466E1190235}"/>
                  </a:ext>
                </a:extLst>
              </p:cNvPr>
              <p:cNvSpPr/>
              <p:nvPr/>
            </p:nvSpPr>
            <p:spPr>
              <a:xfrm>
                <a:off x="8851106" y="233254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921FF2EC-A80B-C907-D747-BE52E7E19DAF}"/>
                  </a:ext>
                </a:extLst>
              </p:cNvPr>
              <p:cNvSpPr/>
              <p:nvPr/>
            </p:nvSpPr>
            <p:spPr>
              <a:xfrm>
                <a:off x="9330083" y="267995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14A95087-8F9B-3F88-557A-E798D36B58BE}"/>
                  </a:ext>
                </a:extLst>
              </p:cNvPr>
              <p:cNvSpPr/>
              <p:nvPr/>
            </p:nvSpPr>
            <p:spPr>
              <a:xfrm>
                <a:off x="8867807" y="323397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a:extLst>
                  <a:ext uri="{FF2B5EF4-FFF2-40B4-BE49-F238E27FC236}">
                    <a16:creationId xmlns:a16="http://schemas.microsoft.com/office/drawing/2014/main" id="{BCE1A149-CC66-0C8B-C9A0-A0743C6446E0}"/>
                  </a:ext>
                </a:extLst>
              </p:cNvPr>
              <p:cNvSpPr/>
              <p:nvPr/>
            </p:nvSpPr>
            <p:spPr>
              <a:xfrm>
                <a:off x="9695016" y="4061042"/>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ドーナツ 62">
              <a:extLst>
                <a:ext uri="{FF2B5EF4-FFF2-40B4-BE49-F238E27FC236}">
                  <a16:creationId xmlns:a16="http://schemas.microsoft.com/office/drawing/2014/main" id="{F4160CB5-A674-DE96-19B2-7CAE3B14BE4C}"/>
                </a:ext>
              </a:extLst>
            </p:cNvPr>
            <p:cNvSpPr/>
            <p:nvPr/>
          </p:nvSpPr>
          <p:spPr>
            <a:xfrm>
              <a:off x="7881807" y="2173902"/>
              <a:ext cx="2335790" cy="1586472"/>
            </a:xfrm>
            <a:prstGeom prst="donut">
              <a:avLst>
                <a:gd name="adj" fmla="val 5537"/>
              </a:avLst>
            </a:prstGeom>
            <a:solidFill>
              <a:srgbClr val="FF0000"/>
            </a:solidFill>
            <a:scene3d>
              <a:camera prst="orthographicFront">
                <a:rot lat="0" lon="0" rev="20099999"/>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ドーナツ 63">
              <a:extLst>
                <a:ext uri="{FF2B5EF4-FFF2-40B4-BE49-F238E27FC236}">
                  <a16:creationId xmlns:a16="http://schemas.microsoft.com/office/drawing/2014/main" id="{AEDFE735-6022-AA64-9FAF-B145E12776A1}"/>
                </a:ext>
              </a:extLst>
            </p:cNvPr>
            <p:cNvSpPr/>
            <p:nvPr/>
          </p:nvSpPr>
          <p:spPr>
            <a:xfrm rot="1020299">
              <a:off x="8477102" y="4054950"/>
              <a:ext cx="3298834" cy="2240017"/>
            </a:xfrm>
            <a:prstGeom prst="donut">
              <a:avLst>
                <a:gd name="adj" fmla="val 5537"/>
              </a:avLst>
            </a:prstGeom>
            <a:solidFill>
              <a:srgbClr val="00B0F0"/>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ドーナツ 64">
              <a:extLst>
                <a:ext uri="{FF2B5EF4-FFF2-40B4-BE49-F238E27FC236}">
                  <a16:creationId xmlns:a16="http://schemas.microsoft.com/office/drawing/2014/main" id="{81416316-DAAB-A4CF-5BC7-BE0EEC89AE88}"/>
                </a:ext>
              </a:extLst>
            </p:cNvPr>
            <p:cNvSpPr/>
            <p:nvPr/>
          </p:nvSpPr>
          <p:spPr>
            <a:xfrm rot="6966196">
              <a:off x="6732067" y="3617214"/>
              <a:ext cx="2405341" cy="1732124"/>
            </a:xfrm>
            <a:prstGeom prst="donut">
              <a:avLst>
                <a:gd name="adj" fmla="val 5537"/>
              </a:avLst>
            </a:prstGeom>
            <a:solidFill>
              <a:srgbClr val="FFFF00"/>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2" name="テキスト ボックス 71">
            <a:extLst>
              <a:ext uri="{FF2B5EF4-FFF2-40B4-BE49-F238E27FC236}">
                <a16:creationId xmlns:a16="http://schemas.microsoft.com/office/drawing/2014/main" id="{95CC563E-1142-67CC-1361-AED10C5A97E8}"/>
              </a:ext>
            </a:extLst>
          </p:cNvPr>
          <p:cNvSpPr txBox="1"/>
          <p:nvPr/>
        </p:nvSpPr>
        <p:spPr>
          <a:xfrm>
            <a:off x="843641" y="3540111"/>
            <a:ext cx="6539963" cy="2899705"/>
          </a:xfrm>
          <a:prstGeom prst="rect">
            <a:avLst/>
          </a:prstGeom>
          <a:noFill/>
        </p:spPr>
        <p:txBody>
          <a:bodyPr wrap="square" rtlCol="0">
            <a:spAutoFit/>
          </a:bodyPr>
          <a:lstStyle/>
          <a:p>
            <a:pPr marL="571500" indent="-571500">
              <a:lnSpc>
                <a:spcPct val="200000"/>
              </a:lnSpc>
              <a:buFont typeface="Arial" panose="020B0604020202020204" pitchFamily="34" charset="0"/>
              <a:buChar char="•"/>
            </a:pPr>
            <a:r>
              <a:rPr lang="ja-JP" altLang="en-US" sz="3200" b="1">
                <a:effectLst/>
                <a:latin typeface="Hiragino Sans" panose="020B0400000000000000" pitchFamily="34" charset="-128"/>
                <a:ea typeface="Hiragino Sans" panose="020B0400000000000000" pitchFamily="34" charset="-128"/>
              </a:rPr>
              <a:t>パターンの発見</a:t>
            </a:r>
            <a:endParaRPr lang="en-US" altLang="ja-JP" sz="3200" b="1" dirty="0">
              <a:effectLst/>
              <a:latin typeface="Hiragino Sans" panose="020B0400000000000000" pitchFamily="34" charset="-128"/>
              <a:ea typeface="Hiragino Sans" panose="020B0400000000000000" pitchFamily="34" charset="-128"/>
            </a:endParaRPr>
          </a:p>
          <a:p>
            <a:pPr marL="571500" indent="-571500">
              <a:lnSpc>
                <a:spcPct val="200000"/>
              </a:lnSpc>
              <a:buFont typeface="Arial" panose="020B0604020202020204" pitchFamily="34" charset="0"/>
              <a:buChar char="•"/>
            </a:pPr>
            <a:r>
              <a:rPr lang="ja-JP" altLang="en-US" sz="3200" b="1">
                <a:latin typeface="Helvetica Neue" panose="02000503000000020004" pitchFamily="2" charset="0"/>
                <a:ea typeface="Hiragino Sans" panose="020B0400000000000000" pitchFamily="34" charset="-128"/>
              </a:rPr>
              <a:t>類似性の特定</a:t>
            </a:r>
            <a:endParaRPr lang="en-US" altLang="ja-JP" sz="3200" b="1" dirty="0">
              <a:effectLst/>
              <a:latin typeface="Hiragino Sans" panose="020B0400000000000000" pitchFamily="34" charset="-128"/>
              <a:ea typeface="Hiragino Sans" panose="020B0400000000000000" pitchFamily="34" charset="-128"/>
            </a:endParaRPr>
          </a:p>
          <a:p>
            <a:pPr marL="571500" indent="-571500">
              <a:lnSpc>
                <a:spcPct val="200000"/>
              </a:lnSpc>
              <a:buFont typeface="Arial" panose="020B0604020202020204" pitchFamily="34" charset="0"/>
              <a:buChar char="•"/>
            </a:pPr>
            <a:r>
              <a:rPr lang="ja-JP" altLang="en-US" sz="3200" b="1">
                <a:effectLst/>
                <a:latin typeface="Helvetica Neue" panose="02000503000000020004" pitchFamily="2" charset="0"/>
                <a:ea typeface="Hiragino Sans" panose="020B0400000000000000" pitchFamily="34" charset="-128"/>
              </a:rPr>
              <a:t>データの構造を理解する</a:t>
            </a:r>
            <a:endParaRPr lang="en-US" altLang="ja-JP" sz="3200" b="1" dirty="0">
              <a:effectLst/>
              <a:latin typeface="Helvetica Neue" panose="02000503000000020004" pitchFamily="2" charset="0"/>
              <a:ea typeface="Hiragino Sans" panose="020B0400000000000000" pitchFamily="34" charset="-128"/>
            </a:endParaRPr>
          </a:p>
        </p:txBody>
      </p:sp>
      <p:sp>
        <p:nvSpPr>
          <p:cNvPr id="73" name="テキスト ボックス 72">
            <a:extLst>
              <a:ext uri="{FF2B5EF4-FFF2-40B4-BE49-F238E27FC236}">
                <a16:creationId xmlns:a16="http://schemas.microsoft.com/office/drawing/2014/main" id="{D8670656-9EF2-2B0B-9D2E-A39F1CE9A4D3}"/>
              </a:ext>
            </a:extLst>
          </p:cNvPr>
          <p:cNvSpPr txBox="1"/>
          <p:nvPr/>
        </p:nvSpPr>
        <p:spPr>
          <a:xfrm>
            <a:off x="251856" y="2977602"/>
            <a:ext cx="1569660" cy="923330"/>
          </a:xfrm>
          <a:prstGeom prst="rect">
            <a:avLst/>
          </a:prstGeom>
          <a:noFill/>
        </p:spPr>
        <p:txBody>
          <a:bodyPr wrap="none" rtlCol="0">
            <a:spAutoFit/>
          </a:bodyPr>
          <a:lstStyle/>
          <a:p>
            <a:r>
              <a:rPr kumimoji="1" lang="ja-JP" altLang="en-US" sz="5400"/>
              <a:t>目的</a:t>
            </a:r>
          </a:p>
        </p:txBody>
      </p:sp>
    </p:spTree>
    <p:extLst>
      <p:ext uri="{BB962C8B-B14F-4D97-AF65-F5344CB8AC3E}">
        <p14:creationId xmlns:p14="http://schemas.microsoft.com/office/powerpoint/2010/main" val="2458084409"/>
      </p:ext>
    </p:extLst>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0DCE3D6-E7D4-0F9A-CD42-B575C9C19B98}"/>
              </a:ext>
            </a:extLst>
          </p:cNvPr>
          <p:cNvSpPr txBox="1"/>
          <p:nvPr/>
        </p:nvSpPr>
        <p:spPr>
          <a:xfrm>
            <a:off x="2417589" y="1684784"/>
            <a:ext cx="8454559" cy="1569660"/>
          </a:xfrm>
          <a:prstGeom prst="rect">
            <a:avLst/>
          </a:prstGeom>
          <a:noFill/>
        </p:spPr>
        <p:txBody>
          <a:bodyPr wrap="none" rtlCol="0">
            <a:spAutoFit/>
          </a:bodyPr>
          <a:lstStyle/>
          <a:p>
            <a:r>
              <a:rPr kumimoji="1" lang="en-US" altLang="ja-JP" sz="9600" b="1" dirty="0"/>
              <a:t>k-neighbor</a:t>
            </a:r>
            <a:r>
              <a:rPr kumimoji="1" lang="en-US" altLang="ja-JP" sz="8000" dirty="0"/>
              <a:t> </a:t>
            </a:r>
            <a:r>
              <a:rPr kumimoji="1" lang="en-US" altLang="ja-JP" sz="4800" dirty="0"/>
              <a:t>(k</a:t>
            </a:r>
            <a:r>
              <a:rPr kumimoji="1" lang="ja-JP" altLang="en-US" sz="4800"/>
              <a:t>近傍法</a:t>
            </a:r>
            <a:r>
              <a:rPr kumimoji="1" lang="en-US" altLang="ja-JP" sz="4800" dirty="0"/>
              <a:t>)</a:t>
            </a:r>
          </a:p>
        </p:txBody>
      </p:sp>
      <p:sp>
        <p:nvSpPr>
          <p:cNvPr id="3" name="テキスト ボックス 2">
            <a:extLst>
              <a:ext uri="{FF2B5EF4-FFF2-40B4-BE49-F238E27FC236}">
                <a16:creationId xmlns:a16="http://schemas.microsoft.com/office/drawing/2014/main" id="{9FE42F66-ACFB-6E8C-830A-2A0396D06636}"/>
              </a:ext>
            </a:extLst>
          </p:cNvPr>
          <p:cNvSpPr txBox="1"/>
          <p:nvPr/>
        </p:nvSpPr>
        <p:spPr>
          <a:xfrm>
            <a:off x="3299435" y="3727986"/>
            <a:ext cx="5969904" cy="1849674"/>
          </a:xfrm>
          <a:prstGeom prst="rect">
            <a:avLst/>
          </a:prstGeom>
          <a:noFill/>
        </p:spPr>
        <p:txBody>
          <a:bodyPr wrap="none" rtlCol="0">
            <a:spAutoFit/>
          </a:bodyPr>
          <a:lstStyle/>
          <a:p>
            <a:pPr algn="ctr">
              <a:lnSpc>
                <a:spcPct val="150000"/>
              </a:lnSpc>
            </a:pPr>
            <a:r>
              <a:rPr lang="ja-JP" altLang="en-US" sz="4000">
                <a:solidFill>
                  <a:srgbClr val="3E3E3E"/>
                </a:solidFill>
                <a:latin typeface="Helvetica" pitchFamily="2" charset="0"/>
              </a:rPr>
              <a:t>教師なし学習より</a:t>
            </a:r>
            <a:r>
              <a:rPr lang="ja-JP" altLang="en-US" sz="4000" b="0" i="0" u="none" strike="noStrike">
                <a:solidFill>
                  <a:srgbClr val="3E3E3E"/>
                </a:solidFill>
                <a:effectLst/>
                <a:latin typeface="Helvetica" pitchFamily="2" charset="0"/>
              </a:rPr>
              <a:t>分類等の</a:t>
            </a:r>
            <a:endParaRPr lang="en-US" altLang="ja-JP" sz="4000" b="0" i="0" u="none" strike="noStrike" dirty="0">
              <a:solidFill>
                <a:srgbClr val="3E3E3E"/>
              </a:solidFill>
              <a:effectLst/>
              <a:latin typeface="Helvetica" pitchFamily="2" charset="0"/>
            </a:endParaRPr>
          </a:p>
          <a:p>
            <a:pPr algn="ctr">
              <a:lnSpc>
                <a:spcPct val="150000"/>
              </a:lnSpc>
            </a:pPr>
            <a:r>
              <a:rPr lang="ja-JP" altLang="en-US" sz="4000">
                <a:solidFill>
                  <a:srgbClr val="FF0000"/>
                </a:solidFill>
                <a:latin typeface="Helvetica" pitchFamily="2" charset="0"/>
              </a:rPr>
              <a:t>教師あり学習</a:t>
            </a:r>
            <a:r>
              <a:rPr lang="ja-JP" altLang="en-US" sz="4000">
                <a:solidFill>
                  <a:srgbClr val="3E3E3E"/>
                </a:solidFill>
                <a:latin typeface="Helvetica" pitchFamily="2" charset="0"/>
              </a:rPr>
              <a:t>に向いている</a:t>
            </a:r>
            <a:endParaRPr lang="en-US" altLang="ja-JP" sz="4000" b="0" i="0" u="none" strike="noStrike" dirty="0">
              <a:solidFill>
                <a:srgbClr val="3E3E3E"/>
              </a:solidFill>
              <a:effectLst/>
              <a:latin typeface="Helvetica" pitchFamily="2" charset="0"/>
            </a:endParaRPr>
          </a:p>
        </p:txBody>
      </p:sp>
      <p:sp>
        <p:nvSpPr>
          <p:cNvPr id="4" name="スライド番号プレースホルダー 3">
            <a:extLst>
              <a:ext uri="{FF2B5EF4-FFF2-40B4-BE49-F238E27FC236}">
                <a16:creationId xmlns:a16="http://schemas.microsoft.com/office/drawing/2014/main" id="{512648C6-9FE7-817B-9E3D-F591AF61B9A4}"/>
              </a:ext>
            </a:extLst>
          </p:cNvPr>
          <p:cNvSpPr>
            <a:spLocks noGrp="1"/>
          </p:cNvSpPr>
          <p:nvPr>
            <p:ph type="sldNum" sz="quarter" idx="12"/>
          </p:nvPr>
        </p:nvSpPr>
        <p:spPr/>
        <p:txBody>
          <a:bodyPr/>
          <a:lstStyle/>
          <a:p>
            <a:fld id="{4FAB73BC-B049-4115-A692-8D63A059BFB8}" type="slidenum">
              <a:rPr lang="en-US" smtClean="0"/>
              <a:t>60</a:t>
            </a:fld>
            <a:endParaRPr lang="en-US"/>
          </a:p>
        </p:txBody>
      </p:sp>
    </p:spTree>
    <p:extLst>
      <p:ext uri="{BB962C8B-B14F-4D97-AF65-F5344CB8AC3E}">
        <p14:creationId xmlns:p14="http://schemas.microsoft.com/office/powerpoint/2010/main" val="3748599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66FBA8D-DD73-8F23-8912-46B9687A5B5D}"/>
              </a:ext>
            </a:extLst>
          </p:cNvPr>
          <p:cNvSpPr txBox="1"/>
          <p:nvPr/>
        </p:nvSpPr>
        <p:spPr>
          <a:xfrm>
            <a:off x="254389" y="0"/>
            <a:ext cx="9321783" cy="1200329"/>
          </a:xfrm>
          <a:prstGeom prst="rect">
            <a:avLst/>
          </a:prstGeom>
          <a:noFill/>
        </p:spPr>
        <p:txBody>
          <a:bodyPr wrap="none" rtlCol="0">
            <a:spAutoFit/>
          </a:bodyPr>
          <a:lstStyle/>
          <a:p>
            <a:r>
              <a:rPr kumimoji="1" lang="en-US" altLang="ja-JP" sz="7200" b="1" dirty="0"/>
              <a:t>k-neighbor</a:t>
            </a:r>
            <a:r>
              <a:rPr kumimoji="1" lang="ja-JP" altLang="en-US" sz="6000"/>
              <a:t>のアルゴリズム</a:t>
            </a:r>
            <a:endParaRPr kumimoji="1" lang="en-US" altLang="ja-JP" sz="6000" dirty="0"/>
          </a:p>
        </p:txBody>
      </p:sp>
      <p:grpSp>
        <p:nvGrpSpPr>
          <p:cNvPr id="37" name="グループ化 36">
            <a:extLst>
              <a:ext uri="{FF2B5EF4-FFF2-40B4-BE49-F238E27FC236}">
                <a16:creationId xmlns:a16="http://schemas.microsoft.com/office/drawing/2014/main" id="{F5355517-E535-751F-6FA6-AA0CCDAA630E}"/>
              </a:ext>
            </a:extLst>
          </p:cNvPr>
          <p:cNvGrpSpPr/>
          <p:nvPr/>
        </p:nvGrpSpPr>
        <p:grpSpPr>
          <a:xfrm>
            <a:off x="4647176" y="1963994"/>
            <a:ext cx="7517941" cy="4884467"/>
            <a:chOff x="2219038" y="1744236"/>
            <a:chExt cx="7517941" cy="4884467"/>
          </a:xfrm>
        </p:grpSpPr>
        <p:sp>
          <p:nvSpPr>
            <p:cNvPr id="33" name="円/楕円 32">
              <a:extLst>
                <a:ext uri="{FF2B5EF4-FFF2-40B4-BE49-F238E27FC236}">
                  <a16:creationId xmlns:a16="http://schemas.microsoft.com/office/drawing/2014/main" id="{D3DAEB9C-A4D2-C684-12FD-D9322D9F4713}"/>
                </a:ext>
              </a:extLst>
            </p:cNvPr>
            <p:cNvSpPr/>
            <p:nvPr/>
          </p:nvSpPr>
          <p:spPr>
            <a:xfrm>
              <a:off x="5646305" y="3187611"/>
              <a:ext cx="2333596" cy="2319192"/>
            </a:xfrm>
            <a:prstGeom prst="ellipse">
              <a:avLst/>
            </a:prstGeom>
            <a:solidFill>
              <a:schemeClr val="accent1">
                <a:alpha val="0"/>
              </a:schemeClr>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4E5C9244-96B4-BDA1-3F0B-F02CD601B7F7}"/>
                </a:ext>
              </a:extLst>
            </p:cNvPr>
            <p:cNvSpPr/>
            <p:nvPr/>
          </p:nvSpPr>
          <p:spPr>
            <a:xfrm>
              <a:off x="4500712" y="2027504"/>
              <a:ext cx="4633040" cy="4601199"/>
            </a:xfrm>
            <a:prstGeom prst="ellipse">
              <a:avLst/>
            </a:prstGeom>
            <a:solidFill>
              <a:schemeClr val="accent1">
                <a:alpha val="0"/>
              </a:schemeClr>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1D557A9B-E9F8-EA6D-FBAE-41A1FB2FAE66}"/>
                </a:ext>
              </a:extLst>
            </p:cNvPr>
            <p:cNvGrpSpPr/>
            <p:nvPr/>
          </p:nvGrpSpPr>
          <p:grpSpPr>
            <a:xfrm>
              <a:off x="2219038" y="1744236"/>
              <a:ext cx="7517941" cy="4082177"/>
              <a:chOff x="3769057" y="1643875"/>
              <a:chExt cx="7517941" cy="4082177"/>
            </a:xfrm>
          </p:grpSpPr>
          <p:sp>
            <p:nvSpPr>
              <p:cNvPr id="7" name="円/楕円 6">
                <a:extLst>
                  <a:ext uri="{FF2B5EF4-FFF2-40B4-BE49-F238E27FC236}">
                    <a16:creationId xmlns:a16="http://schemas.microsoft.com/office/drawing/2014/main" id="{370977F2-7966-F3F0-C3E0-C8260C6AEFA0}"/>
                  </a:ext>
                </a:extLst>
              </p:cNvPr>
              <p:cNvSpPr/>
              <p:nvPr/>
            </p:nvSpPr>
            <p:spPr>
              <a:xfrm>
                <a:off x="4418340" y="1863560"/>
                <a:ext cx="366601" cy="36408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E2AC2950-C6DE-DE35-161C-76F0EB2899EE}"/>
                  </a:ext>
                </a:extLst>
              </p:cNvPr>
              <p:cNvSpPr/>
              <p:nvPr/>
            </p:nvSpPr>
            <p:spPr>
              <a:xfrm>
                <a:off x="4656821" y="2440970"/>
                <a:ext cx="366601" cy="36408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F1AB8957-AC8F-A049-B90D-984314564580}"/>
                  </a:ext>
                </a:extLst>
              </p:cNvPr>
              <p:cNvSpPr/>
              <p:nvPr/>
            </p:nvSpPr>
            <p:spPr>
              <a:xfrm>
                <a:off x="4135658" y="2805058"/>
                <a:ext cx="366601" cy="36408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A342FC77-41CA-CB76-F81A-318D1E51A7BF}"/>
                  </a:ext>
                </a:extLst>
              </p:cNvPr>
              <p:cNvSpPr/>
              <p:nvPr/>
            </p:nvSpPr>
            <p:spPr>
              <a:xfrm>
                <a:off x="5269892" y="2365346"/>
                <a:ext cx="366601" cy="36408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9F48F182-BA97-C7F5-4FBA-4896896C2345}"/>
                  </a:ext>
                </a:extLst>
              </p:cNvPr>
              <p:cNvSpPr/>
              <p:nvPr/>
            </p:nvSpPr>
            <p:spPr>
              <a:xfrm>
                <a:off x="5366143" y="1643875"/>
                <a:ext cx="366601" cy="36408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3240E1FE-E205-587A-3FCE-B6D1D69A30DE}"/>
                  </a:ext>
                </a:extLst>
              </p:cNvPr>
              <p:cNvSpPr/>
              <p:nvPr/>
            </p:nvSpPr>
            <p:spPr>
              <a:xfrm>
                <a:off x="5162967" y="2778096"/>
                <a:ext cx="366601" cy="36408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1D3E5089-2DC0-4196-7CA7-0358F98FFF1F}"/>
                  </a:ext>
                </a:extLst>
              </p:cNvPr>
              <p:cNvSpPr/>
              <p:nvPr/>
            </p:nvSpPr>
            <p:spPr>
              <a:xfrm>
                <a:off x="5023422" y="4045699"/>
                <a:ext cx="366601" cy="36408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80C3C13A-99A4-96B4-FA9F-E0A84CE38268}"/>
                  </a:ext>
                </a:extLst>
              </p:cNvPr>
              <p:cNvSpPr/>
              <p:nvPr/>
            </p:nvSpPr>
            <p:spPr>
              <a:xfrm>
                <a:off x="3769057" y="5102688"/>
                <a:ext cx="366601" cy="36408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DD323528-3DD9-E013-2A89-C646844EB22F}"/>
                  </a:ext>
                </a:extLst>
              </p:cNvPr>
              <p:cNvSpPr/>
              <p:nvPr/>
            </p:nvSpPr>
            <p:spPr>
              <a:xfrm>
                <a:off x="6096000" y="4299892"/>
                <a:ext cx="366601" cy="36408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547C7A01-910E-D862-4EDF-6528D26DD697}"/>
                  </a:ext>
                </a:extLst>
              </p:cNvPr>
              <p:cNvSpPr/>
              <p:nvPr/>
            </p:nvSpPr>
            <p:spPr>
              <a:xfrm>
                <a:off x="6462601" y="4738600"/>
                <a:ext cx="366601" cy="36408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F8C8069A-4DCF-3F84-D598-6BCFDEF3D777}"/>
                  </a:ext>
                </a:extLst>
              </p:cNvPr>
              <p:cNvSpPr/>
              <p:nvPr/>
            </p:nvSpPr>
            <p:spPr>
              <a:xfrm>
                <a:off x="5115829" y="5361964"/>
                <a:ext cx="366601" cy="36408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BBA01A8-297F-0FCC-9B54-094280227017}"/>
                  </a:ext>
                </a:extLst>
              </p:cNvPr>
              <p:cNvSpPr/>
              <p:nvPr/>
            </p:nvSpPr>
            <p:spPr>
              <a:xfrm>
                <a:off x="8264710" y="3429000"/>
                <a:ext cx="366601" cy="364088"/>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FAFC619C-505F-C234-1F63-EF495B40101E}"/>
                  </a:ext>
                </a:extLst>
              </p:cNvPr>
              <p:cNvSpPr/>
              <p:nvPr/>
            </p:nvSpPr>
            <p:spPr>
              <a:xfrm>
                <a:off x="9108486" y="4114280"/>
                <a:ext cx="366601" cy="364088"/>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F6C22943-2DEF-D6C0-4167-D14CCF2C7259}"/>
                  </a:ext>
                </a:extLst>
              </p:cNvPr>
              <p:cNvSpPr/>
              <p:nvPr/>
            </p:nvSpPr>
            <p:spPr>
              <a:xfrm>
                <a:off x="7998470" y="2605376"/>
                <a:ext cx="366601" cy="364088"/>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99A1151C-3118-FE13-9619-D7274D5482E6}"/>
                  </a:ext>
                </a:extLst>
              </p:cNvPr>
              <p:cNvSpPr/>
              <p:nvPr/>
            </p:nvSpPr>
            <p:spPr>
              <a:xfrm>
                <a:off x="8547700" y="2183302"/>
                <a:ext cx="366601" cy="364088"/>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F4E7746B-C0E2-FED3-526E-ED1B79EB35AA}"/>
                  </a:ext>
                </a:extLst>
              </p:cNvPr>
              <p:cNvSpPr/>
              <p:nvPr/>
            </p:nvSpPr>
            <p:spPr>
              <a:xfrm>
                <a:off x="8817883" y="2947564"/>
                <a:ext cx="366601" cy="364088"/>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03743ED2-258B-E631-BBA5-A5750AF6724F}"/>
                  </a:ext>
                </a:extLst>
              </p:cNvPr>
              <p:cNvSpPr/>
              <p:nvPr/>
            </p:nvSpPr>
            <p:spPr>
              <a:xfrm>
                <a:off x="9291786" y="3246956"/>
                <a:ext cx="366601" cy="364088"/>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00A839A2-2DA4-F6C7-6EE7-2AF2B7388231}"/>
                  </a:ext>
                </a:extLst>
              </p:cNvPr>
              <p:cNvSpPr/>
              <p:nvPr/>
            </p:nvSpPr>
            <p:spPr>
              <a:xfrm>
                <a:off x="9755256" y="3863655"/>
                <a:ext cx="366601" cy="364088"/>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193C5C48-8E02-D3E1-7C9F-0AEDEBF9CD21}"/>
                  </a:ext>
                </a:extLst>
              </p:cNvPr>
              <p:cNvSpPr/>
              <p:nvPr/>
            </p:nvSpPr>
            <p:spPr>
              <a:xfrm>
                <a:off x="10080342" y="3427387"/>
                <a:ext cx="366601" cy="364088"/>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B1716979-C9AE-B83B-2D2F-B021B96D4DCA}"/>
                  </a:ext>
                </a:extLst>
              </p:cNvPr>
              <p:cNvSpPr/>
              <p:nvPr/>
            </p:nvSpPr>
            <p:spPr>
              <a:xfrm>
                <a:off x="10920397" y="3681611"/>
                <a:ext cx="366601" cy="364088"/>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BF9E3418-44FE-ECA1-9A63-B1E10B9869D6}"/>
                </a:ext>
              </a:extLst>
            </p:cNvPr>
            <p:cNvSpPr txBox="1"/>
            <p:nvPr/>
          </p:nvSpPr>
          <p:spPr>
            <a:xfrm>
              <a:off x="6341273" y="4804852"/>
              <a:ext cx="1400494" cy="646331"/>
            </a:xfrm>
            <a:prstGeom prst="rect">
              <a:avLst/>
            </a:prstGeom>
            <a:noFill/>
          </p:spPr>
          <p:txBody>
            <a:bodyPr wrap="square" rtlCol="0">
              <a:spAutoFit/>
            </a:bodyPr>
            <a:lstStyle/>
            <a:p>
              <a:r>
                <a:rPr kumimoji="1" lang="en-US" altLang="ja-JP" sz="3600" dirty="0"/>
                <a:t>K=2</a:t>
              </a:r>
              <a:endParaRPr kumimoji="1" lang="ja-JP" altLang="en-US" sz="3600"/>
            </a:p>
          </p:txBody>
        </p:sp>
        <p:sp>
          <p:nvSpPr>
            <p:cNvPr id="36" name="テキスト ボックス 35">
              <a:extLst>
                <a:ext uri="{FF2B5EF4-FFF2-40B4-BE49-F238E27FC236}">
                  <a16:creationId xmlns:a16="http://schemas.microsoft.com/office/drawing/2014/main" id="{CFD88CE2-5353-54B9-0B5F-C315D1B39F6C}"/>
                </a:ext>
              </a:extLst>
            </p:cNvPr>
            <p:cNvSpPr txBox="1"/>
            <p:nvPr/>
          </p:nvSpPr>
          <p:spPr>
            <a:xfrm>
              <a:off x="6246844" y="5873074"/>
              <a:ext cx="1658255" cy="646331"/>
            </a:xfrm>
            <a:prstGeom prst="rect">
              <a:avLst/>
            </a:prstGeom>
            <a:noFill/>
          </p:spPr>
          <p:txBody>
            <a:bodyPr wrap="square" rtlCol="0">
              <a:spAutoFit/>
            </a:bodyPr>
            <a:lstStyle/>
            <a:p>
              <a:r>
                <a:rPr kumimoji="1" lang="en-US" altLang="ja-JP" sz="3600" dirty="0"/>
                <a:t>K=10</a:t>
              </a:r>
            </a:p>
          </p:txBody>
        </p:sp>
      </p:grpSp>
      <p:sp>
        <p:nvSpPr>
          <p:cNvPr id="38" name="テキスト ボックス 37">
            <a:extLst>
              <a:ext uri="{FF2B5EF4-FFF2-40B4-BE49-F238E27FC236}">
                <a16:creationId xmlns:a16="http://schemas.microsoft.com/office/drawing/2014/main" id="{B3A1CE58-5699-24A0-DA77-51A45619A140}"/>
              </a:ext>
            </a:extLst>
          </p:cNvPr>
          <p:cNvSpPr txBox="1"/>
          <p:nvPr/>
        </p:nvSpPr>
        <p:spPr>
          <a:xfrm>
            <a:off x="128024" y="1641455"/>
            <a:ext cx="5109091" cy="2239267"/>
          </a:xfrm>
          <a:prstGeom prst="rect">
            <a:avLst/>
          </a:prstGeom>
          <a:noFill/>
        </p:spPr>
        <p:txBody>
          <a:bodyPr wrap="none" rtlCol="0">
            <a:spAutoFit/>
          </a:bodyPr>
          <a:lstStyle/>
          <a:p>
            <a:pPr>
              <a:lnSpc>
                <a:spcPct val="150000"/>
              </a:lnSpc>
            </a:pPr>
            <a:r>
              <a:rPr kumimoji="1" lang="en-US" altLang="ja-JP" sz="3200" dirty="0"/>
              <a:t>①K</a:t>
            </a:r>
            <a:r>
              <a:rPr kumimoji="1" lang="ja-JP" altLang="en-US" sz="3200"/>
              <a:t>の値を決める</a:t>
            </a:r>
            <a:endParaRPr kumimoji="1" lang="en-US" altLang="ja-JP" sz="3200" dirty="0"/>
          </a:p>
          <a:p>
            <a:pPr>
              <a:lnSpc>
                <a:spcPct val="150000"/>
              </a:lnSpc>
            </a:pPr>
            <a:r>
              <a:rPr kumimoji="1" lang="en-US" altLang="ja-JP" sz="3200" dirty="0"/>
              <a:t>②</a:t>
            </a:r>
            <a:r>
              <a:rPr kumimoji="1" lang="ja-JP" altLang="en-US" sz="3200"/>
              <a:t>距離が近いものを求める</a:t>
            </a:r>
            <a:endParaRPr kumimoji="1" lang="en-US" altLang="ja-JP" sz="3200" dirty="0"/>
          </a:p>
          <a:p>
            <a:pPr>
              <a:lnSpc>
                <a:spcPct val="150000"/>
              </a:lnSpc>
            </a:pPr>
            <a:r>
              <a:rPr kumimoji="1" lang="en-US" altLang="ja-JP" sz="3200" dirty="0"/>
              <a:t>③</a:t>
            </a:r>
            <a:r>
              <a:rPr kumimoji="1" lang="ja-JP" altLang="en-US" sz="3200"/>
              <a:t>多数決</a:t>
            </a:r>
            <a:endParaRPr kumimoji="1" lang="en-US" altLang="ja-JP" sz="3200" dirty="0"/>
          </a:p>
        </p:txBody>
      </p:sp>
      <p:sp>
        <p:nvSpPr>
          <p:cNvPr id="39" name="スライド番号プレースホルダー 38">
            <a:extLst>
              <a:ext uri="{FF2B5EF4-FFF2-40B4-BE49-F238E27FC236}">
                <a16:creationId xmlns:a16="http://schemas.microsoft.com/office/drawing/2014/main" id="{208EFC22-2C24-0BE1-C096-6E995E2FF1E3}"/>
              </a:ext>
            </a:extLst>
          </p:cNvPr>
          <p:cNvSpPr>
            <a:spLocks noGrp="1"/>
          </p:cNvSpPr>
          <p:nvPr>
            <p:ph type="sldNum" sz="quarter" idx="12"/>
          </p:nvPr>
        </p:nvSpPr>
        <p:spPr/>
        <p:txBody>
          <a:bodyPr/>
          <a:lstStyle/>
          <a:p>
            <a:fld id="{4FAB73BC-B049-4115-A692-8D63A059BFB8}" type="slidenum">
              <a:rPr lang="en-US" smtClean="0"/>
              <a:t>61</a:t>
            </a:fld>
            <a:endParaRPr lang="en-US"/>
          </a:p>
        </p:txBody>
      </p:sp>
      <p:sp>
        <p:nvSpPr>
          <p:cNvPr id="40" name="円/楕円 39">
            <a:extLst>
              <a:ext uri="{FF2B5EF4-FFF2-40B4-BE49-F238E27FC236}">
                <a16:creationId xmlns:a16="http://schemas.microsoft.com/office/drawing/2014/main" id="{A696E4E1-6802-3FAE-2287-42C2F817B376}"/>
              </a:ext>
            </a:extLst>
          </p:cNvPr>
          <p:cNvSpPr/>
          <p:nvPr/>
        </p:nvSpPr>
        <p:spPr>
          <a:xfrm>
            <a:off x="9059889" y="4383630"/>
            <a:ext cx="366601" cy="36408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4B560A69-4796-A9E5-909C-84E2AF5654E2}"/>
              </a:ext>
            </a:extLst>
          </p:cNvPr>
          <p:cNvSpPr txBox="1"/>
          <p:nvPr/>
        </p:nvSpPr>
        <p:spPr>
          <a:xfrm>
            <a:off x="344619" y="4183774"/>
            <a:ext cx="4091185" cy="461665"/>
          </a:xfrm>
          <a:prstGeom prst="rect">
            <a:avLst/>
          </a:prstGeom>
          <a:noFill/>
        </p:spPr>
        <p:txBody>
          <a:bodyPr wrap="none" rtlCol="0">
            <a:spAutoFit/>
          </a:bodyPr>
          <a:lstStyle/>
          <a:p>
            <a:r>
              <a:rPr kumimoji="1" lang="en-US" altLang="ja-JP" sz="2400" dirty="0"/>
              <a:t>※K</a:t>
            </a:r>
            <a:r>
              <a:rPr kumimoji="1" lang="ja-JP" altLang="en-US" sz="2400"/>
              <a:t>とは最近傍点の数のこと</a:t>
            </a:r>
            <a:endParaRPr kumimoji="1" lang="en-US" altLang="ja-JP" sz="2400" dirty="0"/>
          </a:p>
        </p:txBody>
      </p:sp>
    </p:spTree>
    <p:extLst>
      <p:ext uri="{BB962C8B-B14F-4D97-AF65-F5344CB8AC3E}">
        <p14:creationId xmlns:p14="http://schemas.microsoft.com/office/powerpoint/2010/main" val="185159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F9E92A7-780D-7008-CBB8-096702806926}"/>
              </a:ext>
            </a:extLst>
          </p:cNvPr>
          <p:cNvSpPr txBox="1"/>
          <p:nvPr/>
        </p:nvSpPr>
        <p:spPr>
          <a:xfrm>
            <a:off x="188024" y="0"/>
            <a:ext cx="6128601" cy="1200329"/>
          </a:xfrm>
          <a:prstGeom prst="rect">
            <a:avLst/>
          </a:prstGeom>
          <a:noFill/>
        </p:spPr>
        <p:txBody>
          <a:bodyPr wrap="none" rtlCol="0">
            <a:spAutoFit/>
          </a:bodyPr>
          <a:lstStyle/>
          <a:p>
            <a:r>
              <a:rPr kumimoji="1" lang="ja-JP" altLang="en-US" sz="4800"/>
              <a:t>高次元の距離（</a:t>
            </a:r>
            <a:r>
              <a:rPr kumimoji="1" lang="en-US" altLang="ja-JP" sz="7200" dirty="0"/>
              <a:t>n</a:t>
            </a:r>
            <a:r>
              <a:rPr kumimoji="1" lang="ja-JP" altLang="en-US" sz="4800"/>
              <a:t>次元）</a:t>
            </a:r>
            <a:endParaRPr kumimoji="1" lang="en-US" altLang="ja-JP" sz="4800" dirty="0"/>
          </a:p>
        </p:txBody>
      </p:sp>
      <p:sp>
        <p:nvSpPr>
          <p:cNvPr id="4" name="テキスト ボックス 3">
            <a:extLst>
              <a:ext uri="{FF2B5EF4-FFF2-40B4-BE49-F238E27FC236}">
                <a16:creationId xmlns:a16="http://schemas.microsoft.com/office/drawing/2014/main" id="{89684721-4941-D674-B2A8-9BC6AA5CF264}"/>
              </a:ext>
            </a:extLst>
          </p:cNvPr>
          <p:cNvSpPr txBox="1"/>
          <p:nvPr/>
        </p:nvSpPr>
        <p:spPr>
          <a:xfrm>
            <a:off x="99124" y="986939"/>
            <a:ext cx="5538696" cy="992066"/>
          </a:xfrm>
          <a:prstGeom prst="rect">
            <a:avLst/>
          </a:prstGeom>
          <a:noFill/>
        </p:spPr>
        <p:txBody>
          <a:bodyPr wrap="none" rtlCol="0">
            <a:spAutoFit/>
          </a:bodyPr>
          <a:lstStyle/>
          <a:p>
            <a:pPr>
              <a:lnSpc>
                <a:spcPct val="150000"/>
              </a:lnSpc>
            </a:pPr>
            <a:r>
              <a:rPr kumimoji="1" lang="en-US" altLang="ja-JP" sz="4400" b="1" dirty="0"/>
              <a:t>①</a:t>
            </a:r>
            <a:r>
              <a:rPr kumimoji="1" lang="ja-JP" altLang="en-US" sz="4400" b="1"/>
              <a:t>ユークリッド距離</a:t>
            </a:r>
            <a:endParaRPr kumimoji="1" lang="en-US" altLang="ja-JP" sz="4400" b="1"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3043916-1243-D9A9-0CE9-E14031A7A66C}"/>
                  </a:ext>
                </a:extLst>
              </p:cNvPr>
              <p:cNvSpPr txBox="1"/>
              <p:nvPr/>
            </p:nvSpPr>
            <p:spPr>
              <a:xfrm>
                <a:off x="-50381" y="1952897"/>
                <a:ext cx="6069995" cy="24870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𝑑</m:t>
                      </m:r>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𝑦</m:t>
                          </m:r>
                        </m:e>
                      </m:d>
                      <m:r>
                        <a:rPr kumimoji="1" lang="en-US" altLang="ja-JP" sz="4000" b="0" i="1" smtClean="0">
                          <a:latin typeface="Cambria Math" panose="02040503050406030204" pitchFamily="18" charset="0"/>
                        </a:rPr>
                        <m:t>= </m:t>
                      </m:r>
                      <m:rad>
                        <m:radPr>
                          <m:degHide m:val="on"/>
                          <m:ctrlPr>
                            <a:rPr kumimoji="1" lang="en-US" altLang="ja-JP" sz="4000" b="0" i="1" smtClean="0">
                              <a:latin typeface="Cambria Math" panose="02040503050406030204" pitchFamily="18" charset="0"/>
                              <a:ea typeface="Cambria Math" panose="02040503050406030204" pitchFamily="18" charset="0"/>
                            </a:rPr>
                          </m:ctrlPr>
                        </m:radPr>
                        <m:deg/>
                        <m:e>
                          <m:nary>
                            <m:naryPr>
                              <m:chr m:val="∑"/>
                              <m:ctrlPr>
                                <a:rPr kumimoji="1" lang="en-US" altLang="ja-JP" sz="4000" b="0" i="1" smtClean="0">
                                  <a:latin typeface="Cambria Math" panose="02040503050406030204" pitchFamily="18" charset="0"/>
                                  <a:ea typeface="Cambria Math" panose="02040503050406030204" pitchFamily="18" charset="0"/>
                                </a:rPr>
                              </m:ctrlPr>
                            </m:naryPr>
                            <m:sub>
                              <m:r>
                                <m:rPr>
                                  <m:brk m:alnAt="23"/>
                                </m:rPr>
                                <a:rPr kumimoji="1" lang="en-US" altLang="ja-JP" sz="4000" b="0" i="1" smtClean="0">
                                  <a:latin typeface="Cambria Math" panose="02040503050406030204" pitchFamily="18" charset="0"/>
                                  <a:ea typeface="Cambria Math" panose="02040503050406030204" pitchFamily="18" charset="0"/>
                                </a:rPr>
                                <m:t>𝑘</m:t>
                              </m:r>
                              <m:r>
                                <a:rPr kumimoji="1" lang="en-US" altLang="ja-JP" sz="4000" b="0" i="1" smtClean="0">
                                  <a:latin typeface="Cambria Math" panose="02040503050406030204" pitchFamily="18" charset="0"/>
                                  <a:ea typeface="Cambria Math" panose="02040503050406030204" pitchFamily="18" charset="0"/>
                                </a:rPr>
                                <m:t>=1</m:t>
                              </m:r>
                            </m:sub>
                            <m:sup>
                              <m:r>
                                <a:rPr kumimoji="1" lang="en-US" altLang="ja-JP" sz="4000" b="0" i="1" smtClean="0">
                                  <a:latin typeface="Cambria Math" panose="02040503050406030204" pitchFamily="18" charset="0"/>
                                  <a:ea typeface="Cambria Math" panose="02040503050406030204" pitchFamily="18" charset="0"/>
                                </a:rPr>
                                <m:t>𝑛</m:t>
                              </m:r>
                            </m:sup>
                            <m:e>
                              <m:sSup>
                                <m:sSupPr>
                                  <m:ctrlPr>
                                    <a:rPr kumimoji="1" lang="en-US" altLang="ja-JP" sz="4000" b="0" i="1" smtClean="0">
                                      <a:latin typeface="Cambria Math" panose="02040503050406030204" pitchFamily="18" charset="0"/>
                                      <a:ea typeface="Cambria Math" panose="02040503050406030204" pitchFamily="18" charset="0"/>
                                    </a:rPr>
                                  </m:ctrlPr>
                                </m:sSupPr>
                                <m:e>
                                  <m:r>
                                    <a:rPr kumimoji="1" lang="en-US" altLang="ja-JP" sz="4000" i="1">
                                      <a:latin typeface="Cambria Math" panose="02040503050406030204" pitchFamily="18" charset="0"/>
                                      <a:ea typeface="Cambria Math" panose="02040503050406030204" pitchFamily="18" charset="0"/>
                                    </a:rPr>
                                    <m:t>(</m:t>
                                  </m:r>
                                  <m:sSub>
                                    <m:sSubPr>
                                      <m:ctrlPr>
                                        <a:rPr kumimoji="1" lang="en-US" altLang="ja-JP" sz="4000" i="1">
                                          <a:latin typeface="Cambria Math" panose="02040503050406030204" pitchFamily="18" charset="0"/>
                                          <a:ea typeface="Cambria Math" panose="02040503050406030204" pitchFamily="18" charset="0"/>
                                        </a:rPr>
                                      </m:ctrlPr>
                                    </m:sSubPr>
                                    <m:e>
                                      <m:r>
                                        <a:rPr kumimoji="1" lang="en-US" altLang="ja-JP" sz="4000" i="1">
                                          <a:latin typeface="Cambria Math" panose="02040503050406030204" pitchFamily="18" charset="0"/>
                                          <a:ea typeface="Cambria Math" panose="02040503050406030204" pitchFamily="18" charset="0"/>
                                        </a:rPr>
                                        <m:t>𝑥</m:t>
                                      </m:r>
                                    </m:e>
                                    <m:sub>
                                      <m:r>
                                        <a:rPr kumimoji="1" lang="en-US" altLang="ja-JP" sz="4000" i="1">
                                          <a:latin typeface="Cambria Math" panose="02040503050406030204" pitchFamily="18" charset="0"/>
                                          <a:ea typeface="Cambria Math" panose="02040503050406030204" pitchFamily="18" charset="0"/>
                                        </a:rPr>
                                        <m:t>𝑘</m:t>
                                      </m:r>
                                    </m:sub>
                                  </m:sSub>
                                  <m:r>
                                    <a:rPr kumimoji="1" lang="en-US" altLang="ja-JP" sz="4000" i="1">
                                      <a:latin typeface="Cambria Math" panose="02040503050406030204" pitchFamily="18" charset="0"/>
                                      <a:ea typeface="Cambria Math" panose="02040503050406030204" pitchFamily="18" charset="0"/>
                                    </a:rPr>
                                    <m:t>−</m:t>
                                  </m:r>
                                  <m:sSub>
                                    <m:sSubPr>
                                      <m:ctrlPr>
                                        <a:rPr kumimoji="1" lang="en-US" altLang="ja-JP" sz="4000" i="1">
                                          <a:latin typeface="Cambria Math" panose="02040503050406030204" pitchFamily="18" charset="0"/>
                                          <a:ea typeface="Cambria Math" panose="02040503050406030204" pitchFamily="18" charset="0"/>
                                        </a:rPr>
                                      </m:ctrlPr>
                                    </m:sSubPr>
                                    <m:e>
                                      <m:r>
                                        <a:rPr kumimoji="1" lang="en-US" altLang="ja-JP" sz="4000" i="1">
                                          <a:latin typeface="Cambria Math" panose="02040503050406030204" pitchFamily="18" charset="0"/>
                                          <a:ea typeface="Cambria Math" panose="02040503050406030204" pitchFamily="18" charset="0"/>
                                        </a:rPr>
                                        <m:t>𝑦</m:t>
                                      </m:r>
                                    </m:e>
                                    <m:sub>
                                      <m:r>
                                        <a:rPr kumimoji="1" lang="en-US" altLang="ja-JP" sz="4000" i="1">
                                          <a:latin typeface="Cambria Math" panose="02040503050406030204" pitchFamily="18" charset="0"/>
                                          <a:ea typeface="Cambria Math" panose="02040503050406030204" pitchFamily="18" charset="0"/>
                                        </a:rPr>
                                        <m:t>𝑘</m:t>
                                      </m:r>
                                    </m:sub>
                                  </m:sSub>
                                  <m:r>
                                    <a:rPr kumimoji="1" lang="en-US" altLang="ja-JP" sz="4000" i="1">
                                      <a:latin typeface="Cambria Math" panose="02040503050406030204" pitchFamily="18" charset="0"/>
                                      <a:ea typeface="Cambria Math" panose="02040503050406030204" pitchFamily="18" charset="0"/>
                                    </a:rPr>
                                    <m:t>)</m:t>
                                  </m:r>
                                </m:e>
                                <m:sup>
                                  <m:r>
                                    <a:rPr kumimoji="1" lang="en-US" altLang="ja-JP" sz="4000" b="0" i="1" smtClean="0">
                                      <a:latin typeface="Cambria Math" panose="02040503050406030204" pitchFamily="18" charset="0"/>
                                      <a:ea typeface="Cambria Math" panose="02040503050406030204" pitchFamily="18" charset="0"/>
                                    </a:rPr>
                                    <m:t>2</m:t>
                                  </m:r>
                                </m:sup>
                              </m:sSup>
                            </m:e>
                          </m:nary>
                        </m:e>
                      </m:rad>
                    </m:oMath>
                  </m:oMathPara>
                </a14:m>
                <a:endParaRPr kumimoji="1" lang="ja-JP" altLang="en-US" sz="4000"/>
              </a:p>
            </p:txBody>
          </p:sp>
        </mc:Choice>
        <mc:Fallback xmlns="">
          <p:sp>
            <p:nvSpPr>
              <p:cNvPr id="5" name="テキスト ボックス 4">
                <a:extLst>
                  <a:ext uri="{FF2B5EF4-FFF2-40B4-BE49-F238E27FC236}">
                    <a16:creationId xmlns:a16="http://schemas.microsoft.com/office/drawing/2014/main" id="{93043916-1243-D9A9-0CE9-E14031A7A66C}"/>
                  </a:ext>
                </a:extLst>
              </p:cNvPr>
              <p:cNvSpPr txBox="1">
                <a:spLocks noRot="1" noChangeAspect="1" noMove="1" noResize="1" noEditPoints="1" noAdjustHandles="1" noChangeArrowheads="1" noChangeShapeType="1" noTextEdit="1"/>
              </p:cNvSpPr>
              <p:nvPr/>
            </p:nvSpPr>
            <p:spPr>
              <a:xfrm>
                <a:off x="-50381" y="1952897"/>
                <a:ext cx="6069995" cy="2487091"/>
              </a:xfrm>
              <a:prstGeom prst="rect">
                <a:avLst/>
              </a:prstGeom>
              <a:blipFill>
                <a:blip r:embed="rId3"/>
                <a:stretch>
                  <a:fillRect t="-62944" b="-10761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9CF1D89-F891-02BB-A4B4-0AF38E2CC141}"/>
              </a:ext>
            </a:extLst>
          </p:cNvPr>
          <p:cNvSpPr txBox="1"/>
          <p:nvPr/>
        </p:nvSpPr>
        <p:spPr>
          <a:xfrm>
            <a:off x="99124" y="4174092"/>
            <a:ext cx="5448928" cy="992066"/>
          </a:xfrm>
          <a:prstGeom prst="rect">
            <a:avLst/>
          </a:prstGeom>
          <a:noFill/>
        </p:spPr>
        <p:txBody>
          <a:bodyPr wrap="none" rtlCol="0">
            <a:spAutoFit/>
          </a:bodyPr>
          <a:lstStyle/>
          <a:p>
            <a:pPr>
              <a:lnSpc>
                <a:spcPct val="150000"/>
              </a:lnSpc>
            </a:pPr>
            <a:r>
              <a:rPr kumimoji="1" lang="en-US" altLang="ja-JP" sz="4400" dirty="0">
                <a:solidFill>
                  <a:srgbClr val="FF0000"/>
                </a:solidFill>
              </a:rPr>
              <a:t>②</a:t>
            </a:r>
            <a:r>
              <a:rPr kumimoji="1" lang="ja-JP" altLang="en-US" sz="4400">
                <a:solidFill>
                  <a:srgbClr val="FF0000"/>
                </a:solidFill>
              </a:rPr>
              <a:t>マンハッタン距離</a:t>
            </a:r>
            <a:endParaRPr kumimoji="1" lang="en-US" altLang="ja-JP" sz="4400" dirty="0">
              <a:solidFill>
                <a:srgbClr val="FF0000"/>
              </a:solidFill>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76FBB67-2DBB-DF28-8F08-7727A28DDE27}"/>
                  </a:ext>
                </a:extLst>
              </p:cNvPr>
              <p:cNvSpPr txBox="1"/>
              <p:nvPr/>
            </p:nvSpPr>
            <p:spPr>
              <a:xfrm>
                <a:off x="188024" y="5087544"/>
                <a:ext cx="5336717" cy="1772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𝑑</m:t>
                      </m:r>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𝑦</m:t>
                          </m:r>
                        </m:e>
                      </m:d>
                      <m:r>
                        <a:rPr kumimoji="1" lang="en-US" altLang="ja-JP" sz="4000" b="0" i="1" smtClean="0">
                          <a:latin typeface="Cambria Math" panose="02040503050406030204" pitchFamily="18" charset="0"/>
                        </a:rPr>
                        <m:t>= </m:t>
                      </m:r>
                      <m:nary>
                        <m:naryPr>
                          <m:chr m:val="∑"/>
                          <m:ctrlPr>
                            <a:rPr kumimoji="1" lang="en-US" altLang="ja-JP" sz="4000" b="0" i="1" smtClean="0">
                              <a:latin typeface="Cambria Math" panose="02040503050406030204" pitchFamily="18" charset="0"/>
                            </a:rPr>
                          </m:ctrlPr>
                        </m:naryPr>
                        <m:sub>
                          <m:r>
                            <m:rPr>
                              <m:brk m:alnAt="23"/>
                            </m:rPr>
                            <a:rPr kumimoji="1" lang="en-US" altLang="ja-JP" sz="4000" b="0" i="1" smtClean="0">
                              <a:latin typeface="Cambria Math" panose="02040503050406030204" pitchFamily="18" charset="0"/>
                            </a:rPr>
                            <m:t>𝑘</m:t>
                          </m:r>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𝑛</m:t>
                          </m:r>
                        </m:sup>
                        <m:e>
                          <m:d>
                            <m:dPr>
                              <m:begChr m:val="|"/>
                              <m:endChr m:val="|"/>
                              <m:ctrlPr>
                                <a:rPr kumimoji="1" lang="en-US" altLang="ja-JP" sz="4000" b="0" i="1" smtClean="0">
                                  <a:latin typeface="Cambria Math" panose="02040503050406030204" pitchFamily="18" charset="0"/>
                                </a:rPr>
                              </m:ctrlPr>
                            </m:dPr>
                            <m:e>
                              <m:sSub>
                                <m:sSubPr>
                                  <m:ctrlPr>
                                    <a:rPr kumimoji="1" lang="en-US" altLang="ja-JP" sz="4000" i="1">
                                      <a:latin typeface="Cambria Math" panose="02040503050406030204" pitchFamily="18" charset="0"/>
                                      <a:ea typeface="Cambria Math" panose="02040503050406030204" pitchFamily="18" charset="0"/>
                                    </a:rPr>
                                  </m:ctrlPr>
                                </m:sSubPr>
                                <m:e>
                                  <m:r>
                                    <a:rPr kumimoji="1" lang="en-US" altLang="ja-JP" sz="4000" i="1">
                                      <a:latin typeface="Cambria Math" panose="02040503050406030204" pitchFamily="18" charset="0"/>
                                      <a:ea typeface="Cambria Math" panose="02040503050406030204" pitchFamily="18" charset="0"/>
                                    </a:rPr>
                                    <m:t>𝑥</m:t>
                                  </m:r>
                                </m:e>
                                <m:sub>
                                  <m:r>
                                    <a:rPr kumimoji="1" lang="en-US" altLang="ja-JP" sz="4000" i="1">
                                      <a:latin typeface="Cambria Math" panose="02040503050406030204" pitchFamily="18" charset="0"/>
                                      <a:ea typeface="Cambria Math" panose="02040503050406030204" pitchFamily="18" charset="0"/>
                                    </a:rPr>
                                    <m:t>𝑘</m:t>
                                  </m:r>
                                </m:sub>
                              </m:sSub>
                              <m:r>
                                <a:rPr kumimoji="1" lang="en-US" altLang="ja-JP" sz="4000" i="1">
                                  <a:latin typeface="Cambria Math" panose="02040503050406030204" pitchFamily="18" charset="0"/>
                                  <a:ea typeface="Cambria Math" panose="02040503050406030204" pitchFamily="18" charset="0"/>
                                </a:rPr>
                                <m:t>−</m:t>
                              </m:r>
                              <m:sSub>
                                <m:sSubPr>
                                  <m:ctrlPr>
                                    <a:rPr kumimoji="1" lang="en-US" altLang="ja-JP" sz="4000" i="1">
                                      <a:latin typeface="Cambria Math" panose="02040503050406030204" pitchFamily="18" charset="0"/>
                                      <a:ea typeface="Cambria Math" panose="02040503050406030204" pitchFamily="18" charset="0"/>
                                    </a:rPr>
                                  </m:ctrlPr>
                                </m:sSubPr>
                                <m:e>
                                  <m:r>
                                    <a:rPr kumimoji="1" lang="en-US" altLang="ja-JP" sz="4000" i="1">
                                      <a:latin typeface="Cambria Math" panose="02040503050406030204" pitchFamily="18" charset="0"/>
                                      <a:ea typeface="Cambria Math" panose="02040503050406030204" pitchFamily="18" charset="0"/>
                                    </a:rPr>
                                    <m:t>𝑦</m:t>
                                  </m:r>
                                </m:e>
                                <m:sub>
                                  <m:r>
                                    <a:rPr kumimoji="1" lang="en-US" altLang="ja-JP" sz="4000" i="1">
                                      <a:latin typeface="Cambria Math" panose="02040503050406030204" pitchFamily="18" charset="0"/>
                                      <a:ea typeface="Cambria Math" panose="02040503050406030204" pitchFamily="18" charset="0"/>
                                    </a:rPr>
                                    <m:t>𝑘</m:t>
                                  </m:r>
                                </m:sub>
                              </m:sSub>
                            </m:e>
                          </m:d>
                        </m:e>
                      </m:nary>
                    </m:oMath>
                  </m:oMathPara>
                </a14:m>
                <a:endParaRPr kumimoji="1" lang="ja-JP" altLang="en-US" sz="4000"/>
              </a:p>
            </p:txBody>
          </p:sp>
        </mc:Choice>
        <mc:Fallback xmlns="">
          <p:sp>
            <p:nvSpPr>
              <p:cNvPr id="7" name="テキスト ボックス 6">
                <a:extLst>
                  <a:ext uri="{FF2B5EF4-FFF2-40B4-BE49-F238E27FC236}">
                    <a16:creationId xmlns:a16="http://schemas.microsoft.com/office/drawing/2014/main" id="{676FBB67-2DBB-DF28-8F08-7727A28DDE27}"/>
                  </a:ext>
                </a:extLst>
              </p:cNvPr>
              <p:cNvSpPr txBox="1">
                <a:spLocks noRot="1" noChangeAspect="1" noMove="1" noResize="1" noEditPoints="1" noAdjustHandles="1" noChangeArrowheads="1" noChangeShapeType="1" noTextEdit="1"/>
              </p:cNvSpPr>
              <p:nvPr/>
            </p:nvSpPr>
            <p:spPr>
              <a:xfrm>
                <a:off x="188024" y="5087544"/>
                <a:ext cx="5336717" cy="1772665"/>
              </a:xfrm>
              <a:prstGeom prst="rect">
                <a:avLst/>
              </a:prstGeom>
              <a:blipFill>
                <a:blip r:embed="rId4"/>
                <a:stretch>
                  <a:fillRect t="-112143" b="-169286"/>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CB8BB1A-CB11-6EED-0FBC-0E1841667CEE}"/>
              </a:ext>
            </a:extLst>
          </p:cNvPr>
          <p:cNvGraphicFramePr>
            <a:graphicFrameLocks noGrp="1"/>
          </p:cNvGraphicFramePr>
          <p:nvPr>
            <p:extLst>
              <p:ext uri="{D42A27DB-BD31-4B8C-83A1-F6EECF244321}">
                <p14:modId xmlns:p14="http://schemas.microsoft.com/office/powerpoint/2010/main" val="2465434658"/>
              </p:ext>
            </p:extLst>
          </p:nvPr>
        </p:nvGraphicFramePr>
        <p:xfrm>
          <a:off x="6514487" y="1394846"/>
          <a:ext cx="5345056" cy="5254780"/>
        </p:xfrm>
        <a:graphic>
          <a:graphicData uri="http://schemas.openxmlformats.org/drawingml/2006/table">
            <a:tbl>
              <a:tblPr firstRow="1" bandRow="1">
                <a:tableStyleId>{5C22544A-7EE6-4342-B048-85BDC9FD1C3A}</a:tableStyleId>
              </a:tblPr>
              <a:tblGrid>
                <a:gridCol w="1336264">
                  <a:extLst>
                    <a:ext uri="{9D8B030D-6E8A-4147-A177-3AD203B41FA5}">
                      <a16:colId xmlns:a16="http://schemas.microsoft.com/office/drawing/2014/main" val="1532918026"/>
                    </a:ext>
                  </a:extLst>
                </a:gridCol>
                <a:gridCol w="1336264">
                  <a:extLst>
                    <a:ext uri="{9D8B030D-6E8A-4147-A177-3AD203B41FA5}">
                      <a16:colId xmlns:a16="http://schemas.microsoft.com/office/drawing/2014/main" val="3968478600"/>
                    </a:ext>
                  </a:extLst>
                </a:gridCol>
                <a:gridCol w="1336264">
                  <a:extLst>
                    <a:ext uri="{9D8B030D-6E8A-4147-A177-3AD203B41FA5}">
                      <a16:colId xmlns:a16="http://schemas.microsoft.com/office/drawing/2014/main" val="2426453212"/>
                    </a:ext>
                  </a:extLst>
                </a:gridCol>
                <a:gridCol w="1336264">
                  <a:extLst>
                    <a:ext uri="{9D8B030D-6E8A-4147-A177-3AD203B41FA5}">
                      <a16:colId xmlns:a16="http://schemas.microsoft.com/office/drawing/2014/main" val="2091809703"/>
                    </a:ext>
                  </a:extLst>
                </a:gridCol>
              </a:tblGrid>
              <a:tr h="1313695">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57150" cap="flat" cmpd="sng" algn="ctr">
                      <a:solidFill>
                        <a:srgbClr val="FF0000"/>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endParaRPr kumimoji="1" lang="ja-JP" altLang="en-US"/>
                    </a:p>
                  </a:txBody>
                  <a:tcPr>
                    <a:lnL w="57150" cap="flat" cmpd="sng" algn="ctr">
                      <a:solidFill>
                        <a:srgbClr val="FF0000"/>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57150" cap="flat" cmpd="sng" algn="ctr">
                      <a:solidFill>
                        <a:srgbClr val="FF000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28134313"/>
                  </a:ext>
                </a:extLst>
              </a:tr>
              <a:tr h="1313695">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57150" cap="flat" cmpd="sng" algn="ctr">
                      <a:solidFill>
                        <a:srgbClr val="FF0000"/>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endParaRPr kumimoji="1" lang="ja-JP" altLang="en-US"/>
                    </a:p>
                  </a:txBody>
                  <a:tcPr>
                    <a:lnL w="57150" cap="flat" cmpd="sng" algn="ctr">
                      <a:solidFill>
                        <a:srgbClr val="FF0000"/>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75826543"/>
                  </a:ext>
                </a:extLst>
              </a:tr>
              <a:tr h="1313695">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57150" cap="flat" cmpd="sng" algn="ctr">
                      <a:solidFill>
                        <a:srgbClr val="FF0000"/>
                      </a:solidFill>
                      <a:prstDash val="solid"/>
                      <a:round/>
                      <a:headEnd type="none" w="med" len="med"/>
                      <a:tailEnd type="none" w="med" len="med"/>
                    </a:lnB>
                    <a:noFill/>
                  </a:tcPr>
                </a:tc>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57150" cap="flat" cmpd="sng" algn="ctr">
                      <a:solidFill>
                        <a:srgbClr val="FF0000"/>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57150" cap="flat" cmpd="sng" algn="ctr">
                      <a:solidFill>
                        <a:srgbClr val="FF0000"/>
                      </a:solidFill>
                      <a:prstDash val="solid"/>
                      <a:round/>
                      <a:headEnd type="none" w="med" len="med"/>
                      <a:tailEnd type="none" w="med" len="med"/>
                    </a:lnB>
                    <a:noFill/>
                  </a:tcPr>
                </a:tc>
                <a:tc>
                  <a:txBody>
                    <a:bodyPr/>
                    <a:lstStyle/>
                    <a:p>
                      <a:endParaRPr kumimoji="1" lang="ja-JP" altLang="en-US"/>
                    </a:p>
                  </a:txBody>
                  <a:tcPr>
                    <a:lnL w="57150" cap="flat" cmpd="sng" algn="ctr">
                      <a:solidFill>
                        <a:srgbClr val="FF0000"/>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1203663"/>
                  </a:ext>
                </a:extLst>
              </a:tr>
              <a:tr h="1313695">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57150" cap="flat" cmpd="sng" algn="ctr">
                      <a:solidFill>
                        <a:srgbClr val="FF0000"/>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endParaRPr kumimoji="1" lang="ja-JP" altLang="en-US"/>
                    </a:p>
                  </a:txBody>
                  <a:tcPr>
                    <a:lnL w="57150" cap="flat" cmpd="sng" algn="ctr">
                      <a:solidFill>
                        <a:srgbClr val="FF0000"/>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57150" cap="flat" cmpd="sng" algn="ctr">
                      <a:solidFill>
                        <a:srgbClr val="FF000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57150" cap="flat" cmpd="sng" algn="ctr">
                      <a:solidFill>
                        <a:srgbClr val="FF0000"/>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tc>
                  <a:txBody>
                    <a:bodyPr/>
                    <a:lstStyle/>
                    <a:p>
                      <a:endParaRPr kumimoji="1" lang="ja-JP" altLang="en-US"/>
                    </a:p>
                  </a:txBody>
                  <a:tcP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0764972"/>
                  </a:ext>
                </a:extLst>
              </a:tr>
            </a:tbl>
          </a:graphicData>
        </a:graphic>
      </p:graphicFrame>
      <p:cxnSp>
        <p:nvCxnSpPr>
          <p:cNvPr id="11" name="直線コネクタ 10">
            <a:extLst>
              <a:ext uri="{FF2B5EF4-FFF2-40B4-BE49-F238E27FC236}">
                <a16:creationId xmlns:a16="http://schemas.microsoft.com/office/drawing/2014/main" id="{2EB2D0B3-930E-4819-51F5-6120B08A5CF3}"/>
              </a:ext>
            </a:extLst>
          </p:cNvPr>
          <p:cNvCxnSpPr>
            <a:cxnSpLocks/>
          </p:cNvCxnSpPr>
          <p:nvPr/>
        </p:nvCxnSpPr>
        <p:spPr>
          <a:xfrm>
            <a:off x="6514487" y="6665882"/>
            <a:ext cx="133849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A6A2C4-2954-6811-8EBA-6B79298FB043}"/>
              </a:ext>
            </a:extLst>
          </p:cNvPr>
          <p:cNvCxnSpPr>
            <a:cxnSpLocks/>
          </p:cNvCxnSpPr>
          <p:nvPr/>
        </p:nvCxnSpPr>
        <p:spPr>
          <a:xfrm flipV="1">
            <a:off x="6529987" y="1394846"/>
            <a:ext cx="5329556" cy="525478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7D733A-028A-FC67-E8B8-19063A438AD1}"/>
              </a:ext>
            </a:extLst>
          </p:cNvPr>
          <p:cNvSpPr txBox="1"/>
          <p:nvPr/>
        </p:nvSpPr>
        <p:spPr>
          <a:xfrm>
            <a:off x="9573340" y="553998"/>
            <a:ext cx="2286203" cy="646331"/>
          </a:xfrm>
          <a:prstGeom prst="rect">
            <a:avLst/>
          </a:prstGeom>
          <a:noFill/>
        </p:spPr>
        <p:txBody>
          <a:bodyPr wrap="none" rtlCol="0">
            <a:spAutoFit/>
          </a:bodyPr>
          <a:lstStyle/>
          <a:p>
            <a:r>
              <a:rPr kumimoji="1" lang="en-US" altLang="ja-JP" sz="3600" dirty="0"/>
              <a:t>2</a:t>
            </a:r>
            <a:r>
              <a:rPr kumimoji="1" lang="ja-JP" altLang="en-US" sz="3600"/>
              <a:t>次元の例</a:t>
            </a:r>
          </a:p>
        </p:txBody>
      </p:sp>
      <p:sp>
        <p:nvSpPr>
          <p:cNvPr id="26" name="スライド番号プレースホルダー 25">
            <a:extLst>
              <a:ext uri="{FF2B5EF4-FFF2-40B4-BE49-F238E27FC236}">
                <a16:creationId xmlns:a16="http://schemas.microsoft.com/office/drawing/2014/main" id="{566B5CF6-0F31-2760-0952-241A0BBD02C1}"/>
              </a:ext>
            </a:extLst>
          </p:cNvPr>
          <p:cNvSpPr>
            <a:spLocks noGrp="1"/>
          </p:cNvSpPr>
          <p:nvPr>
            <p:ph type="sldNum" sz="quarter" idx="12"/>
          </p:nvPr>
        </p:nvSpPr>
        <p:spPr/>
        <p:txBody>
          <a:bodyPr/>
          <a:lstStyle/>
          <a:p>
            <a:fld id="{4FAB73BC-B049-4115-A692-8D63A059BFB8}" type="slidenum">
              <a:rPr lang="en-US" smtClean="0"/>
              <a:t>62</a:t>
            </a:fld>
            <a:endParaRPr lang="en-US"/>
          </a:p>
        </p:txBody>
      </p:sp>
    </p:spTree>
    <p:extLst>
      <p:ext uri="{BB962C8B-B14F-4D97-AF65-F5344CB8AC3E}">
        <p14:creationId xmlns:p14="http://schemas.microsoft.com/office/powerpoint/2010/main" val="2345467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9CA392F-5472-F143-8392-762377E749F7}"/>
              </a:ext>
            </a:extLst>
          </p:cNvPr>
          <p:cNvSpPr txBox="1"/>
          <p:nvPr/>
        </p:nvSpPr>
        <p:spPr>
          <a:xfrm>
            <a:off x="254389" y="0"/>
            <a:ext cx="4338047" cy="1200329"/>
          </a:xfrm>
          <a:prstGeom prst="rect">
            <a:avLst/>
          </a:prstGeom>
          <a:noFill/>
        </p:spPr>
        <p:txBody>
          <a:bodyPr wrap="none" rtlCol="0">
            <a:spAutoFit/>
          </a:bodyPr>
          <a:lstStyle/>
          <a:p>
            <a:r>
              <a:rPr kumimoji="1" lang="en-US" altLang="ja-JP" sz="7200" b="1" dirty="0"/>
              <a:t>k-neighbor</a:t>
            </a:r>
            <a:endParaRPr kumimoji="1" lang="en-US" altLang="ja-JP" sz="6000" dirty="0"/>
          </a:p>
        </p:txBody>
      </p:sp>
      <p:sp>
        <p:nvSpPr>
          <p:cNvPr id="3" name="テキスト ボックス 2">
            <a:extLst>
              <a:ext uri="{FF2B5EF4-FFF2-40B4-BE49-F238E27FC236}">
                <a16:creationId xmlns:a16="http://schemas.microsoft.com/office/drawing/2014/main" id="{3E06C269-A7C7-94A6-2274-70616A22AC2A}"/>
              </a:ext>
            </a:extLst>
          </p:cNvPr>
          <p:cNvSpPr txBox="1"/>
          <p:nvPr/>
        </p:nvSpPr>
        <p:spPr>
          <a:xfrm>
            <a:off x="254389" y="1312490"/>
            <a:ext cx="3467616" cy="2239267"/>
          </a:xfrm>
          <a:prstGeom prst="rect">
            <a:avLst/>
          </a:prstGeom>
          <a:noFill/>
        </p:spPr>
        <p:txBody>
          <a:bodyPr wrap="none" rtlCol="0">
            <a:spAutoFit/>
          </a:bodyPr>
          <a:lstStyle/>
          <a:p>
            <a:pPr>
              <a:lnSpc>
                <a:spcPct val="150000"/>
              </a:lnSpc>
            </a:pPr>
            <a:r>
              <a:rPr kumimoji="1" lang="ja-JP" altLang="en-US" sz="3200"/>
              <a:t>使い所</a:t>
            </a:r>
            <a:endParaRPr kumimoji="1" lang="en-US" altLang="ja-JP" sz="3200" dirty="0"/>
          </a:p>
          <a:p>
            <a:pPr>
              <a:lnSpc>
                <a:spcPct val="150000"/>
              </a:lnSpc>
            </a:pPr>
            <a:r>
              <a:rPr kumimoji="1" lang="ja-JP" altLang="en-US" sz="3200"/>
              <a:t>　</a:t>
            </a:r>
            <a:r>
              <a:rPr kumimoji="1" lang="en-US" altLang="ja-JP" sz="3200" dirty="0"/>
              <a:t>①</a:t>
            </a:r>
            <a:r>
              <a:rPr kumimoji="1" lang="ja-JP" altLang="en-US" sz="3200"/>
              <a:t>分類問題</a:t>
            </a:r>
            <a:endParaRPr kumimoji="1" lang="en-US" altLang="ja-JP" sz="3200" dirty="0"/>
          </a:p>
          <a:p>
            <a:pPr>
              <a:lnSpc>
                <a:spcPct val="150000"/>
              </a:lnSpc>
            </a:pPr>
            <a:r>
              <a:rPr kumimoji="1" lang="ja-JP" altLang="en-US" sz="3200"/>
              <a:t>　</a:t>
            </a:r>
            <a:r>
              <a:rPr kumimoji="1" lang="en-US" altLang="ja-JP" sz="3200" dirty="0"/>
              <a:t>②</a:t>
            </a:r>
            <a:r>
              <a:rPr kumimoji="1" lang="ja-JP" altLang="en-US" sz="3200"/>
              <a:t>データ前処理</a:t>
            </a:r>
          </a:p>
        </p:txBody>
      </p:sp>
      <p:sp>
        <p:nvSpPr>
          <p:cNvPr id="4" name="テキスト ボックス 3">
            <a:extLst>
              <a:ext uri="{FF2B5EF4-FFF2-40B4-BE49-F238E27FC236}">
                <a16:creationId xmlns:a16="http://schemas.microsoft.com/office/drawing/2014/main" id="{35D22D28-D674-7030-75E1-88BDB7927C19}"/>
              </a:ext>
            </a:extLst>
          </p:cNvPr>
          <p:cNvSpPr txBox="1"/>
          <p:nvPr/>
        </p:nvSpPr>
        <p:spPr>
          <a:xfrm>
            <a:off x="254389" y="3806400"/>
            <a:ext cx="8392041" cy="2239267"/>
          </a:xfrm>
          <a:prstGeom prst="rect">
            <a:avLst/>
          </a:prstGeom>
          <a:noFill/>
        </p:spPr>
        <p:txBody>
          <a:bodyPr wrap="none" rtlCol="0">
            <a:spAutoFit/>
          </a:bodyPr>
          <a:lstStyle/>
          <a:p>
            <a:pPr>
              <a:lnSpc>
                <a:spcPct val="150000"/>
              </a:lnSpc>
            </a:pPr>
            <a:r>
              <a:rPr kumimoji="1" lang="ja-JP" altLang="en-US" sz="3200"/>
              <a:t>欠点</a:t>
            </a:r>
            <a:endParaRPr kumimoji="1" lang="en-US" altLang="ja-JP" sz="3200" dirty="0"/>
          </a:p>
          <a:p>
            <a:pPr>
              <a:lnSpc>
                <a:spcPct val="150000"/>
              </a:lnSpc>
            </a:pPr>
            <a:r>
              <a:rPr kumimoji="1" lang="ja-JP" altLang="en-US" sz="3200"/>
              <a:t>　</a:t>
            </a:r>
            <a:r>
              <a:rPr kumimoji="1" lang="en-US" altLang="ja-JP" sz="3200" dirty="0"/>
              <a:t>①</a:t>
            </a:r>
            <a:r>
              <a:rPr kumimoji="1" lang="ja-JP" altLang="en-US" sz="3200"/>
              <a:t>データ数が多くなると計算コストが爆増</a:t>
            </a:r>
            <a:endParaRPr kumimoji="1" lang="en-US" altLang="ja-JP" sz="3200" dirty="0"/>
          </a:p>
          <a:p>
            <a:pPr>
              <a:lnSpc>
                <a:spcPct val="150000"/>
              </a:lnSpc>
            </a:pPr>
            <a:r>
              <a:rPr kumimoji="1" lang="ja-JP" altLang="en-US" sz="3200"/>
              <a:t>　</a:t>
            </a:r>
            <a:r>
              <a:rPr kumimoji="1" lang="en-US" altLang="ja-JP" sz="3200" dirty="0"/>
              <a:t>②</a:t>
            </a:r>
            <a:r>
              <a:rPr kumimoji="1" lang="ja-JP" altLang="en-US" sz="3200"/>
              <a:t>次元の呪い</a:t>
            </a:r>
          </a:p>
        </p:txBody>
      </p:sp>
      <p:sp>
        <p:nvSpPr>
          <p:cNvPr id="5" name="スライド番号プレースホルダー 4">
            <a:extLst>
              <a:ext uri="{FF2B5EF4-FFF2-40B4-BE49-F238E27FC236}">
                <a16:creationId xmlns:a16="http://schemas.microsoft.com/office/drawing/2014/main" id="{6370B7AA-F1BB-3B47-6DAB-F25EA85C400B}"/>
              </a:ext>
            </a:extLst>
          </p:cNvPr>
          <p:cNvSpPr>
            <a:spLocks noGrp="1"/>
          </p:cNvSpPr>
          <p:nvPr>
            <p:ph type="sldNum" sz="quarter" idx="12"/>
          </p:nvPr>
        </p:nvSpPr>
        <p:spPr/>
        <p:txBody>
          <a:bodyPr/>
          <a:lstStyle/>
          <a:p>
            <a:fld id="{4FAB73BC-B049-4115-A692-8D63A059BFB8}" type="slidenum">
              <a:rPr lang="en-US" smtClean="0"/>
              <a:t>63</a:t>
            </a:fld>
            <a:endParaRPr lang="en-US"/>
          </a:p>
        </p:txBody>
      </p:sp>
    </p:spTree>
    <p:extLst>
      <p:ext uri="{BB962C8B-B14F-4D97-AF65-F5344CB8AC3E}">
        <p14:creationId xmlns:p14="http://schemas.microsoft.com/office/powerpoint/2010/main" val="584771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D93AAA7-C60C-A4F3-CF6F-D8D9192F5165}"/>
              </a:ext>
            </a:extLst>
          </p:cNvPr>
          <p:cNvSpPr txBox="1"/>
          <p:nvPr/>
        </p:nvSpPr>
        <p:spPr>
          <a:xfrm>
            <a:off x="242888" y="200025"/>
            <a:ext cx="6588663" cy="830997"/>
          </a:xfrm>
          <a:prstGeom prst="rect">
            <a:avLst/>
          </a:prstGeom>
          <a:noFill/>
        </p:spPr>
        <p:txBody>
          <a:bodyPr wrap="none" rtlCol="0">
            <a:spAutoFit/>
          </a:bodyPr>
          <a:lstStyle/>
          <a:p>
            <a:r>
              <a:rPr lang="ja-JP" altLang="en-US" sz="4800"/>
              <a:t>まとめ</a:t>
            </a:r>
            <a:r>
              <a:rPr lang="en-US" altLang="ja-JP" sz="4800" dirty="0"/>
              <a:t>.    </a:t>
            </a:r>
            <a:r>
              <a:rPr lang="ja-JP" altLang="en-US" sz="4800"/>
              <a:t>教師なし学習</a:t>
            </a:r>
            <a:endParaRPr kumimoji="1" lang="ja-JP" altLang="en-US" sz="4800"/>
          </a:p>
        </p:txBody>
      </p:sp>
      <p:grpSp>
        <p:nvGrpSpPr>
          <p:cNvPr id="3" name="グループ化 2">
            <a:extLst>
              <a:ext uri="{FF2B5EF4-FFF2-40B4-BE49-F238E27FC236}">
                <a16:creationId xmlns:a16="http://schemas.microsoft.com/office/drawing/2014/main" id="{1AA73E94-F3FB-C3DE-E2FB-821A77CAEF2A}"/>
              </a:ext>
            </a:extLst>
          </p:cNvPr>
          <p:cNvGrpSpPr/>
          <p:nvPr/>
        </p:nvGrpSpPr>
        <p:grpSpPr>
          <a:xfrm>
            <a:off x="235203" y="724719"/>
            <a:ext cx="6243121" cy="4331913"/>
            <a:chOff x="661923" y="1029519"/>
            <a:chExt cx="6243121" cy="4331913"/>
          </a:xfrm>
        </p:grpSpPr>
        <p:sp>
          <p:nvSpPr>
            <p:cNvPr id="4" name="テキスト ボックス 3">
              <a:extLst>
                <a:ext uri="{FF2B5EF4-FFF2-40B4-BE49-F238E27FC236}">
                  <a16:creationId xmlns:a16="http://schemas.microsoft.com/office/drawing/2014/main" id="{2BCAF93C-E70F-2929-84CF-1E7156032C94}"/>
                </a:ext>
              </a:extLst>
            </p:cNvPr>
            <p:cNvSpPr txBox="1"/>
            <p:nvPr/>
          </p:nvSpPr>
          <p:spPr>
            <a:xfrm>
              <a:off x="661923" y="2387323"/>
              <a:ext cx="1826141" cy="584775"/>
            </a:xfrm>
            <a:prstGeom prst="rect">
              <a:avLst/>
            </a:prstGeom>
            <a:noFill/>
          </p:spPr>
          <p:txBody>
            <a:bodyPr wrap="none" rtlCol="0">
              <a:spAutoFit/>
            </a:bodyPr>
            <a:lstStyle/>
            <a:p>
              <a:r>
                <a:rPr kumimoji="1" lang="ja-JP" altLang="en-US" sz="3200"/>
                <a:t>次元削減</a:t>
              </a:r>
              <a:endParaRPr kumimoji="1" lang="en-US" altLang="ja-JP" sz="3200" dirty="0"/>
            </a:p>
          </p:txBody>
        </p:sp>
        <p:sp>
          <p:nvSpPr>
            <p:cNvPr id="5" name="テキスト ボックス 4">
              <a:extLst>
                <a:ext uri="{FF2B5EF4-FFF2-40B4-BE49-F238E27FC236}">
                  <a16:creationId xmlns:a16="http://schemas.microsoft.com/office/drawing/2014/main" id="{862C5B19-4957-5C56-DAA8-F34E32830EFC}"/>
                </a:ext>
              </a:extLst>
            </p:cNvPr>
            <p:cNvSpPr txBox="1"/>
            <p:nvPr/>
          </p:nvSpPr>
          <p:spPr>
            <a:xfrm>
              <a:off x="661923" y="4247180"/>
              <a:ext cx="3057247" cy="584775"/>
            </a:xfrm>
            <a:prstGeom prst="rect">
              <a:avLst/>
            </a:prstGeom>
            <a:noFill/>
          </p:spPr>
          <p:txBody>
            <a:bodyPr wrap="none" rtlCol="0">
              <a:spAutoFit/>
            </a:bodyPr>
            <a:lstStyle/>
            <a:p>
              <a:r>
                <a:rPr kumimoji="1" lang="ja-JP" altLang="en-US" sz="3200"/>
                <a:t>クラスタリング</a:t>
              </a:r>
              <a:endParaRPr kumimoji="1" lang="en-US" altLang="ja-JP" sz="3200" dirty="0"/>
            </a:p>
          </p:txBody>
        </p:sp>
        <p:sp>
          <p:nvSpPr>
            <p:cNvPr id="6" name="左中かっこ 5">
              <a:extLst>
                <a:ext uri="{FF2B5EF4-FFF2-40B4-BE49-F238E27FC236}">
                  <a16:creationId xmlns:a16="http://schemas.microsoft.com/office/drawing/2014/main" id="{6A38042A-9709-997C-447E-ACF8A759D483}"/>
                </a:ext>
              </a:extLst>
            </p:cNvPr>
            <p:cNvSpPr/>
            <p:nvPr/>
          </p:nvSpPr>
          <p:spPr>
            <a:xfrm>
              <a:off x="3551280" y="1599738"/>
              <a:ext cx="848001" cy="2069343"/>
            </a:xfrm>
            <a:prstGeom prst="leftBrace">
              <a:avLst>
                <a:gd name="adj1" fmla="val 28869"/>
                <a:gd name="adj2" fmla="val 47945"/>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C9B9882-9588-939C-79BE-69F86BD923D7}"/>
                </a:ext>
              </a:extLst>
            </p:cNvPr>
            <p:cNvSpPr txBox="1"/>
            <p:nvPr/>
          </p:nvSpPr>
          <p:spPr>
            <a:xfrm>
              <a:off x="4565942" y="1029519"/>
              <a:ext cx="2339102" cy="2455672"/>
            </a:xfrm>
            <a:prstGeom prst="rect">
              <a:avLst/>
            </a:prstGeom>
            <a:noFill/>
          </p:spPr>
          <p:txBody>
            <a:bodyPr wrap="none" rtlCol="0">
              <a:spAutoFit/>
            </a:bodyPr>
            <a:lstStyle/>
            <a:p>
              <a:pPr>
                <a:lnSpc>
                  <a:spcPct val="300000"/>
                </a:lnSpc>
              </a:pPr>
              <a:r>
                <a:rPr kumimoji="1" lang="ja-JP" altLang="en-US" sz="2800"/>
                <a:t>・主成分分析</a:t>
              </a:r>
              <a:endParaRPr kumimoji="1" lang="en-US" altLang="ja-JP" sz="2800" dirty="0"/>
            </a:p>
            <a:p>
              <a:pPr>
                <a:lnSpc>
                  <a:spcPct val="300000"/>
                </a:lnSpc>
              </a:pPr>
              <a:r>
                <a:rPr kumimoji="1" lang="ja-JP" altLang="en-US" sz="2800"/>
                <a:t>・</a:t>
              </a:r>
              <a:r>
                <a:rPr kumimoji="1" lang="en-US" altLang="ja-JP" sz="2800" dirty="0"/>
                <a:t>SNE</a:t>
              </a:r>
            </a:p>
          </p:txBody>
        </p:sp>
        <p:sp>
          <p:nvSpPr>
            <p:cNvPr id="9" name="左中かっこ 8">
              <a:extLst>
                <a:ext uri="{FF2B5EF4-FFF2-40B4-BE49-F238E27FC236}">
                  <a16:creationId xmlns:a16="http://schemas.microsoft.com/office/drawing/2014/main" id="{65DC9C02-67AC-BABB-812D-2E327BAAFAFB}"/>
                </a:ext>
              </a:extLst>
            </p:cNvPr>
            <p:cNvSpPr/>
            <p:nvPr/>
          </p:nvSpPr>
          <p:spPr>
            <a:xfrm>
              <a:off x="3719171" y="4183766"/>
              <a:ext cx="680110" cy="1177666"/>
            </a:xfrm>
            <a:prstGeom prst="leftBrace">
              <a:avLst>
                <a:gd name="adj1" fmla="val 28869"/>
                <a:gd name="adj2" fmla="val 31852"/>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5E46696-9C18-67BB-0397-2DB9FBD8A556}"/>
                </a:ext>
              </a:extLst>
            </p:cNvPr>
            <p:cNvSpPr txBox="1"/>
            <p:nvPr/>
          </p:nvSpPr>
          <p:spPr>
            <a:xfrm>
              <a:off x="4474502" y="4137021"/>
              <a:ext cx="1808508" cy="678263"/>
            </a:xfrm>
            <a:prstGeom prst="rect">
              <a:avLst/>
            </a:prstGeom>
            <a:noFill/>
          </p:spPr>
          <p:txBody>
            <a:bodyPr wrap="none" rtlCol="0">
              <a:spAutoFit/>
            </a:bodyPr>
            <a:lstStyle/>
            <a:p>
              <a:pPr>
                <a:lnSpc>
                  <a:spcPct val="150000"/>
                </a:lnSpc>
              </a:pPr>
              <a:r>
                <a:rPr kumimoji="1" lang="ja-JP" altLang="en-US" sz="2800"/>
                <a:t>・</a:t>
              </a:r>
              <a:r>
                <a:rPr kumimoji="1" lang="en-US" altLang="ja-JP" sz="2800" dirty="0"/>
                <a:t>k-mean</a:t>
              </a:r>
            </a:p>
          </p:txBody>
        </p:sp>
      </p:grpSp>
      <p:sp>
        <p:nvSpPr>
          <p:cNvPr id="8" name="スライド番号プレースホルダー 7">
            <a:extLst>
              <a:ext uri="{FF2B5EF4-FFF2-40B4-BE49-F238E27FC236}">
                <a16:creationId xmlns:a16="http://schemas.microsoft.com/office/drawing/2014/main" id="{F9A903AB-0658-1B27-3125-28A81AD938D9}"/>
              </a:ext>
            </a:extLst>
          </p:cNvPr>
          <p:cNvSpPr>
            <a:spLocks noGrp="1"/>
          </p:cNvSpPr>
          <p:nvPr>
            <p:ph type="sldNum" sz="quarter" idx="12"/>
          </p:nvPr>
        </p:nvSpPr>
        <p:spPr/>
        <p:txBody>
          <a:bodyPr/>
          <a:lstStyle/>
          <a:p>
            <a:fld id="{4FAB73BC-B049-4115-A692-8D63A059BFB8}" type="slidenum">
              <a:rPr lang="en-US" smtClean="0"/>
              <a:t>64</a:t>
            </a:fld>
            <a:endParaRPr lang="en-US"/>
          </a:p>
        </p:txBody>
      </p:sp>
      <p:sp>
        <p:nvSpPr>
          <p:cNvPr id="11" name="テキスト ボックス 10">
            <a:extLst>
              <a:ext uri="{FF2B5EF4-FFF2-40B4-BE49-F238E27FC236}">
                <a16:creationId xmlns:a16="http://schemas.microsoft.com/office/drawing/2014/main" id="{949125E2-2C51-A79F-F10F-9CFB64885C89}"/>
              </a:ext>
            </a:extLst>
          </p:cNvPr>
          <p:cNvSpPr txBox="1"/>
          <p:nvPr/>
        </p:nvSpPr>
        <p:spPr>
          <a:xfrm>
            <a:off x="4047782" y="5344047"/>
            <a:ext cx="2339102" cy="678263"/>
          </a:xfrm>
          <a:prstGeom prst="rect">
            <a:avLst/>
          </a:prstGeom>
          <a:noFill/>
        </p:spPr>
        <p:txBody>
          <a:bodyPr wrap="none" rtlCol="0">
            <a:spAutoFit/>
          </a:bodyPr>
          <a:lstStyle/>
          <a:p>
            <a:pPr>
              <a:lnSpc>
                <a:spcPct val="150000"/>
              </a:lnSpc>
            </a:pPr>
            <a:r>
              <a:rPr kumimoji="1" lang="ja-JP" altLang="en-US" sz="2800"/>
              <a:t>・</a:t>
            </a:r>
            <a:r>
              <a:rPr kumimoji="1" lang="en-US" altLang="ja-JP" sz="2800" dirty="0"/>
              <a:t>k-neighbor</a:t>
            </a:r>
          </a:p>
        </p:txBody>
      </p:sp>
      <p:sp>
        <p:nvSpPr>
          <p:cNvPr id="12" name="テキスト ボックス 11">
            <a:extLst>
              <a:ext uri="{FF2B5EF4-FFF2-40B4-BE49-F238E27FC236}">
                <a16:creationId xmlns:a16="http://schemas.microsoft.com/office/drawing/2014/main" id="{CC63EC5D-C088-4CD1-3705-558A0C2BFEAD}"/>
              </a:ext>
            </a:extLst>
          </p:cNvPr>
          <p:cNvSpPr txBox="1"/>
          <p:nvPr/>
        </p:nvSpPr>
        <p:spPr>
          <a:xfrm>
            <a:off x="5035777" y="1831456"/>
            <a:ext cx="5827236" cy="400110"/>
          </a:xfrm>
          <a:prstGeom prst="rect">
            <a:avLst/>
          </a:prstGeom>
          <a:noFill/>
        </p:spPr>
        <p:txBody>
          <a:bodyPr wrap="none" rtlCol="0">
            <a:spAutoFit/>
          </a:bodyPr>
          <a:lstStyle/>
          <a:p>
            <a:r>
              <a:rPr kumimoji="1" lang="ja-JP" altLang="en-US" sz="2000"/>
              <a:t>多次元データを少数の主成分に圧縮する分析手法</a:t>
            </a:r>
          </a:p>
        </p:txBody>
      </p:sp>
      <p:sp>
        <p:nvSpPr>
          <p:cNvPr id="13" name="テキスト ボックス 12">
            <a:extLst>
              <a:ext uri="{FF2B5EF4-FFF2-40B4-BE49-F238E27FC236}">
                <a16:creationId xmlns:a16="http://schemas.microsoft.com/office/drawing/2014/main" id="{26FC4459-1C65-1FC9-E948-0259BDAB06D7}"/>
              </a:ext>
            </a:extLst>
          </p:cNvPr>
          <p:cNvSpPr txBox="1"/>
          <p:nvPr/>
        </p:nvSpPr>
        <p:spPr>
          <a:xfrm>
            <a:off x="5035777" y="3106196"/>
            <a:ext cx="6596678" cy="707886"/>
          </a:xfrm>
          <a:prstGeom prst="rect">
            <a:avLst/>
          </a:prstGeom>
          <a:noFill/>
        </p:spPr>
        <p:txBody>
          <a:bodyPr wrap="none" rtlCol="0">
            <a:spAutoFit/>
          </a:bodyPr>
          <a:lstStyle/>
          <a:p>
            <a:r>
              <a:rPr lang="ja-JP" altLang="en-US" sz="2000"/>
              <a:t>データポイントの類似性を保ちながら次元削減する手法</a:t>
            </a:r>
            <a:endParaRPr lang="en-US" altLang="ja-JP" sz="2000" dirty="0"/>
          </a:p>
          <a:p>
            <a:r>
              <a:rPr kumimoji="1" lang="ja-JP" altLang="en-US" sz="2000"/>
              <a:t>発展系</a:t>
            </a:r>
            <a:r>
              <a:rPr kumimoji="1" lang="en-US" altLang="ja-JP" sz="2000" dirty="0"/>
              <a:t> : t-SNE </a:t>
            </a:r>
            <a:endParaRPr kumimoji="1" lang="ja-JP" altLang="en-US" sz="2000"/>
          </a:p>
        </p:txBody>
      </p:sp>
      <p:sp>
        <p:nvSpPr>
          <p:cNvPr id="14" name="テキスト ボックス 13">
            <a:extLst>
              <a:ext uri="{FF2B5EF4-FFF2-40B4-BE49-F238E27FC236}">
                <a16:creationId xmlns:a16="http://schemas.microsoft.com/office/drawing/2014/main" id="{0D256F87-9EF9-FA42-FF9B-DE8575FB7664}"/>
              </a:ext>
            </a:extLst>
          </p:cNvPr>
          <p:cNvSpPr txBox="1"/>
          <p:nvPr/>
        </p:nvSpPr>
        <p:spPr>
          <a:xfrm>
            <a:off x="5035777" y="4527155"/>
            <a:ext cx="5570756" cy="707886"/>
          </a:xfrm>
          <a:prstGeom prst="rect">
            <a:avLst/>
          </a:prstGeom>
          <a:noFill/>
        </p:spPr>
        <p:txBody>
          <a:bodyPr wrap="none" rtlCol="0">
            <a:spAutoFit/>
          </a:bodyPr>
          <a:lstStyle/>
          <a:p>
            <a:r>
              <a:rPr kumimoji="1" lang="ja-JP" altLang="en-US" sz="2000"/>
              <a:t>データを最も近いクラスタの中心に割り当てて</a:t>
            </a:r>
            <a:endParaRPr kumimoji="1" lang="en-US" altLang="ja-JP" sz="2000" dirty="0"/>
          </a:p>
          <a:p>
            <a:r>
              <a:rPr kumimoji="1" lang="ja-JP" altLang="en-US" sz="2000"/>
              <a:t>クラスタリングする手法</a:t>
            </a:r>
          </a:p>
        </p:txBody>
      </p:sp>
      <p:sp>
        <p:nvSpPr>
          <p:cNvPr id="15" name="テキスト ボックス 14">
            <a:extLst>
              <a:ext uri="{FF2B5EF4-FFF2-40B4-BE49-F238E27FC236}">
                <a16:creationId xmlns:a16="http://schemas.microsoft.com/office/drawing/2014/main" id="{F0B369EE-A4C0-430D-412F-67BA0EE34C82}"/>
              </a:ext>
            </a:extLst>
          </p:cNvPr>
          <p:cNvSpPr txBox="1"/>
          <p:nvPr/>
        </p:nvSpPr>
        <p:spPr>
          <a:xfrm>
            <a:off x="5035777" y="6052026"/>
            <a:ext cx="6732933" cy="400110"/>
          </a:xfrm>
          <a:prstGeom prst="rect">
            <a:avLst/>
          </a:prstGeom>
          <a:noFill/>
        </p:spPr>
        <p:txBody>
          <a:bodyPr wrap="none" rtlCol="0">
            <a:spAutoFit/>
          </a:bodyPr>
          <a:lstStyle/>
          <a:p>
            <a:r>
              <a:rPr lang="ja-JP" altLang="en-US" sz="2000"/>
              <a:t>最も近い</a:t>
            </a:r>
            <a:r>
              <a:rPr lang="en-US" altLang="ja-JP" sz="2000" dirty="0"/>
              <a:t>k</a:t>
            </a:r>
            <a:r>
              <a:rPr lang="ja-JP" altLang="en-US" sz="2000"/>
              <a:t>個のデータポイントに基づいて分類する手法</a:t>
            </a:r>
            <a:endParaRPr kumimoji="1" lang="ja-JP" altLang="en-US" sz="2000"/>
          </a:p>
        </p:txBody>
      </p:sp>
    </p:spTree>
    <p:extLst>
      <p:ext uri="{BB962C8B-B14F-4D97-AF65-F5344CB8AC3E}">
        <p14:creationId xmlns:p14="http://schemas.microsoft.com/office/powerpoint/2010/main" val="1061669017"/>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9F9A27F-7D28-2DC4-BB97-4FCCF3CF8074}"/>
              </a:ext>
            </a:extLst>
          </p:cNvPr>
          <p:cNvSpPr txBox="1"/>
          <p:nvPr/>
        </p:nvSpPr>
        <p:spPr>
          <a:xfrm>
            <a:off x="242888" y="200025"/>
            <a:ext cx="10690747" cy="830997"/>
          </a:xfrm>
          <a:prstGeom prst="rect">
            <a:avLst/>
          </a:prstGeom>
          <a:noFill/>
        </p:spPr>
        <p:txBody>
          <a:bodyPr wrap="none" rtlCol="0">
            <a:spAutoFit/>
          </a:bodyPr>
          <a:lstStyle/>
          <a:p>
            <a:r>
              <a:rPr kumimoji="1" lang="ja-JP" altLang="en-US" sz="4800"/>
              <a:t>クラス分類とクラスタリングの違い（概要）</a:t>
            </a:r>
          </a:p>
        </p:txBody>
      </p:sp>
      <p:sp>
        <p:nvSpPr>
          <p:cNvPr id="3" name="テキスト ボックス 2">
            <a:extLst>
              <a:ext uri="{FF2B5EF4-FFF2-40B4-BE49-F238E27FC236}">
                <a16:creationId xmlns:a16="http://schemas.microsoft.com/office/drawing/2014/main" id="{CED8279F-121C-F4E6-ACAB-1F1021881F1F}"/>
              </a:ext>
            </a:extLst>
          </p:cNvPr>
          <p:cNvSpPr txBox="1"/>
          <p:nvPr/>
        </p:nvSpPr>
        <p:spPr>
          <a:xfrm>
            <a:off x="232262" y="1433624"/>
            <a:ext cx="4410860" cy="707886"/>
          </a:xfrm>
          <a:prstGeom prst="rect">
            <a:avLst/>
          </a:prstGeom>
          <a:noFill/>
        </p:spPr>
        <p:txBody>
          <a:bodyPr wrap="square" rtlCol="0">
            <a:spAutoFit/>
          </a:bodyPr>
          <a:lstStyle/>
          <a:p>
            <a:r>
              <a:rPr kumimoji="1" lang="ja-JP" altLang="en-US" sz="4000"/>
              <a:t>・クラスタリング</a:t>
            </a:r>
            <a:endParaRPr kumimoji="1" lang="en-US" altLang="ja-JP" sz="4000" dirty="0"/>
          </a:p>
        </p:txBody>
      </p:sp>
      <p:grpSp>
        <p:nvGrpSpPr>
          <p:cNvPr id="23" name="グループ化 22">
            <a:extLst>
              <a:ext uri="{FF2B5EF4-FFF2-40B4-BE49-F238E27FC236}">
                <a16:creationId xmlns:a16="http://schemas.microsoft.com/office/drawing/2014/main" id="{49BCE339-6EF0-EA60-BABF-92E2E36B67E6}"/>
              </a:ext>
            </a:extLst>
          </p:cNvPr>
          <p:cNvGrpSpPr/>
          <p:nvPr/>
        </p:nvGrpSpPr>
        <p:grpSpPr>
          <a:xfrm>
            <a:off x="169633" y="3104483"/>
            <a:ext cx="11852734" cy="3662642"/>
            <a:chOff x="240792" y="2995333"/>
            <a:chExt cx="11852734" cy="3662642"/>
          </a:xfrm>
        </p:grpSpPr>
        <p:sp>
          <p:nvSpPr>
            <p:cNvPr id="19" name="正方形/長方形 18">
              <a:extLst>
                <a:ext uri="{FF2B5EF4-FFF2-40B4-BE49-F238E27FC236}">
                  <a16:creationId xmlns:a16="http://schemas.microsoft.com/office/drawing/2014/main" id="{8D3BE5AF-ECDD-8CAF-37AB-D16F79F12707}"/>
                </a:ext>
              </a:extLst>
            </p:cNvPr>
            <p:cNvSpPr/>
            <p:nvPr/>
          </p:nvSpPr>
          <p:spPr>
            <a:xfrm>
              <a:off x="240792" y="2995333"/>
              <a:ext cx="11852734" cy="3662642"/>
            </a:xfrm>
            <a:prstGeom prst="rect">
              <a:avLst/>
            </a:prstGeom>
            <a:solidFill>
              <a:schemeClr val="accent4">
                <a:lumMod val="60000"/>
                <a:lumOff val="40000"/>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descr="ポイ捨てのイラスト「空き缶のポイ捨て」 | かわいいフリー素材集 ...">
              <a:extLst>
                <a:ext uri="{FF2B5EF4-FFF2-40B4-BE49-F238E27FC236}">
                  <a16:creationId xmlns:a16="http://schemas.microsoft.com/office/drawing/2014/main" id="{C61EAD9F-3C60-BD76-943A-640C0E59CA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47" b="610"/>
            <a:stretch/>
          </p:blipFill>
          <p:spPr bwMode="auto">
            <a:xfrm flipH="1">
              <a:off x="665797" y="3438310"/>
              <a:ext cx="1357879" cy="18846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ネザーランドドワーフのイラスト（うさぎ） | かわいいフリー素材集 ...">
              <a:extLst>
                <a:ext uri="{FF2B5EF4-FFF2-40B4-BE49-F238E27FC236}">
                  <a16:creationId xmlns:a16="http://schemas.microsoft.com/office/drawing/2014/main" id="{12415EF0-DD61-EB0F-3CAB-D636A3AE1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7772" y="3409893"/>
              <a:ext cx="768271" cy="7682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ライオンのイラスト（オス） | かわいいフリー素材集 いらすとや">
              <a:extLst>
                <a:ext uri="{FF2B5EF4-FFF2-40B4-BE49-F238E27FC236}">
                  <a16:creationId xmlns:a16="http://schemas.microsoft.com/office/drawing/2014/main" id="{472B720D-67E6-EECA-6837-8DD77F3D3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5756" y="3965903"/>
              <a:ext cx="900051" cy="768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いろいろな色の自動車のイラスト | かわいいフリー素材集 いらすとや">
              <a:extLst>
                <a:ext uri="{FF2B5EF4-FFF2-40B4-BE49-F238E27FC236}">
                  <a16:creationId xmlns:a16="http://schemas.microsoft.com/office/drawing/2014/main" id="{3A8A2AE5-02DA-7D27-0CCD-144998F742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83" y="4843211"/>
              <a:ext cx="900051" cy="6541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心を持ったロボットのイラスト | かわいいフリー素材集 いらすとや">
              <a:extLst>
                <a:ext uri="{FF2B5EF4-FFF2-40B4-BE49-F238E27FC236}">
                  <a16:creationId xmlns:a16="http://schemas.microsoft.com/office/drawing/2014/main" id="{9081AC55-5F28-9AC2-1A05-6534B6DD32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8650" y="3561651"/>
              <a:ext cx="1521547" cy="1597735"/>
            </a:xfrm>
            <a:prstGeom prst="rect">
              <a:avLst/>
            </a:prstGeom>
            <a:noFill/>
            <a:extLst>
              <a:ext uri="{909E8E84-426E-40DD-AFC4-6F175D3DCCD1}">
                <a14:hiddenFill xmlns:a14="http://schemas.microsoft.com/office/drawing/2010/main">
                  <a:solidFill>
                    <a:srgbClr val="FFFFFF"/>
                  </a:solidFill>
                </a14:hiddenFill>
              </a:ext>
            </a:extLst>
          </p:spPr>
        </p:pic>
        <p:sp>
          <p:nvSpPr>
            <p:cNvPr id="8" name="右矢印 7">
              <a:extLst>
                <a:ext uri="{FF2B5EF4-FFF2-40B4-BE49-F238E27FC236}">
                  <a16:creationId xmlns:a16="http://schemas.microsoft.com/office/drawing/2014/main" id="{99E9078F-4278-8897-1938-F122E72E3208}"/>
                </a:ext>
              </a:extLst>
            </p:cNvPr>
            <p:cNvSpPr/>
            <p:nvPr/>
          </p:nvSpPr>
          <p:spPr>
            <a:xfrm>
              <a:off x="3374317" y="3999744"/>
              <a:ext cx="757341" cy="901238"/>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12" descr="おもちゃのロボットのイラスト | かわいいフリー素材集 いらすとや">
              <a:extLst>
                <a:ext uri="{FF2B5EF4-FFF2-40B4-BE49-F238E27FC236}">
                  <a16:creationId xmlns:a16="http://schemas.microsoft.com/office/drawing/2014/main" id="{580D7ED7-9868-D9F6-3F04-5CF9E57CDD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1658" y="3460372"/>
              <a:ext cx="1521547" cy="2020001"/>
            </a:xfrm>
            <a:prstGeom prst="rect">
              <a:avLst/>
            </a:prstGeom>
            <a:noFill/>
            <a:extLst>
              <a:ext uri="{909E8E84-426E-40DD-AFC4-6F175D3DCCD1}">
                <a14:hiddenFill xmlns:a14="http://schemas.microsoft.com/office/drawing/2010/main">
                  <a:solidFill>
                    <a:srgbClr val="FFFFFF"/>
                  </a:solidFill>
                </a14:hiddenFill>
              </a:ext>
            </a:extLst>
          </p:spPr>
        </p:pic>
        <p:sp>
          <p:nvSpPr>
            <p:cNvPr id="10" name="右矢印 9">
              <a:extLst>
                <a:ext uri="{FF2B5EF4-FFF2-40B4-BE49-F238E27FC236}">
                  <a16:creationId xmlns:a16="http://schemas.microsoft.com/office/drawing/2014/main" id="{3A0D7300-EB5D-8FF2-0BC5-84B999D1BEB8}"/>
                </a:ext>
              </a:extLst>
            </p:cNvPr>
            <p:cNvSpPr/>
            <p:nvPr/>
          </p:nvSpPr>
          <p:spPr>
            <a:xfrm>
              <a:off x="5680417" y="3999631"/>
              <a:ext cx="757341" cy="901238"/>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雲形吹き出し 11">
              <a:extLst>
                <a:ext uri="{FF2B5EF4-FFF2-40B4-BE49-F238E27FC236}">
                  <a16:creationId xmlns:a16="http://schemas.microsoft.com/office/drawing/2014/main" id="{CE77E62A-85D8-BA94-7428-724D23BBD1DA}"/>
                </a:ext>
              </a:extLst>
            </p:cNvPr>
            <p:cNvSpPr/>
            <p:nvPr/>
          </p:nvSpPr>
          <p:spPr>
            <a:xfrm>
              <a:off x="3255251" y="5453275"/>
              <a:ext cx="3066553" cy="1117920"/>
            </a:xfrm>
            <a:prstGeom prst="cloudCallout">
              <a:avLst>
                <a:gd name="adj1" fmla="val 3408"/>
                <a:gd name="adj2" fmla="val -76293"/>
              </a:avLst>
            </a:prstGeom>
            <a:solidFill>
              <a:schemeClr val="accent1">
                <a:lumMod val="60000"/>
                <a:lumOff val="40000"/>
                <a:alpha val="9721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近いものを</a:t>
              </a:r>
              <a:endParaRPr kumimoji="1" lang="en-US" altLang="ja-JP" sz="2400" dirty="0">
                <a:solidFill>
                  <a:schemeClr val="tx1"/>
                </a:solidFill>
              </a:endParaRPr>
            </a:p>
            <a:p>
              <a:pPr algn="ctr"/>
              <a:r>
                <a:rPr kumimoji="1" lang="ja-JP" altLang="en-US" sz="2400">
                  <a:solidFill>
                    <a:schemeClr val="tx1"/>
                  </a:solidFill>
                </a:rPr>
                <a:t>探す</a:t>
              </a:r>
            </a:p>
          </p:txBody>
        </p:sp>
        <p:sp>
          <p:nvSpPr>
            <p:cNvPr id="13" name="テキスト ボックス 12">
              <a:extLst>
                <a:ext uri="{FF2B5EF4-FFF2-40B4-BE49-F238E27FC236}">
                  <a16:creationId xmlns:a16="http://schemas.microsoft.com/office/drawing/2014/main" id="{82FF7830-1D49-4E09-768F-5ABF12B6FC83}"/>
                </a:ext>
              </a:extLst>
            </p:cNvPr>
            <p:cNvSpPr txBox="1"/>
            <p:nvPr/>
          </p:nvSpPr>
          <p:spPr>
            <a:xfrm>
              <a:off x="781893" y="5445910"/>
              <a:ext cx="2416046" cy="830997"/>
            </a:xfrm>
            <a:prstGeom prst="rect">
              <a:avLst/>
            </a:prstGeom>
            <a:noFill/>
          </p:spPr>
          <p:txBody>
            <a:bodyPr wrap="none" rtlCol="0">
              <a:spAutoFit/>
            </a:bodyPr>
            <a:lstStyle/>
            <a:p>
              <a:pPr algn="ctr"/>
              <a:r>
                <a:rPr kumimoji="1" lang="ja-JP" altLang="en-US" sz="2400"/>
                <a:t>データをそのまま</a:t>
              </a:r>
              <a:endParaRPr kumimoji="1" lang="en-US" altLang="ja-JP" sz="2400" dirty="0"/>
            </a:p>
            <a:p>
              <a:pPr algn="ctr"/>
              <a:r>
                <a:rPr kumimoji="1" lang="ja-JP" altLang="en-US" sz="2400"/>
                <a:t>機械に渡す</a:t>
              </a:r>
            </a:p>
          </p:txBody>
        </p:sp>
        <p:sp>
          <p:nvSpPr>
            <p:cNvPr id="14" name="フレーム 13">
              <a:extLst>
                <a:ext uri="{FF2B5EF4-FFF2-40B4-BE49-F238E27FC236}">
                  <a16:creationId xmlns:a16="http://schemas.microsoft.com/office/drawing/2014/main" id="{B47E2A27-BB37-503F-2D8E-D0D1E241A6D6}"/>
                </a:ext>
              </a:extLst>
            </p:cNvPr>
            <p:cNvSpPr/>
            <p:nvPr/>
          </p:nvSpPr>
          <p:spPr>
            <a:xfrm>
              <a:off x="8031187" y="3146425"/>
              <a:ext cx="1093134" cy="1965674"/>
            </a:xfrm>
            <a:prstGeom prst="frame">
              <a:avLst>
                <a:gd name="adj1" fmla="val 5029"/>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5" name="Picture 4" descr="ネザーランドドワーフのイラスト（うさぎ） | かわいいフリー素材集 ...">
              <a:extLst>
                <a:ext uri="{FF2B5EF4-FFF2-40B4-BE49-F238E27FC236}">
                  <a16:creationId xmlns:a16="http://schemas.microsoft.com/office/drawing/2014/main" id="{4FED08CA-303F-E06D-E0BE-70F36C7B42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3466" y="3295218"/>
              <a:ext cx="749657" cy="7496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ライオンのイラスト（オス） | かわいいフリー素材集 いらすとや">
              <a:extLst>
                <a:ext uri="{FF2B5EF4-FFF2-40B4-BE49-F238E27FC236}">
                  <a16:creationId xmlns:a16="http://schemas.microsoft.com/office/drawing/2014/main" id="{E769F811-F665-D2B0-4CF9-3F6F1644F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4755" y="4095545"/>
              <a:ext cx="878244" cy="7496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いろいろな色の自動車のイラスト | かわいいフリー素材集 いらすとや">
              <a:extLst>
                <a:ext uri="{FF2B5EF4-FFF2-40B4-BE49-F238E27FC236}">
                  <a16:creationId xmlns:a16="http://schemas.microsoft.com/office/drawing/2014/main" id="{78925671-F6DC-77DE-5F83-BD574A6185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8499" y="5185902"/>
              <a:ext cx="970372" cy="705250"/>
            </a:xfrm>
            <a:prstGeom prst="rect">
              <a:avLst/>
            </a:prstGeom>
            <a:noFill/>
            <a:extLst>
              <a:ext uri="{909E8E84-426E-40DD-AFC4-6F175D3DCCD1}">
                <a14:hiddenFill xmlns:a14="http://schemas.microsoft.com/office/drawing/2010/main">
                  <a:solidFill>
                    <a:srgbClr val="FFFFFF"/>
                  </a:solidFill>
                </a14:hiddenFill>
              </a:ext>
            </a:extLst>
          </p:spPr>
        </p:pic>
        <p:sp>
          <p:nvSpPr>
            <p:cNvPr id="18" name="フレーム 17">
              <a:extLst>
                <a:ext uri="{FF2B5EF4-FFF2-40B4-BE49-F238E27FC236}">
                  <a16:creationId xmlns:a16="http://schemas.microsoft.com/office/drawing/2014/main" id="{9460C9D6-D5DE-03E3-82C3-901AAB593E5C}"/>
                </a:ext>
              </a:extLst>
            </p:cNvPr>
            <p:cNvSpPr/>
            <p:nvPr/>
          </p:nvSpPr>
          <p:spPr>
            <a:xfrm>
              <a:off x="8031187" y="5112099"/>
              <a:ext cx="1084996" cy="892131"/>
            </a:xfrm>
            <a:prstGeom prst="frame">
              <a:avLst>
                <a:gd name="adj1" fmla="val 502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DD2B1F0E-FE2C-D493-E480-4EE55BE4C61F}"/>
                </a:ext>
              </a:extLst>
            </p:cNvPr>
            <p:cNvSpPr txBox="1"/>
            <p:nvPr/>
          </p:nvSpPr>
          <p:spPr>
            <a:xfrm>
              <a:off x="9376951" y="3293543"/>
              <a:ext cx="1561646" cy="461665"/>
            </a:xfrm>
            <a:prstGeom prst="rect">
              <a:avLst/>
            </a:prstGeom>
            <a:noFill/>
          </p:spPr>
          <p:txBody>
            <a:bodyPr wrap="none" rtlCol="0">
              <a:spAutoFit/>
            </a:bodyPr>
            <a:lstStyle/>
            <a:p>
              <a:r>
                <a:rPr kumimoji="1" lang="ja-JP" altLang="en-US" sz="2400"/>
                <a:t>グループ１</a:t>
              </a:r>
              <a:endParaRPr kumimoji="1" lang="en-US" altLang="ja-JP" sz="2400" dirty="0"/>
            </a:p>
          </p:txBody>
        </p:sp>
        <p:sp>
          <p:nvSpPr>
            <p:cNvPr id="22" name="テキスト ボックス 21">
              <a:extLst>
                <a:ext uri="{FF2B5EF4-FFF2-40B4-BE49-F238E27FC236}">
                  <a16:creationId xmlns:a16="http://schemas.microsoft.com/office/drawing/2014/main" id="{95E350D7-79C1-296E-B14B-23B25F106835}"/>
                </a:ext>
              </a:extLst>
            </p:cNvPr>
            <p:cNvSpPr txBox="1"/>
            <p:nvPr/>
          </p:nvSpPr>
          <p:spPr>
            <a:xfrm>
              <a:off x="9296876" y="5366646"/>
              <a:ext cx="1561646" cy="461665"/>
            </a:xfrm>
            <a:prstGeom prst="rect">
              <a:avLst/>
            </a:prstGeom>
            <a:noFill/>
          </p:spPr>
          <p:txBody>
            <a:bodyPr wrap="none" rtlCol="0">
              <a:spAutoFit/>
            </a:bodyPr>
            <a:lstStyle/>
            <a:p>
              <a:r>
                <a:rPr kumimoji="1" lang="ja-JP" altLang="en-US" sz="2400"/>
                <a:t>グループ２</a:t>
              </a:r>
              <a:endParaRPr kumimoji="1" lang="en-US" altLang="ja-JP" sz="2400" dirty="0"/>
            </a:p>
          </p:txBody>
        </p:sp>
      </p:grpSp>
      <p:sp>
        <p:nvSpPr>
          <p:cNvPr id="24" name="角丸四角形 23">
            <a:extLst>
              <a:ext uri="{FF2B5EF4-FFF2-40B4-BE49-F238E27FC236}">
                <a16:creationId xmlns:a16="http://schemas.microsoft.com/office/drawing/2014/main" id="{F3DC649A-E3B4-DF19-F782-DF00705965F9}"/>
              </a:ext>
            </a:extLst>
          </p:cNvPr>
          <p:cNvSpPr/>
          <p:nvPr/>
        </p:nvSpPr>
        <p:spPr>
          <a:xfrm>
            <a:off x="6173875" y="1347387"/>
            <a:ext cx="5914733" cy="1671652"/>
          </a:xfrm>
          <a:prstGeom prst="roundRect">
            <a:avLst/>
          </a:prstGeom>
          <a:solidFill>
            <a:schemeClr val="accent6">
              <a:lumMod val="60000"/>
              <a:lumOff val="40000"/>
              <a:alpha val="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できたグループに対する解釈は人間次第</a:t>
            </a:r>
            <a:endParaRPr kumimoji="1" lang="en-US" altLang="ja-JP" sz="2400" dirty="0">
              <a:solidFill>
                <a:schemeClr val="tx1"/>
              </a:solidFill>
            </a:endParaRPr>
          </a:p>
          <a:p>
            <a:pPr algn="ctr"/>
            <a:r>
              <a:rPr kumimoji="1" lang="ja-JP" altLang="en-US" sz="2400">
                <a:solidFill>
                  <a:schemeClr val="tx1"/>
                </a:solidFill>
              </a:rPr>
              <a:t>正しいかどうかも不明</a:t>
            </a:r>
            <a:endParaRPr kumimoji="1" lang="en-US" altLang="ja-JP" sz="2400" dirty="0">
              <a:solidFill>
                <a:schemeClr val="tx1"/>
              </a:solidFill>
            </a:endParaRPr>
          </a:p>
          <a:p>
            <a:pPr algn="ctr"/>
            <a:r>
              <a:rPr kumimoji="1" lang="ja-JP" altLang="en-US" sz="2400">
                <a:solidFill>
                  <a:schemeClr val="tx1"/>
                </a:solidFill>
              </a:rPr>
              <a:t>例</a:t>
            </a:r>
            <a:r>
              <a:rPr lang="en-US" altLang="ja-JP" sz="2400" dirty="0">
                <a:solidFill>
                  <a:schemeClr val="tx1"/>
                </a:solidFill>
              </a:rPr>
              <a:t>).   </a:t>
            </a:r>
            <a:r>
              <a:rPr kumimoji="1" lang="ja-JP" altLang="en-US" sz="2400">
                <a:solidFill>
                  <a:schemeClr val="tx1"/>
                </a:solidFill>
              </a:rPr>
              <a:t>尻尾がついてるかついてないか？</a:t>
            </a:r>
            <a:endParaRPr lang="en-US" altLang="ja-JP" sz="2400" dirty="0">
              <a:solidFill>
                <a:schemeClr val="tx1"/>
              </a:solidFill>
            </a:endParaRPr>
          </a:p>
          <a:p>
            <a:pPr algn="ctr"/>
            <a:r>
              <a:rPr kumimoji="1" lang="ja-JP" altLang="en-US" sz="2400">
                <a:solidFill>
                  <a:schemeClr val="tx1"/>
                </a:solidFill>
              </a:rPr>
              <a:t>生き物かどうか？</a:t>
            </a:r>
            <a:r>
              <a:rPr kumimoji="1" lang="en-US" altLang="ja-JP" sz="2400" dirty="0">
                <a:solidFill>
                  <a:schemeClr val="tx1"/>
                </a:solidFill>
              </a:rPr>
              <a:t>_________</a:t>
            </a:r>
            <a:endParaRPr kumimoji="1" lang="ja-JP" altLang="en-US" sz="2400">
              <a:solidFill>
                <a:schemeClr val="tx1"/>
              </a:solidFill>
            </a:endParaRPr>
          </a:p>
        </p:txBody>
      </p:sp>
      <p:sp>
        <p:nvSpPr>
          <p:cNvPr id="11" name="スライド番号プレースホルダー 10">
            <a:extLst>
              <a:ext uri="{FF2B5EF4-FFF2-40B4-BE49-F238E27FC236}">
                <a16:creationId xmlns:a16="http://schemas.microsoft.com/office/drawing/2014/main" id="{28A3F2BD-616D-9614-3A26-B7BE003E2648}"/>
              </a:ext>
            </a:extLst>
          </p:cNvPr>
          <p:cNvSpPr>
            <a:spLocks noGrp="1"/>
          </p:cNvSpPr>
          <p:nvPr>
            <p:ph type="sldNum" sz="quarter" idx="12"/>
          </p:nvPr>
        </p:nvSpPr>
        <p:spPr/>
        <p:txBody>
          <a:bodyPr/>
          <a:lstStyle/>
          <a:p>
            <a:fld id="{4FAB73BC-B049-4115-A692-8D63A059BFB8}" type="slidenum">
              <a:rPr lang="en-US" smtClean="0"/>
              <a:t>7</a:t>
            </a:fld>
            <a:endParaRPr lang="en-US"/>
          </a:p>
        </p:txBody>
      </p:sp>
    </p:spTree>
    <p:extLst>
      <p:ext uri="{BB962C8B-B14F-4D97-AF65-F5344CB8AC3E}">
        <p14:creationId xmlns:p14="http://schemas.microsoft.com/office/powerpoint/2010/main" val="1511144042"/>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DB4EDEA0-FDEB-5383-5D47-E072B92D7997}"/>
              </a:ext>
            </a:extLst>
          </p:cNvPr>
          <p:cNvSpPr/>
          <p:nvPr/>
        </p:nvSpPr>
        <p:spPr>
          <a:xfrm>
            <a:off x="120197" y="2093773"/>
            <a:ext cx="11963951" cy="4544136"/>
          </a:xfrm>
          <a:prstGeom prst="rect">
            <a:avLst/>
          </a:prstGeom>
          <a:solidFill>
            <a:schemeClr val="accent4">
              <a:lumMod val="60000"/>
              <a:lumOff val="40000"/>
              <a:alpha val="7996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39F9A27F-7D28-2DC4-BB97-4FCCF3CF8074}"/>
              </a:ext>
            </a:extLst>
          </p:cNvPr>
          <p:cNvSpPr txBox="1"/>
          <p:nvPr/>
        </p:nvSpPr>
        <p:spPr>
          <a:xfrm>
            <a:off x="242888" y="200025"/>
            <a:ext cx="10690747" cy="830997"/>
          </a:xfrm>
          <a:prstGeom prst="rect">
            <a:avLst/>
          </a:prstGeom>
          <a:noFill/>
        </p:spPr>
        <p:txBody>
          <a:bodyPr wrap="none" rtlCol="0">
            <a:spAutoFit/>
          </a:bodyPr>
          <a:lstStyle/>
          <a:p>
            <a:r>
              <a:rPr kumimoji="1" lang="ja-JP" altLang="en-US" sz="4800"/>
              <a:t>クラス分類とクラスタリングの違い（概要）</a:t>
            </a:r>
          </a:p>
        </p:txBody>
      </p:sp>
      <p:sp>
        <p:nvSpPr>
          <p:cNvPr id="3" name="テキスト ボックス 2">
            <a:extLst>
              <a:ext uri="{FF2B5EF4-FFF2-40B4-BE49-F238E27FC236}">
                <a16:creationId xmlns:a16="http://schemas.microsoft.com/office/drawing/2014/main" id="{CED8279F-121C-F4E6-ACAB-1F1021881F1F}"/>
              </a:ext>
            </a:extLst>
          </p:cNvPr>
          <p:cNvSpPr txBox="1"/>
          <p:nvPr/>
        </p:nvSpPr>
        <p:spPr>
          <a:xfrm>
            <a:off x="242888" y="1385887"/>
            <a:ext cx="2759089" cy="707886"/>
          </a:xfrm>
          <a:prstGeom prst="rect">
            <a:avLst/>
          </a:prstGeom>
          <a:noFill/>
        </p:spPr>
        <p:txBody>
          <a:bodyPr wrap="none" rtlCol="0">
            <a:spAutoFit/>
          </a:bodyPr>
          <a:lstStyle/>
          <a:p>
            <a:r>
              <a:rPr kumimoji="1" lang="ja-JP" altLang="en-US" sz="4000"/>
              <a:t>・クラス分類</a:t>
            </a:r>
          </a:p>
        </p:txBody>
      </p:sp>
      <p:sp>
        <p:nvSpPr>
          <p:cNvPr id="4" name="テキスト ボックス 3">
            <a:extLst>
              <a:ext uri="{FF2B5EF4-FFF2-40B4-BE49-F238E27FC236}">
                <a16:creationId xmlns:a16="http://schemas.microsoft.com/office/drawing/2014/main" id="{3862EBAF-A1B5-63EE-D1F6-8BBC8B457200}"/>
              </a:ext>
            </a:extLst>
          </p:cNvPr>
          <p:cNvSpPr txBox="1"/>
          <p:nvPr/>
        </p:nvSpPr>
        <p:spPr>
          <a:xfrm>
            <a:off x="572751" y="5098710"/>
            <a:ext cx="2263761" cy="830997"/>
          </a:xfrm>
          <a:prstGeom prst="rect">
            <a:avLst/>
          </a:prstGeom>
          <a:noFill/>
        </p:spPr>
        <p:txBody>
          <a:bodyPr wrap="none" rtlCol="0">
            <a:spAutoFit/>
          </a:bodyPr>
          <a:lstStyle/>
          <a:p>
            <a:pPr algn="ctr"/>
            <a:r>
              <a:rPr kumimoji="1" lang="ja-JP" altLang="en-US" sz="2400"/>
              <a:t>人間が「ラベル」</a:t>
            </a:r>
            <a:endParaRPr kumimoji="1" lang="en-US" altLang="ja-JP" sz="2400" dirty="0"/>
          </a:p>
          <a:p>
            <a:pPr algn="ctr"/>
            <a:r>
              <a:rPr kumimoji="1" lang="ja-JP" altLang="en-US" sz="2400"/>
              <a:t>をつけて教える</a:t>
            </a:r>
          </a:p>
        </p:txBody>
      </p:sp>
      <p:grpSp>
        <p:nvGrpSpPr>
          <p:cNvPr id="10" name="グループ化 9">
            <a:extLst>
              <a:ext uri="{FF2B5EF4-FFF2-40B4-BE49-F238E27FC236}">
                <a16:creationId xmlns:a16="http://schemas.microsoft.com/office/drawing/2014/main" id="{928A3763-803C-9C08-CD11-D5B78518A2F6}"/>
              </a:ext>
            </a:extLst>
          </p:cNvPr>
          <p:cNvGrpSpPr/>
          <p:nvPr/>
        </p:nvGrpSpPr>
        <p:grpSpPr>
          <a:xfrm>
            <a:off x="120197" y="2846828"/>
            <a:ext cx="3500714" cy="2170205"/>
            <a:chOff x="-123931" y="2373518"/>
            <a:chExt cx="3500714" cy="2170205"/>
          </a:xfrm>
        </p:grpSpPr>
        <p:pic>
          <p:nvPicPr>
            <p:cNvPr id="1026" name="Picture 2" descr="いろいろな指差し確認のイラスト（男性） | かわいいフリー素材集 ...">
              <a:extLst>
                <a:ext uri="{FF2B5EF4-FFF2-40B4-BE49-F238E27FC236}">
                  <a16:creationId xmlns:a16="http://schemas.microsoft.com/office/drawing/2014/main" id="{FF8D7613-7BD9-42B7-CC5E-B926CBB6F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23931" y="2805316"/>
              <a:ext cx="1254635" cy="1466541"/>
            </a:xfrm>
            <a:prstGeom prst="rect">
              <a:avLst/>
            </a:prstGeom>
            <a:noFill/>
            <a:scene3d>
              <a:camera prst="orthographicFront">
                <a:rot lat="0" lon="0" rev="5"/>
              </a:camera>
              <a:lightRig rig="threePt" dir="t"/>
            </a:scene3d>
            <a:extLst>
              <a:ext uri="{909E8E84-426E-40DD-AFC4-6F175D3DCCD1}">
                <a14:hiddenFill xmlns:a14="http://schemas.microsoft.com/office/drawing/2010/main">
                  <a:solidFill>
                    <a:srgbClr val="FFFFFF"/>
                  </a:solidFill>
                </a14:hiddenFill>
              </a:ext>
            </a:extLst>
          </p:spPr>
        </p:pic>
        <p:pic>
          <p:nvPicPr>
            <p:cNvPr id="1028" name="Picture 4" descr="ネザーランドドワーフのイラスト（うさぎ） | かわいいフリー素材集 ...">
              <a:extLst>
                <a:ext uri="{FF2B5EF4-FFF2-40B4-BE49-F238E27FC236}">
                  <a16:creationId xmlns:a16="http://schemas.microsoft.com/office/drawing/2014/main" id="{453D36AC-360C-7F59-079D-7356A3527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211" y="2373518"/>
              <a:ext cx="779324" cy="7793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ライオンのイラスト（オス） | かわいいフリー素材集 いらすとや">
              <a:extLst>
                <a:ext uri="{FF2B5EF4-FFF2-40B4-BE49-F238E27FC236}">
                  <a16:creationId xmlns:a16="http://schemas.microsoft.com/office/drawing/2014/main" id="{98169D60-67E3-8EA4-C1BA-7676E6299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8379" y="3144991"/>
              <a:ext cx="798404" cy="6815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いろいろな色の自動車のイラスト | かわいいフリー素材集 いらすとや">
              <a:extLst>
                <a:ext uri="{FF2B5EF4-FFF2-40B4-BE49-F238E27FC236}">
                  <a16:creationId xmlns:a16="http://schemas.microsoft.com/office/drawing/2014/main" id="{91549F62-859D-95D1-04C3-A87805BA1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431" y="3943713"/>
              <a:ext cx="825569" cy="600010"/>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吹き出し 4">
              <a:extLst>
                <a:ext uri="{FF2B5EF4-FFF2-40B4-BE49-F238E27FC236}">
                  <a16:creationId xmlns:a16="http://schemas.microsoft.com/office/drawing/2014/main" id="{79944753-91C1-F433-4A33-37331B3D2687}"/>
                </a:ext>
              </a:extLst>
            </p:cNvPr>
            <p:cNvSpPr/>
            <p:nvPr/>
          </p:nvSpPr>
          <p:spPr>
            <a:xfrm>
              <a:off x="878956" y="2667136"/>
              <a:ext cx="1225808" cy="374507"/>
            </a:xfrm>
            <a:prstGeom prst="wedgeRoundRectCallout">
              <a:avLst>
                <a:gd name="adj1" fmla="val -45833"/>
                <a:gd name="adj2" fmla="val 97500"/>
                <a:gd name="adj3" fmla="val 16667"/>
              </a:avLst>
            </a:prstGeom>
            <a:solidFill>
              <a:srgbClr val="92D050">
                <a:alpha val="4859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うさぎ</a:t>
              </a:r>
              <a:endParaRPr kumimoji="1" lang="en-US" altLang="ja-JP" sz="2400" dirty="0">
                <a:solidFill>
                  <a:schemeClr val="tx1"/>
                </a:solidFill>
              </a:endParaRPr>
            </a:p>
          </p:txBody>
        </p:sp>
        <p:sp>
          <p:nvSpPr>
            <p:cNvPr id="6" name="角丸四角形吹き出し 5">
              <a:extLst>
                <a:ext uri="{FF2B5EF4-FFF2-40B4-BE49-F238E27FC236}">
                  <a16:creationId xmlns:a16="http://schemas.microsoft.com/office/drawing/2014/main" id="{61925F43-6AB1-EDC8-4727-20E3310A0FAB}"/>
                </a:ext>
              </a:extLst>
            </p:cNvPr>
            <p:cNvSpPr/>
            <p:nvPr/>
          </p:nvSpPr>
          <p:spPr>
            <a:xfrm>
              <a:off x="1153157" y="3246517"/>
              <a:ext cx="1475201" cy="478456"/>
            </a:xfrm>
            <a:prstGeom prst="wedgeRoundRectCallout">
              <a:avLst>
                <a:gd name="adj1" fmla="val -71855"/>
                <a:gd name="adj2" fmla="val 5000"/>
                <a:gd name="adj3" fmla="val 16667"/>
              </a:avLst>
            </a:prstGeom>
            <a:solidFill>
              <a:srgbClr val="92D050">
                <a:alpha val="5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ライオン</a:t>
              </a:r>
              <a:endParaRPr kumimoji="1" lang="en-US" altLang="ja-JP" sz="2400" dirty="0">
                <a:solidFill>
                  <a:schemeClr val="tx1"/>
                </a:solidFill>
              </a:endParaRPr>
            </a:p>
          </p:txBody>
        </p:sp>
        <p:sp>
          <p:nvSpPr>
            <p:cNvPr id="7" name="角丸四角形吹き出し 6">
              <a:extLst>
                <a:ext uri="{FF2B5EF4-FFF2-40B4-BE49-F238E27FC236}">
                  <a16:creationId xmlns:a16="http://schemas.microsoft.com/office/drawing/2014/main" id="{E9BC7440-5EFA-2617-332B-2FA493A803E5}"/>
                </a:ext>
              </a:extLst>
            </p:cNvPr>
            <p:cNvSpPr/>
            <p:nvPr/>
          </p:nvSpPr>
          <p:spPr>
            <a:xfrm>
              <a:off x="1073941" y="3989514"/>
              <a:ext cx="1248916" cy="436596"/>
            </a:xfrm>
            <a:prstGeom prst="wedgeRoundRectCallout">
              <a:avLst>
                <a:gd name="adj1" fmla="val -58928"/>
                <a:gd name="adj2" fmla="val -77500"/>
                <a:gd name="adj3" fmla="val 16667"/>
              </a:avLst>
            </a:prstGeom>
            <a:solidFill>
              <a:srgbClr val="92D050">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車</a:t>
              </a:r>
              <a:endParaRPr kumimoji="1" lang="en-US" altLang="ja-JP" sz="2400" dirty="0">
                <a:solidFill>
                  <a:schemeClr val="tx1"/>
                </a:solidFill>
              </a:endParaRPr>
            </a:p>
          </p:txBody>
        </p:sp>
      </p:grpSp>
      <p:sp>
        <p:nvSpPr>
          <p:cNvPr id="9" name="右矢印 8">
            <a:extLst>
              <a:ext uri="{FF2B5EF4-FFF2-40B4-BE49-F238E27FC236}">
                <a16:creationId xmlns:a16="http://schemas.microsoft.com/office/drawing/2014/main" id="{675BA9AE-501C-159E-4B31-14DD05105AB1}"/>
              </a:ext>
            </a:extLst>
          </p:cNvPr>
          <p:cNvSpPr/>
          <p:nvPr/>
        </p:nvSpPr>
        <p:spPr>
          <a:xfrm>
            <a:off x="4564866" y="3230885"/>
            <a:ext cx="1199248" cy="1173662"/>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4" name="Picture 10" descr="心を持ったロボットのイラスト | かわいいフリー素材集 いらすとや">
            <a:extLst>
              <a:ext uri="{FF2B5EF4-FFF2-40B4-BE49-F238E27FC236}">
                <a16:creationId xmlns:a16="http://schemas.microsoft.com/office/drawing/2014/main" id="{37370A04-97A6-6BBC-460A-36FF9B8DC9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7239" y="3333921"/>
            <a:ext cx="1350424" cy="14180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おもちゃのロボットのイラスト | かわいいフリー素材集 いらすとや">
            <a:extLst>
              <a:ext uri="{FF2B5EF4-FFF2-40B4-BE49-F238E27FC236}">
                <a16:creationId xmlns:a16="http://schemas.microsoft.com/office/drawing/2014/main" id="{35E0DFC8-2BF1-F3B3-075E-30EFC9082B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3184" y="2823417"/>
            <a:ext cx="1350424" cy="179281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野うさぎのイラスト | かわいいフリー素材集 いらすとや">
            <a:extLst>
              <a:ext uri="{FF2B5EF4-FFF2-40B4-BE49-F238E27FC236}">
                <a16:creationId xmlns:a16="http://schemas.microsoft.com/office/drawing/2014/main" id="{7C4E996B-A565-6FB6-CFD6-4B43294CBB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1523" y="2166289"/>
            <a:ext cx="1463214" cy="1463214"/>
          </a:xfrm>
          <a:prstGeom prst="rect">
            <a:avLst/>
          </a:prstGeom>
          <a:noFill/>
          <a:extLst>
            <a:ext uri="{909E8E84-426E-40DD-AFC4-6F175D3DCCD1}">
              <a14:hiddenFill xmlns:a14="http://schemas.microsoft.com/office/drawing/2010/main">
                <a:solidFill>
                  <a:srgbClr val="FFFFFF"/>
                </a:solidFill>
              </a14:hiddenFill>
            </a:ext>
          </a:extLst>
        </p:spPr>
      </p:pic>
      <p:sp>
        <p:nvSpPr>
          <p:cNvPr id="12" name="雲形吹き出し 11">
            <a:extLst>
              <a:ext uri="{FF2B5EF4-FFF2-40B4-BE49-F238E27FC236}">
                <a16:creationId xmlns:a16="http://schemas.microsoft.com/office/drawing/2014/main" id="{772C46F0-7423-6F44-404E-054F421DB7EA}"/>
              </a:ext>
            </a:extLst>
          </p:cNvPr>
          <p:cNvSpPr/>
          <p:nvPr/>
        </p:nvSpPr>
        <p:spPr>
          <a:xfrm>
            <a:off x="7371979" y="3597744"/>
            <a:ext cx="4454147" cy="1525246"/>
          </a:xfrm>
          <a:prstGeom prst="cloudCallout">
            <a:avLst>
              <a:gd name="adj1" fmla="val -59142"/>
              <a:gd name="adj2" fmla="val -30854"/>
            </a:avLst>
          </a:prstGeom>
          <a:solidFill>
            <a:schemeClr val="accent1">
              <a:alpha val="3193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tx1"/>
                </a:solidFill>
              </a:rPr>
              <a:t>「うさぎ」だ！</a:t>
            </a:r>
          </a:p>
        </p:txBody>
      </p:sp>
      <p:sp>
        <p:nvSpPr>
          <p:cNvPr id="14" name="テキスト ボックス 13">
            <a:extLst>
              <a:ext uri="{FF2B5EF4-FFF2-40B4-BE49-F238E27FC236}">
                <a16:creationId xmlns:a16="http://schemas.microsoft.com/office/drawing/2014/main" id="{50987F9B-9251-4AF1-2CB2-E945C5D5F720}"/>
              </a:ext>
            </a:extLst>
          </p:cNvPr>
          <p:cNvSpPr txBox="1"/>
          <p:nvPr/>
        </p:nvSpPr>
        <p:spPr>
          <a:xfrm>
            <a:off x="7535735" y="5242118"/>
            <a:ext cx="3775393" cy="954107"/>
          </a:xfrm>
          <a:prstGeom prst="rect">
            <a:avLst/>
          </a:prstGeom>
          <a:noFill/>
        </p:spPr>
        <p:txBody>
          <a:bodyPr wrap="none" rtlCol="0">
            <a:spAutoFit/>
          </a:bodyPr>
          <a:lstStyle/>
          <a:p>
            <a:pPr algn="ctr"/>
            <a:r>
              <a:rPr kumimoji="1" lang="ja-JP" altLang="en-US" sz="2800"/>
              <a:t>教えられた情報を基に</a:t>
            </a:r>
            <a:endParaRPr kumimoji="1" lang="en-US" altLang="ja-JP" sz="2800" dirty="0"/>
          </a:p>
          <a:p>
            <a:pPr algn="ctr"/>
            <a:r>
              <a:rPr kumimoji="1" lang="ja-JP" altLang="en-US" sz="2800"/>
              <a:t>「分類」する</a:t>
            </a:r>
          </a:p>
        </p:txBody>
      </p:sp>
      <p:sp>
        <p:nvSpPr>
          <p:cNvPr id="16" name="横巻き 15">
            <a:extLst>
              <a:ext uri="{FF2B5EF4-FFF2-40B4-BE49-F238E27FC236}">
                <a16:creationId xmlns:a16="http://schemas.microsoft.com/office/drawing/2014/main" id="{87B0232F-0BCC-4711-02AF-BADC0C9E4E32}"/>
              </a:ext>
            </a:extLst>
          </p:cNvPr>
          <p:cNvSpPr/>
          <p:nvPr/>
        </p:nvSpPr>
        <p:spPr>
          <a:xfrm>
            <a:off x="3658155" y="4748286"/>
            <a:ext cx="3188522" cy="1792818"/>
          </a:xfrm>
          <a:prstGeom prst="horizontalScroll">
            <a:avLst/>
          </a:prstGeom>
          <a:solidFill>
            <a:srgbClr val="92D050">
              <a:alpha val="6930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教師あり</a:t>
            </a:r>
            <a:endParaRPr kumimoji="1" lang="en-US" altLang="ja-JP" sz="4000" dirty="0">
              <a:solidFill>
                <a:schemeClr val="tx1"/>
              </a:solidFill>
            </a:endParaRPr>
          </a:p>
          <a:p>
            <a:pPr algn="ctr"/>
            <a:r>
              <a:rPr kumimoji="1" lang="ja-JP" altLang="en-US" sz="4000">
                <a:solidFill>
                  <a:schemeClr val="tx1"/>
                </a:solidFill>
              </a:rPr>
              <a:t>学習向き</a:t>
            </a:r>
          </a:p>
        </p:txBody>
      </p:sp>
      <p:sp>
        <p:nvSpPr>
          <p:cNvPr id="8" name="スライド番号プレースホルダー 7">
            <a:extLst>
              <a:ext uri="{FF2B5EF4-FFF2-40B4-BE49-F238E27FC236}">
                <a16:creationId xmlns:a16="http://schemas.microsoft.com/office/drawing/2014/main" id="{6D17F911-2814-FAAD-8087-483ECE9CF3B8}"/>
              </a:ext>
            </a:extLst>
          </p:cNvPr>
          <p:cNvSpPr>
            <a:spLocks noGrp="1"/>
          </p:cNvSpPr>
          <p:nvPr>
            <p:ph type="sldNum" sz="quarter" idx="12"/>
          </p:nvPr>
        </p:nvSpPr>
        <p:spPr/>
        <p:txBody>
          <a:bodyPr/>
          <a:lstStyle/>
          <a:p>
            <a:fld id="{4FAB73BC-B049-4115-A692-8D63A059BFB8}" type="slidenum">
              <a:rPr lang="en-US" smtClean="0"/>
              <a:t>8</a:t>
            </a:fld>
            <a:endParaRPr lang="en-US"/>
          </a:p>
        </p:txBody>
      </p:sp>
    </p:spTree>
    <p:extLst>
      <p:ext uri="{BB962C8B-B14F-4D97-AF65-F5344CB8AC3E}">
        <p14:creationId xmlns:p14="http://schemas.microsoft.com/office/powerpoint/2010/main" val="1179633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C0B7528-B6F3-F28D-AA49-C1DD3BFD5F69}"/>
              </a:ext>
            </a:extLst>
          </p:cNvPr>
          <p:cNvSpPr txBox="1"/>
          <p:nvPr/>
        </p:nvSpPr>
        <p:spPr>
          <a:xfrm>
            <a:off x="242888" y="200025"/>
            <a:ext cx="10690747" cy="830997"/>
          </a:xfrm>
          <a:prstGeom prst="rect">
            <a:avLst/>
          </a:prstGeom>
          <a:noFill/>
        </p:spPr>
        <p:txBody>
          <a:bodyPr wrap="none" rtlCol="0">
            <a:spAutoFit/>
          </a:bodyPr>
          <a:lstStyle/>
          <a:p>
            <a:r>
              <a:rPr kumimoji="1" lang="ja-JP" altLang="en-US" sz="4800"/>
              <a:t>クラス分類とクラスタリングの違い（概要）</a:t>
            </a:r>
          </a:p>
        </p:txBody>
      </p:sp>
      <p:sp>
        <p:nvSpPr>
          <p:cNvPr id="4" name="テキスト ボックス 3">
            <a:extLst>
              <a:ext uri="{FF2B5EF4-FFF2-40B4-BE49-F238E27FC236}">
                <a16:creationId xmlns:a16="http://schemas.microsoft.com/office/drawing/2014/main" id="{47FCCB1D-5C0F-74CB-9F5B-E5B3ED7E034C}"/>
              </a:ext>
            </a:extLst>
          </p:cNvPr>
          <p:cNvSpPr txBox="1"/>
          <p:nvPr/>
        </p:nvSpPr>
        <p:spPr>
          <a:xfrm>
            <a:off x="7666922" y="1223247"/>
            <a:ext cx="2783134" cy="584775"/>
          </a:xfrm>
          <a:prstGeom prst="rect">
            <a:avLst/>
          </a:prstGeom>
          <a:noFill/>
        </p:spPr>
        <p:txBody>
          <a:bodyPr wrap="none" rtlCol="0">
            <a:spAutoFit/>
          </a:bodyPr>
          <a:lstStyle/>
          <a:p>
            <a:r>
              <a:rPr kumimoji="1" lang="ja-JP" altLang="en-US" sz="3200"/>
              <a:t>・クラスタリング</a:t>
            </a:r>
            <a:endParaRPr kumimoji="1" lang="en-US" altLang="ja-JP" sz="3200" dirty="0"/>
          </a:p>
        </p:txBody>
      </p:sp>
      <p:sp>
        <p:nvSpPr>
          <p:cNvPr id="5" name="テキスト ボックス 4">
            <a:extLst>
              <a:ext uri="{FF2B5EF4-FFF2-40B4-BE49-F238E27FC236}">
                <a16:creationId xmlns:a16="http://schemas.microsoft.com/office/drawing/2014/main" id="{1EC92E1F-29DD-B57B-AC16-A0669E2D42A8}"/>
              </a:ext>
            </a:extLst>
          </p:cNvPr>
          <p:cNvSpPr txBox="1"/>
          <p:nvPr/>
        </p:nvSpPr>
        <p:spPr>
          <a:xfrm>
            <a:off x="1657350" y="1225986"/>
            <a:ext cx="2242922" cy="584775"/>
          </a:xfrm>
          <a:prstGeom prst="rect">
            <a:avLst/>
          </a:prstGeom>
          <a:noFill/>
        </p:spPr>
        <p:txBody>
          <a:bodyPr wrap="none" rtlCol="0">
            <a:spAutoFit/>
          </a:bodyPr>
          <a:lstStyle/>
          <a:p>
            <a:r>
              <a:rPr kumimoji="1" lang="ja-JP" altLang="en-US" sz="3200"/>
              <a:t>・クラス分類</a:t>
            </a:r>
          </a:p>
        </p:txBody>
      </p:sp>
      <p:grpSp>
        <p:nvGrpSpPr>
          <p:cNvPr id="36" name="グループ化 35">
            <a:extLst>
              <a:ext uri="{FF2B5EF4-FFF2-40B4-BE49-F238E27FC236}">
                <a16:creationId xmlns:a16="http://schemas.microsoft.com/office/drawing/2014/main" id="{4DC43C3E-31CF-37C8-D421-4BE8102C17DB}"/>
              </a:ext>
            </a:extLst>
          </p:cNvPr>
          <p:cNvGrpSpPr/>
          <p:nvPr/>
        </p:nvGrpSpPr>
        <p:grpSpPr>
          <a:xfrm>
            <a:off x="6308146" y="1810761"/>
            <a:ext cx="5500687" cy="4286251"/>
            <a:chOff x="6308146" y="1810761"/>
            <a:chExt cx="5500687" cy="4286251"/>
          </a:xfrm>
        </p:grpSpPr>
        <p:sp>
          <p:nvSpPr>
            <p:cNvPr id="3" name="正方形/長方形 2">
              <a:extLst>
                <a:ext uri="{FF2B5EF4-FFF2-40B4-BE49-F238E27FC236}">
                  <a16:creationId xmlns:a16="http://schemas.microsoft.com/office/drawing/2014/main" id="{24F2C09E-8D4B-AA70-3916-66AB96B45586}"/>
                </a:ext>
              </a:extLst>
            </p:cNvPr>
            <p:cNvSpPr/>
            <p:nvPr/>
          </p:nvSpPr>
          <p:spPr>
            <a:xfrm>
              <a:off x="6308146" y="1810761"/>
              <a:ext cx="5500687" cy="428625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FDE744D4-B7C1-F972-1068-A4770085B152}"/>
                </a:ext>
              </a:extLst>
            </p:cNvPr>
            <p:cNvCxnSpPr/>
            <p:nvPr/>
          </p:nvCxnSpPr>
          <p:spPr>
            <a:xfrm>
              <a:off x="6543675" y="5729288"/>
              <a:ext cx="507206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E9135AB2-7B31-B1A1-31E7-ECAAC3D726DE}"/>
                </a:ext>
              </a:extLst>
            </p:cNvPr>
            <p:cNvCxnSpPr/>
            <p:nvPr/>
          </p:nvCxnSpPr>
          <p:spPr>
            <a:xfrm flipV="1">
              <a:off x="6829425" y="1928813"/>
              <a:ext cx="0" cy="41681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円/楕円 9">
              <a:extLst>
                <a:ext uri="{FF2B5EF4-FFF2-40B4-BE49-F238E27FC236}">
                  <a16:creationId xmlns:a16="http://schemas.microsoft.com/office/drawing/2014/main" id="{BE58C0E3-ADAB-DEBC-5063-3FA8FD63C423}"/>
                </a:ext>
              </a:extLst>
            </p:cNvPr>
            <p:cNvSpPr/>
            <p:nvPr/>
          </p:nvSpPr>
          <p:spPr>
            <a:xfrm>
              <a:off x="7258050" y="494347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40A2DAAF-375A-2766-C8B0-95E60B2E801A}"/>
                </a:ext>
              </a:extLst>
            </p:cNvPr>
            <p:cNvSpPr/>
            <p:nvPr/>
          </p:nvSpPr>
          <p:spPr>
            <a:xfrm>
              <a:off x="7486650" y="445756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1252A403-6381-9151-3EAC-106F230116A9}"/>
                </a:ext>
              </a:extLst>
            </p:cNvPr>
            <p:cNvSpPr/>
            <p:nvPr/>
          </p:nvSpPr>
          <p:spPr>
            <a:xfrm>
              <a:off x="7952032" y="4836498"/>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47396C70-6AB1-F123-5F8F-FFB2E22ED6DA}"/>
                </a:ext>
              </a:extLst>
            </p:cNvPr>
            <p:cNvSpPr/>
            <p:nvPr/>
          </p:nvSpPr>
          <p:spPr>
            <a:xfrm>
              <a:off x="7437781" y="395388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91D3B317-DB12-C8BA-73EA-DF0609CFDF7C}"/>
                </a:ext>
              </a:extLst>
            </p:cNvPr>
            <p:cNvSpPr/>
            <p:nvPr/>
          </p:nvSpPr>
          <p:spPr>
            <a:xfrm>
              <a:off x="8121967" y="420299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A5F702FB-CBF0-9AD8-1B43-10C6BBC05084}"/>
                </a:ext>
              </a:extLst>
            </p:cNvPr>
            <p:cNvSpPr/>
            <p:nvPr/>
          </p:nvSpPr>
          <p:spPr>
            <a:xfrm>
              <a:off x="8668702" y="501271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B9A893BA-09C1-3D6D-FCC5-4F54DBC68D97}"/>
                </a:ext>
              </a:extLst>
            </p:cNvPr>
            <p:cNvSpPr/>
            <p:nvPr/>
          </p:nvSpPr>
          <p:spPr>
            <a:xfrm>
              <a:off x="8965406" y="456763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37B379AC-6F0B-5F26-7FC0-DD349CD6D000}"/>
                </a:ext>
              </a:extLst>
            </p:cNvPr>
            <p:cNvSpPr/>
            <p:nvPr/>
          </p:nvSpPr>
          <p:spPr>
            <a:xfrm>
              <a:off x="9146922" y="495096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90410B3F-AA28-45F9-1DDD-0604FA57F57A}"/>
                </a:ext>
              </a:extLst>
            </p:cNvPr>
            <p:cNvSpPr/>
            <p:nvPr/>
          </p:nvSpPr>
          <p:spPr>
            <a:xfrm>
              <a:off x="9625987" y="522702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A5BD71A9-DA27-0E5C-AB27-C2B8A3F995E8}"/>
                </a:ext>
              </a:extLst>
            </p:cNvPr>
            <p:cNvSpPr/>
            <p:nvPr/>
          </p:nvSpPr>
          <p:spPr>
            <a:xfrm>
              <a:off x="8972676" y="545166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C7196CC2-4F88-42FF-1468-8BCB0DFAC995}"/>
                </a:ext>
              </a:extLst>
            </p:cNvPr>
            <p:cNvSpPr/>
            <p:nvPr/>
          </p:nvSpPr>
          <p:spPr>
            <a:xfrm>
              <a:off x="9330083" y="440411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E9FC4DBE-6DEA-D66E-6DB3-335A75F25FAD}"/>
                </a:ext>
              </a:extLst>
            </p:cNvPr>
            <p:cNvSpPr/>
            <p:nvPr/>
          </p:nvSpPr>
          <p:spPr>
            <a:xfrm>
              <a:off x="10059222" y="4355934"/>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1676D9D0-E42E-C4A1-5228-137316BCE27B}"/>
                </a:ext>
              </a:extLst>
            </p:cNvPr>
            <p:cNvSpPr/>
            <p:nvPr/>
          </p:nvSpPr>
          <p:spPr>
            <a:xfrm>
              <a:off x="10695531" y="511278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F36D6C5-8CD0-00E6-3584-854CAE5B683A}"/>
                </a:ext>
              </a:extLst>
            </p:cNvPr>
            <p:cNvSpPr/>
            <p:nvPr/>
          </p:nvSpPr>
          <p:spPr>
            <a:xfrm>
              <a:off x="10981192" y="549695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F9DDA1E8-FED7-93E2-0DA2-FC5B8BC17453}"/>
                </a:ext>
              </a:extLst>
            </p:cNvPr>
            <p:cNvSpPr/>
            <p:nvPr/>
          </p:nvSpPr>
          <p:spPr>
            <a:xfrm>
              <a:off x="11095492" y="491385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837B637F-6272-A00A-486C-52100E0068FF}"/>
                </a:ext>
              </a:extLst>
            </p:cNvPr>
            <p:cNvSpPr/>
            <p:nvPr/>
          </p:nvSpPr>
          <p:spPr>
            <a:xfrm>
              <a:off x="8156126" y="2703077"/>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04B652A2-50E0-9A03-7468-DA952202658B}"/>
                </a:ext>
              </a:extLst>
            </p:cNvPr>
            <p:cNvSpPr/>
            <p:nvPr/>
          </p:nvSpPr>
          <p:spPr>
            <a:xfrm>
              <a:off x="8588692" y="310532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7EE5B9BF-2651-6106-086C-2651803E031A}"/>
                </a:ext>
              </a:extLst>
            </p:cNvPr>
            <p:cNvSpPr/>
            <p:nvPr/>
          </p:nvSpPr>
          <p:spPr>
            <a:xfrm>
              <a:off x="8417112" y="2199289"/>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602B6A20-D7B9-5E20-4B15-7E1DB5542830}"/>
                </a:ext>
              </a:extLst>
            </p:cNvPr>
            <p:cNvSpPr/>
            <p:nvPr/>
          </p:nvSpPr>
          <p:spPr>
            <a:xfrm>
              <a:off x="8736806" y="2738616"/>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0D5F4BEB-F271-1A6D-B5C2-B557294E024D}"/>
                </a:ext>
              </a:extLst>
            </p:cNvPr>
            <p:cNvSpPr/>
            <p:nvPr/>
          </p:nvSpPr>
          <p:spPr>
            <a:xfrm>
              <a:off x="8030522" y="339882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08E84153-A7DE-421B-CD89-322054AD78CA}"/>
                </a:ext>
              </a:extLst>
            </p:cNvPr>
            <p:cNvSpPr/>
            <p:nvPr/>
          </p:nvSpPr>
          <p:spPr>
            <a:xfrm>
              <a:off x="9146922" y="307349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BF5340D4-D5DB-BC91-2939-17C35A36673A}"/>
                </a:ext>
              </a:extLst>
            </p:cNvPr>
            <p:cNvSpPr/>
            <p:nvPr/>
          </p:nvSpPr>
          <p:spPr>
            <a:xfrm>
              <a:off x="8851106" y="2332541"/>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B8EBB280-D246-2790-63EC-29F47E4E931E}"/>
                </a:ext>
              </a:extLst>
            </p:cNvPr>
            <p:cNvSpPr/>
            <p:nvPr/>
          </p:nvSpPr>
          <p:spPr>
            <a:xfrm>
              <a:off x="9330083" y="2679950"/>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C1FF435F-1F8A-2797-9A0C-5C6B7B66A313}"/>
                </a:ext>
              </a:extLst>
            </p:cNvPr>
            <p:cNvSpPr/>
            <p:nvPr/>
          </p:nvSpPr>
          <p:spPr>
            <a:xfrm>
              <a:off x="8867807" y="3233975"/>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A810BA51-5179-E8BE-8C22-87291B35B87E}"/>
                </a:ext>
              </a:extLst>
            </p:cNvPr>
            <p:cNvSpPr/>
            <p:nvPr/>
          </p:nvSpPr>
          <p:spPr>
            <a:xfrm>
              <a:off x="9695016" y="4061042"/>
              <a:ext cx="228600" cy="214313"/>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a:extLst>
              <a:ext uri="{FF2B5EF4-FFF2-40B4-BE49-F238E27FC236}">
                <a16:creationId xmlns:a16="http://schemas.microsoft.com/office/drawing/2014/main" id="{3A391BF9-42BC-F84B-3375-930F86C7EE7B}"/>
              </a:ext>
            </a:extLst>
          </p:cNvPr>
          <p:cNvGrpSpPr/>
          <p:nvPr/>
        </p:nvGrpSpPr>
        <p:grpSpPr>
          <a:xfrm>
            <a:off x="299933" y="1808022"/>
            <a:ext cx="5500687" cy="4286251"/>
            <a:chOff x="6309082" y="1810761"/>
            <a:chExt cx="5500687" cy="4286251"/>
          </a:xfrm>
        </p:grpSpPr>
        <p:sp>
          <p:nvSpPr>
            <p:cNvPr id="38" name="正方形/長方形 37">
              <a:extLst>
                <a:ext uri="{FF2B5EF4-FFF2-40B4-BE49-F238E27FC236}">
                  <a16:creationId xmlns:a16="http://schemas.microsoft.com/office/drawing/2014/main" id="{DE12DC16-636A-94D8-F584-0E040CCC5B23}"/>
                </a:ext>
              </a:extLst>
            </p:cNvPr>
            <p:cNvSpPr/>
            <p:nvPr/>
          </p:nvSpPr>
          <p:spPr>
            <a:xfrm>
              <a:off x="6309082" y="1810761"/>
              <a:ext cx="5500687" cy="428625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FE27E675-A40E-DDF6-035A-ADCF3CAF26D7}"/>
                </a:ext>
              </a:extLst>
            </p:cNvPr>
            <p:cNvCxnSpPr/>
            <p:nvPr/>
          </p:nvCxnSpPr>
          <p:spPr>
            <a:xfrm>
              <a:off x="6543675" y="5729288"/>
              <a:ext cx="507206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E065D890-7993-AA2D-EBBF-EBA27940E4A4}"/>
                </a:ext>
              </a:extLst>
            </p:cNvPr>
            <p:cNvCxnSpPr/>
            <p:nvPr/>
          </p:nvCxnSpPr>
          <p:spPr>
            <a:xfrm flipV="1">
              <a:off x="6829425" y="1928813"/>
              <a:ext cx="0" cy="41681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円/楕円 40">
              <a:extLst>
                <a:ext uri="{FF2B5EF4-FFF2-40B4-BE49-F238E27FC236}">
                  <a16:creationId xmlns:a16="http://schemas.microsoft.com/office/drawing/2014/main" id="{C2B4E7BE-BCDA-E33C-A5B1-1A2642F410DF}"/>
                </a:ext>
              </a:extLst>
            </p:cNvPr>
            <p:cNvSpPr/>
            <p:nvPr/>
          </p:nvSpPr>
          <p:spPr>
            <a:xfrm>
              <a:off x="7258050" y="4943475"/>
              <a:ext cx="228600" cy="214313"/>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302B5F45-3CD7-0657-9399-65D4935094AC}"/>
                </a:ext>
              </a:extLst>
            </p:cNvPr>
            <p:cNvSpPr/>
            <p:nvPr/>
          </p:nvSpPr>
          <p:spPr>
            <a:xfrm>
              <a:off x="7486650" y="4457569"/>
              <a:ext cx="228600" cy="214313"/>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a:extLst>
                <a:ext uri="{FF2B5EF4-FFF2-40B4-BE49-F238E27FC236}">
                  <a16:creationId xmlns:a16="http://schemas.microsoft.com/office/drawing/2014/main" id="{77FC0788-F967-DA07-E3FE-D72FC8A4D183}"/>
                </a:ext>
              </a:extLst>
            </p:cNvPr>
            <p:cNvSpPr/>
            <p:nvPr/>
          </p:nvSpPr>
          <p:spPr>
            <a:xfrm>
              <a:off x="7952032" y="4836498"/>
              <a:ext cx="228600" cy="214313"/>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49334956-C1EB-3238-204C-D85EB679FC3A}"/>
                </a:ext>
              </a:extLst>
            </p:cNvPr>
            <p:cNvSpPr/>
            <p:nvPr/>
          </p:nvSpPr>
          <p:spPr>
            <a:xfrm>
              <a:off x="7437781" y="3953886"/>
              <a:ext cx="228600" cy="214313"/>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a:extLst>
                <a:ext uri="{FF2B5EF4-FFF2-40B4-BE49-F238E27FC236}">
                  <a16:creationId xmlns:a16="http://schemas.microsoft.com/office/drawing/2014/main" id="{52E4C841-83DE-70E7-00ED-A80BFAD93A7D}"/>
                </a:ext>
              </a:extLst>
            </p:cNvPr>
            <p:cNvSpPr/>
            <p:nvPr/>
          </p:nvSpPr>
          <p:spPr>
            <a:xfrm>
              <a:off x="8121967" y="4202996"/>
              <a:ext cx="228600" cy="214313"/>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083BEDF6-AA36-3B35-A5B6-4013BCCAE036}"/>
                </a:ext>
              </a:extLst>
            </p:cNvPr>
            <p:cNvSpPr/>
            <p:nvPr/>
          </p:nvSpPr>
          <p:spPr>
            <a:xfrm>
              <a:off x="8668702" y="5012711"/>
              <a:ext cx="228600" cy="21431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D9D966C1-D785-74AD-EDBB-01B289398A8E}"/>
                </a:ext>
              </a:extLst>
            </p:cNvPr>
            <p:cNvSpPr/>
            <p:nvPr/>
          </p:nvSpPr>
          <p:spPr>
            <a:xfrm>
              <a:off x="8965406" y="4567630"/>
              <a:ext cx="228600" cy="214313"/>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E33308C7-CB1C-4F4A-BACB-AC42C4DCBA84}"/>
                </a:ext>
              </a:extLst>
            </p:cNvPr>
            <p:cNvSpPr/>
            <p:nvPr/>
          </p:nvSpPr>
          <p:spPr>
            <a:xfrm>
              <a:off x="9146922" y="4950964"/>
              <a:ext cx="228600" cy="214313"/>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816D7D6B-31AE-F141-0FA7-744866175EB4}"/>
                </a:ext>
              </a:extLst>
            </p:cNvPr>
            <p:cNvSpPr/>
            <p:nvPr/>
          </p:nvSpPr>
          <p:spPr>
            <a:xfrm>
              <a:off x="9625987" y="5227024"/>
              <a:ext cx="228600" cy="214313"/>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42E8403B-FD74-1697-820B-ED0752D78BAF}"/>
                </a:ext>
              </a:extLst>
            </p:cNvPr>
            <p:cNvSpPr/>
            <p:nvPr/>
          </p:nvSpPr>
          <p:spPr>
            <a:xfrm>
              <a:off x="8972676" y="5451665"/>
              <a:ext cx="228600" cy="214313"/>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a:extLst>
                <a:ext uri="{FF2B5EF4-FFF2-40B4-BE49-F238E27FC236}">
                  <a16:creationId xmlns:a16="http://schemas.microsoft.com/office/drawing/2014/main" id="{7D4AC2D4-B327-A196-7B99-A4044C8458E9}"/>
                </a:ext>
              </a:extLst>
            </p:cNvPr>
            <p:cNvSpPr/>
            <p:nvPr/>
          </p:nvSpPr>
          <p:spPr>
            <a:xfrm>
              <a:off x="9330083" y="4404110"/>
              <a:ext cx="228600" cy="21431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a:extLst>
                <a:ext uri="{FF2B5EF4-FFF2-40B4-BE49-F238E27FC236}">
                  <a16:creationId xmlns:a16="http://schemas.microsoft.com/office/drawing/2014/main" id="{031F4D86-E66F-28E4-6A69-A3126263A700}"/>
                </a:ext>
              </a:extLst>
            </p:cNvPr>
            <p:cNvSpPr/>
            <p:nvPr/>
          </p:nvSpPr>
          <p:spPr>
            <a:xfrm>
              <a:off x="10059222" y="4355934"/>
              <a:ext cx="228600" cy="214313"/>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77D320DC-9545-FC06-34CE-0513C5937519}"/>
                </a:ext>
              </a:extLst>
            </p:cNvPr>
            <p:cNvSpPr/>
            <p:nvPr/>
          </p:nvSpPr>
          <p:spPr>
            <a:xfrm>
              <a:off x="10695531" y="5112785"/>
              <a:ext cx="228600" cy="21431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441D191A-1FEA-E08E-263E-7A336439AF07}"/>
                </a:ext>
              </a:extLst>
            </p:cNvPr>
            <p:cNvSpPr/>
            <p:nvPr/>
          </p:nvSpPr>
          <p:spPr>
            <a:xfrm>
              <a:off x="10981192" y="5496951"/>
              <a:ext cx="228600" cy="21431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D5E44FED-1C3E-CBB3-13DA-6C3866F0BB11}"/>
                </a:ext>
              </a:extLst>
            </p:cNvPr>
            <p:cNvSpPr/>
            <p:nvPr/>
          </p:nvSpPr>
          <p:spPr>
            <a:xfrm>
              <a:off x="11095492" y="4913859"/>
              <a:ext cx="228600" cy="21431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94747F77-DD78-C8E0-C7D8-FF421A50E94D}"/>
                </a:ext>
              </a:extLst>
            </p:cNvPr>
            <p:cNvSpPr/>
            <p:nvPr/>
          </p:nvSpPr>
          <p:spPr>
            <a:xfrm>
              <a:off x="8156126" y="2703077"/>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a:extLst>
                <a:ext uri="{FF2B5EF4-FFF2-40B4-BE49-F238E27FC236}">
                  <a16:creationId xmlns:a16="http://schemas.microsoft.com/office/drawing/2014/main" id="{56EBCC8A-29F3-18D2-05F2-46914F455E78}"/>
                </a:ext>
              </a:extLst>
            </p:cNvPr>
            <p:cNvSpPr/>
            <p:nvPr/>
          </p:nvSpPr>
          <p:spPr>
            <a:xfrm>
              <a:off x="8588692" y="3105329"/>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a:extLst>
                <a:ext uri="{FF2B5EF4-FFF2-40B4-BE49-F238E27FC236}">
                  <a16:creationId xmlns:a16="http://schemas.microsoft.com/office/drawing/2014/main" id="{194A3D61-2635-B088-99AA-0C4EC9E0192B}"/>
                </a:ext>
              </a:extLst>
            </p:cNvPr>
            <p:cNvSpPr/>
            <p:nvPr/>
          </p:nvSpPr>
          <p:spPr>
            <a:xfrm>
              <a:off x="8417112" y="2199289"/>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a:extLst>
                <a:ext uri="{FF2B5EF4-FFF2-40B4-BE49-F238E27FC236}">
                  <a16:creationId xmlns:a16="http://schemas.microsoft.com/office/drawing/2014/main" id="{F160DD0A-79E3-3FC7-7BE2-F90B480E1EE3}"/>
                </a:ext>
              </a:extLst>
            </p:cNvPr>
            <p:cNvSpPr/>
            <p:nvPr/>
          </p:nvSpPr>
          <p:spPr>
            <a:xfrm>
              <a:off x="8736806" y="2738616"/>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A8C3D4A5-675E-E98F-7036-1D8D958AA662}"/>
                </a:ext>
              </a:extLst>
            </p:cNvPr>
            <p:cNvSpPr/>
            <p:nvPr/>
          </p:nvSpPr>
          <p:spPr>
            <a:xfrm>
              <a:off x="8030522" y="3398820"/>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DF5F2911-6F35-58C6-0B06-D907537CD382}"/>
                </a:ext>
              </a:extLst>
            </p:cNvPr>
            <p:cNvSpPr/>
            <p:nvPr/>
          </p:nvSpPr>
          <p:spPr>
            <a:xfrm>
              <a:off x="9146922" y="3073495"/>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a:extLst>
                <a:ext uri="{FF2B5EF4-FFF2-40B4-BE49-F238E27FC236}">
                  <a16:creationId xmlns:a16="http://schemas.microsoft.com/office/drawing/2014/main" id="{2FEC2790-9FDD-788E-6613-C79982AEBEF7}"/>
                </a:ext>
              </a:extLst>
            </p:cNvPr>
            <p:cNvSpPr/>
            <p:nvPr/>
          </p:nvSpPr>
          <p:spPr>
            <a:xfrm>
              <a:off x="8851106" y="2332541"/>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a:extLst>
                <a:ext uri="{FF2B5EF4-FFF2-40B4-BE49-F238E27FC236}">
                  <a16:creationId xmlns:a16="http://schemas.microsoft.com/office/drawing/2014/main" id="{75E6EDC2-7609-9FE2-0297-1AFF6AE9FC5F}"/>
                </a:ext>
              </a:extLst>
            </p:cNvPr>
            <p:cNvSpPr/>
            <p:nvPr/>
          </p:nvSpPr>
          <p:spPr>
            <a:xfrm>
              <a:off x="9330083" y="2679950"/>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a:extLst>
                <a:ext uri="{FF2B5EF4-FFF2-40B4-BE49-F238E27FC236}">
                  <a16:creationId xmlns:a16="http://schemas.microsoft.com/office/drawing/2014/main" id="{E134042A-EB31-1E13-D797-3F7BA1053F06}"/>
                </a:ext>
              </a:extLst>
            </p:cNvPr>
            <p:cNvSpPr/>
            <p:nvPr/>
          </p:nvSpPr>
          <p:spPr>
            <a:xfrm>
              <a:off x="8867807" y="3233975"/>
              <a:ext cx="228600" cy="21431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a:extLst>
                <a:ext uri="{FF2B5EF4-FFF2-40B4-BE49-F238E27FC236}">
                  <a16:creationId xmlns:a16="http://schemas.microsoft.com/office/drawing/2014/main" id="{7AC12368-7D12-1421-EBCF-8364C2138951}"/>
                </a:ext>
              </a:extLst>
            </p:cNvPr>
            <p:cNvSpPr/>
            <p:nvPr/>
          </p:nvSpPr>
          <p:spPr>
            <a:xfrm>
              <a:off x="9695016" y="4061042"/>
              <a:ext cx="228600" cy="214313"/>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6" name="ドーナツ 65">
            <a:extLst>
              <a:ext uri="{FF2B5EF4-FFF2-40B4-BE49-F238E27FC236}">
                <a16:creationId xmlns:a16="http://schemas.microsoft.com/office/drawing/2014/main" id="{D1B28C52-22A8-8B1E-F46D-1DFD4DD60FD1}"/>
              </a:ext>
            </a:extLst>
          </p:cNvPr>
          <p:cNvSpPr/>
          <p:nvPr/>
        </p:nvSpPr>
        <p:spPr>
          <a:xfrm>
            <a:off x="7729407" y="2021502"/>
            <a:ext cx="2335790" cy="1586472"/>
          </a:xfrm>
          <a:prstGeom prst="donut">
            <a:avLst>
              <a:gd name="adj" fmla="val 5537"/>
            </a:avLst>
          </a:prstGeom>
          <a:solidFill>
            <a:srgbClr val="FF0000"/>
          </a:solidFill>
          <a:scene3d>
            <a:camera prst="orthographicFront">
              <a:rot lat="0" lon="0" rev="20099999"/>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ドーナツ 66">
            <a:extLst>
              <a:ext uri="{FF2B5EF4-FFF2-40B4-BE49-F238E27FC236}">
                <a16:creationId xmlns:a16="http://schemas.microsoft.com/office/drawing/2014/main" id="{DA608269-DDCF-83AE-B495-03DFF3D6FAE3}"/>
              </a:ext>
            </a:extLst>
          </p:cNvPr>
          <p:cNvSpPr/>
          <p:nvPr/>
        </p:nvSpPr>
        <p:spPr>
          <a:xfrm rot="1020299">
            <a:off x="8324702" y="3902550"/>
            <a:ext cx="3298834" cy="2240017"/>
          </a:xfrm>
          <a:prstGeom prst="donut">
            <a:avLst>
              <a:gd name="adj" fmla="val 5537"/>
            </a:avLst>
          </a:prstGeom>
          <a:solidFill>
            <a:srgbClr val="00B0F0"/>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ドーナツ 67">
            <a:extLst>
              <a:ext uri="{FF2B5EF4-FFF2-40B4-BE49-F238E27FC236}">
                <a16:creationId xmlns:a16="http://schemas.microsoft.com/office/drawing/2014/main" id="{A389BC3C-3E0B-EE14-8CAD-A7280C27FA13}"/>
              </a:ext>
            </a:extLst>
          </p:cNvPr>
          <p:cNvSpPr/>
          <p:nvPr/>
        </p:nvSpPr>
        <p:spPr>
          <a:xfrm rot="6966196">
            <a:off x="6579667" y="3464814"/>
            <a:ext cx="2405341" cy="1732124"/>
          </a:xfrm>
          <a:prstGeom prst="donut">
            <a:avLst>
              <a:gd name="adj" fmla="val 5537"/>
            </a:avLst>
          </a:prstGeom>
          <a:solidFill>
            <a:srgbClr val="FFFF00"/>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正方形/長方形 69">
            <a:extLst>
              <a:ext uri="{FF2B5EF4-FFF2-40B4-BE49-F238E27FC236}">
                <a16:creationId xmlns:a16="http://schemas.microsoft.com/office/drawing/2014/main" id="{28800BC1-1E35-4B00-A58E-A4891A3F7AE9}"/>
              </a:ext>
            </a:extLst>
          </p:cNvPr>
          <p:cNvSpPr/>
          <p:nvPr/>
        </p:nvSpPr>
        <p:spPr>
          <a:xfrm>
            <a:off x="6933427" y="5886672"/>
            <a:ext cx="4535698" cy="959402"/>
          </a:xfrm>
          <a:prstGeom prst="rect">
            <a:avLst/>
          </a:prstGeom>
          <a:solidFill>
            <a:srgbClr val="92D050">
              <a:alpha val="7887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a:solidFill>
                  <a:schemeClr val="tx1"/>
                </a:solidFill>
              </a:rPr>
              <a:t>似ているものをグループ化</a:t>
            </a:r>
            <a:endParaRPr kumimoji="1" lang="en-US" altLang="ja-JP" sz="2800" b="1" dirty="0">
              <a:solidFill>
                <a:schemeClr val="tx1"/>
              </a:solidFill>
            </a:endParaRPr>
          </a:p>
          <a:p>
            <a:pPr algn="ctr"/>
            <a:r>
              <a:rPr kumimoji="1" lang="ja-JP" altLang="en-US" sz="2800" b="1">
                <a:solidFill>
                  <a:schemeClr val="tx1"/>
                </a:solidFill>
              </a:rPr>
              <a:t>正しいかは分からない</a:t>
            </a:r>
          </a:p>
        </p:txBody>
      </p:sp>
      <p:sp>
        <p:nvSpPr>
          <p:cNvPr id="71" name="正方形/長方形 70">
            <a:extLst>
              <a:ext uri="{FF2B5EF4-FFF2-40B4-BE49-F238E27FC236}">
                <a16:creationId xmlns:a16="http://schemas.microsoft.com/office/drawing/2014/main" id="{558B60F6-CF55-8F17-71AF-388E5BB78341}"/>
              </a:ext>
            </a:extLst>
          </p:cNvPr>
          <p:cNvSpPr/>
          <p:nvPr/>
        </p:nvSpPr>
        <p:spPr>
          <a:xfrm>
            <a:off x="649845" y="5879487"/>
            <a:ext cx="4811985" cy="959402"/>
          </a:xfrm>
          <a:prstGeom prst="rect">
            <a:avLst/>
          </a:prstGeom>
          <a:solidFill>
            <a:srgbClr val="92D050">
              <a:alpha val="8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a:solidFill>
                  <a:schemeClr val="tx1"/>
                </a:solidFill>
              </a:rPr>
              <a:t>正解が示されていて他の</a:t>
            </a:r>
            <a:endParaRPr kumimoji="1" lang="en-US" altLang="ja-JP" sz="2400" b="1" dirty="0">
              <a:solidFill>
                <a:schemeClr val="tx1"/>
              </a:solidFill>
            </a:endParaRPr>
          </a:p>
          <a:p>
            <a:pPr algn="ctr"/>
            <a:r>
              <a:rPr kumimoji="1" lang="ja-JP" altLang="en-US" sz="2400" b="1">
                <a:solidFill>
                  <a:schemeClr val="tx1"/>
                </a:solidFill>
              </a:rPr>
              <a:t>データがどこに属すか判別する</a:t>
            </a:r>
            <a:endParaRPr kumimoji="1" lang="en-US" altLang="ja-JP" sz="2400" b="1" dirty="0">
              <a:solidFill>
                <a:schemeClr val="tx1"/>
              </a:solidFill>
            </a:endParaRPr>
          </a:p>
        </p:txBody>
      </p:sp>
      <p:cxnSp>
        <p:nvCxnSpPr>
          <p:cNvPr id="73" name="直線矢印コネクタ 72">
            <a:extLst>
              <a:ext uri="{FF2B5EF4-FFF2-40B4-BE49-F238E27FC236}">
                <a16:creationId xmlns:a16="http://schemas.microsoft.com/office/drawing/2014/main" id="{70B13519-023C-2E07-ADE7-9A0CD7FA1236}"/>
              </a:ext>
            </a:extLst>
          </p:cNvPr>
          <p:cNvCxnSpPr/>
          <p:nvPr/>
        </p:nvCxnSpPr>
        <p:spPr>
          <a:xfrm flipV="1">
            <a:off x="7666381" y="3532128"/>
            <a:ext cx="364141" cy="138837"/>
          </a:xfrm>
          <a:prstGeom prst="straightConnector1">
            <a:avLst/>
          </a:prstGeom>
          <a:ln w="412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45E95166-26BF-C7B9-69DD-6EAF73EB5C11}"/>
              </a:ext>
            </a:extLst>
          </p:cNvPr>
          <p:cNvCxnSpPr/>
          <p:nvPr/>
        </p:nvCxnSpPr>
        <p:spPr>
          <a:xfrm flipV="1">
            <a:off x="10299539" y="5262929"/>
            <a:ext cx="364141" cy="138837"/>
          </a:xfrm>
          <a:prstGeom prst="straightConnector1">
            <a:avLst/>
          </a:prstGeom>
          <a:ln w="412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BB1705D6-2589-6E80-4333-F5960A7B3F7B}"/>
              </a:ext>
            </a:extLst>
          </p:cNvPr>
          <p:cNvCxnSpPr>
            <a:cxnSpLocks/>
          </p:cNvCxnSpPr>
          <p:nvPr/>
        </p:nvCxnSpPr>
        <p:spPr>
          <a:xfrm>
            <a:off x="10809831" y="4859384"/>
            <a:ext cx="285661" cy="88841"/>
          </a:xfrm>
          <a:prstGeom prst="straightConnector1">
            <a:avLst/>
          </a:prstGeom>
          <a:ln w="412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F7471D28-1EAC-93AC-2EF9-B31146D9EDD8}"/>
              </a:ext>
            </a:extLst>
          </p:cNvPr>
          <p:cNvCxnSpPr>
            <a:cxnSpLocks/>
            <a:endCxn id="23" idx="2"/>
          </p:cNvCxnSpPr>
          <p:nvPr/>
        </p:nvCxnSpPr>
        <p:spPr>
          <a:xfrm flipV="1">
            <a:off x="10663680" y="5604108"/>
            <a:ext cx="317512" cy="22594"/>
          </a:xfrm>
          <a:prstGeom prst="straightConnector1">
            <a:avLst/>
          </a:prstGeom>
          <a:ln w="412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5">
            <a:extLst>
              <a:ext uri="{FF2B5EF4-FFF2-40B4-BE49-F238E27FC236}">
                <a16:creationId xmlns:a16="http://schemas.microsoft.com/office/drawing/2014/main" id="{2FB582CA-79CE-8C02-57CF-A887B486FD76}"/>
              </a:ext>
            </a:extLst>
          </p:cNvPr>
          <p:cNvSpPr>
            <a:spLocks noGrp="1"/>
          </p:cNvSpPr>
          <p:nvPr>
            <p:ph type="sldNum" sz="quarter" idx="12"/>
          </p:nvPr>
        </p:nvSpPr>
        <p:spPr/>
        <p:txBody>
          <a:bodyPr/>
          <a:lstStyle/>
          <a:p>
            <a:fld id="{4FAB73BC-B049-4115-A692-8D63A059BFB8}" type="slidenum">
              <a:rPr lang="en-US" smtClean="0"/>
              <a:t>9</a:t>
            </a:fld>
            <a:endParaRPr lang="en-US"/>
          </a:p>
        </p:txBody>
      </p:sp>
      <p:sp>
        <p:nvSpPr>
          <p:cNvPr id="8" name="円/楕円 7">
            <a:extLst>
              <a:ext uri="{FF2B5EF4-FFF2-40B4-BE49-F238E27FC236}">
                <a16:creationId xmlns:a16="http://schemas.microsoft.com/office/drawing/2014/main" id="{66A5D79D-2138-DAB2-35C0-31E96C0C3C39}"/>
              </a:ext>
            </a:extLst>
          </p:cNvPr>
          <p:cNvSpPr/>
          <p:nvPr/>
        </p:nvSpPr>
        <p:spPr>
          <a:xfrm>
            <a:off x="3610395" y="2991682"/>
            <a:ext cx="228600" cy="214313"/>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1526F30A-5105-DC63-9DA1-CEBEEDC4BC06}"/>
              </a:ext>
            </a:extLst>
          </p:cNvPr>
          <p:cNvSpPr txBox="1"/>
          <p:nvPr/>
        </p:nvSpPr>
        <p:spPr>
          <a:xfrm>
            <a:off x="3413258" y="3205191"/>
            <a:ext cx="2492990" cy="369332"/>
          </a:xfrm>
          <a:prstGeom prst="rect">
            <a:avLst/>
          </a:prstGeom>
          <a:noFill/>
        </p:spPr>
        <p:txBody>
          <a:bodyPr wrap="none" rtlCol="0">
            <a:spAutoFit/>
          </a:bodyPr>
          <a:lstStyle/>
          <a:p>
            <a:r>
              <a:rPr kumimoji="1" lang="ja-JP" altLang="en-US">
                <a:solidFill>
                  <a:srgbClr val="FF0000"/>
                </a:solidFill>
              </a:rPr>
              <a:t>これはどこに属する？</a:t>
            </a:r>
          </a:p>
        </p:txBody>
      </p:sp>
    </p:spTree>
    <p:extLst>
      <p:ext uri="{BB962C8B-B14F-4D97-AF65-F5344CB8AC3E}">
        <p14:creationId xmlns:p14="http://schemas.microsoft.com/office/powerpoint/2010/main" val="333835931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35351</TotalTime>
  <Words>7784</Words>
  <Application>Microsoft Macintosh PowerPoint</Application>
  <PresentationFormat>ワイド画面</PresentationFormat>
  <Paragraphs>936</Paragraphs>
  <Slides>64</Slides>
  <Notes>51</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64</vt:i4>
      </vt:variant>
    </vt:vector>
  </HeadingPairs>
  <TitlesOfParts>
    <vt:vector size="77" baseType="lpstr">
      <vt:lpstr>Hiragino Kaku Gothic Pro W3</vt:lpstr>
      <vt:lpstr>Hiragino Sans</vt:lpstr>
      <vt:lpstr>KaTeX_Main</vt:lpstr>
      <vt:lpstr>KaTeX_Math</vt:lpstr>
      <vt:lpstr>Söhne</vt:lpstr>
      <vt:lpstr>YakuHanJPs</vt:lpstr>
      <vt:lpstr>游ゴシック</vt:lpstr>
      <vt:lpstr>游ゴシック Light</vt:lpstr>
      <vt:lpstr>Arial</vt:lpstr>
      <vt:lpstr>Cambria Math</vt:lpstr>
      <vt:lpstr>Helvetica</vt:lpstr>
      <vt:lpstr>Helvetica Neue</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Gotou Akitomo</dc:creator>
  <cp:lastModifiedBy>晟友 後藤</cp:lastModifiedBy>
  <cp:revision>31</cp:revision>
  <dcterms:created xsi:type="dcterms:W3CDTF">2024-04-18T07:11:13Z</dcterms:created>
  <dcterms:modified xsi:type="dcterms:W3CDTF">2025-07-17T10:28:49Z</dcterms:modified>
</cp:coreProperties>
</file>